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6" r:id="rId5"/>
    <p:sldId id="258" r:id="rId6"/>
    <p:sldId id="257" r:id="rId7"/>
    <p:sldId id="259" r:id="rId8"/>
    <p:sldId id="277" r:id="rId9"/>
    <p:sldId id="260" r:id="rId10"/>
    <p:sldId id="261" r:id="rId11"/>
    <p:sldId id="272" r:id="rId12"/>
    <p:sldId id="278" r:id="rId13"/>
    <p:sldId id="279" r:id="rId14"/>
    <p:sldId id="280" r:id="rId15"/>
    <p:sldId id="291" r:id="rId16"/>
    <p:sldId id="262" r:id="rId17"/>
    <p:sldId id="263" r:id="rId18"/>
    <p:sldId id="264" r:id="rId19"/>
    <p:sldId id="265" r:id="rId20"/>
    <p:sldId id="281" r:id="rId21"/>
    <p:sldId id="282" r:id="rId22"/>
    <p:sldId id="283" r:id="rId23"/>
    <p:sldId id="286" r:id="rId24"/>
    <p:sldId id="285" r:id="rId25"/>
    <p:sldId id="284" r:id="rId26"/>
    <p:sldId id="287" r:id="rId27"/>
    <p:sldId id="288" r:id="rId28"/>
    <p:sldId id="289" r:id="rId29"/>
    <p:sldId id="290" r:id="rId30"/>
    <p:sldId id="266" r:id="rId31"/>
    <p:sldId id="267" r:id="rId32"/>
    <p:sldId id="269" r:id="rId33"/>
    <p:sldId id="274" r:id="rId34"/>
    <p:sldId id="270" r:id="rId35"/>
    <p:sldId id="27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 snapToGrid="0">
      <p:cViewPr>
        <p:scale>
          <a:sx n="80" d="100"/>
          <a:sy n="80" d="100"/>
        </p:scale>
        <p:origin x="132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0624-5898-405A-8ABA-432665E89E6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8A9-6A75-4EDF-A306-4D5718BA8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6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0624-5898-405A-8ABA-432665E89E6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8A9-6A75-4EDF-A306-4D5718BA8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4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0624-5898-405A-8ABA-432665E89E6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8A9-6A75-4EDF-A306-4D5718BA8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0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0624-5898-405A-8ABA-432665E89E6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8A9-6A75-4EDF-A306-4D5718BA8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9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0624-5898-405A-8ABA-432665E89E6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8A9-6A75-4EDF-A306-4D5718BA8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1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0624-5898-405A-8ABA-432665E89E6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8A9-6A75-4EDF-A306-4D5718BA8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0624-5898-405A-8ABA-432665E89E6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8A9-6A75-4EDF-A306-4D5718BA8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6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0624-5898-405A-8ABA-432665E89E6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8A9-6A75-4EDF-A306-4D5718BA8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69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0624-5898-405A-8ABA-432665E89E6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8A9-6A75-4EDF-A306-4D5718BA8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6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0624-5898-405A-8ABA-432665E89E6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8A9-6A75-4EDF-A306-4D5718BA8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5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0624-5898-405A-8ABA-432665E89E6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8A9-6A75-4EDF-A306-4D5718BA8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4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0624-5898-405A-8ABA-432665E89E6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88A9-6A75-4EDF-A306-4D5718BA8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2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073" y="1143145"/>
            <a:ext cx="11575473" cy="23876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Техническое творчество как форма интеграции общего и дополнительного образования </a:t>
            </a:r>
            <a:br>
              <a:rPr lang="ru-RU" sz="4400" b="1" dirty="0" smtClean="0"/>
            </a:br>
            <a:r>
              <a:rPr lang="ru-RU" sz="4400" b="1" dirty="0" smtClean="0"/>
              <a:t>детей и подростков  с ограниченными возможностями здоровья и инвалидностью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536" y="4080019"/>
            <a:ext cx="10806545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Кийкова Н.Ю., зав.кафедрой специального (коррекционного) образования ГБУ ДПО ЧИППКРО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4473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0" y="365126"/>
            <a:ext cx="11634952" cy="720724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ru-RU" b="1" dirty="0"/>
              <a:t>Содержание и направленность междисциплинарных проектов инновационной школы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964442"/>
              </p:ext>
            </p:extLst>
          </p:nvPr>
        </p:nvGraphicFramePr>
        <p:xfrm>
          <a:off x="409902" y="1276352"/>
          <a:ext cx="11540360" cy="5486531"/>
        </p:xfrm>
        <a:graphic>
          <a:graphicData uri="http://schemas.openxmlformats.org/drawingml/2006/table">
            <a:tbl>
              <a:tblPr firstRow="1" firstCol="1" bandRow="1"/>
              <a:tblGrid>
                <a:gridCol w="4653391"/>
                <a:gridCol w="2414943"/>
                <a:gridCol w="2236013"/>
                <a:gridCol w="2236013"/>
              </a:tblGrid>
              <a:tr h="2949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Междисциплинарные проекты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Воспитательная система инновационной школы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9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Взаимодействие образовательной организации и семьи в формировании социальных качеств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Проектирование социализирующей языковой образовательной среды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Культуросообразность как условие развития навыков сотворчества 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1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Применение способов решения </a:t>
                      </a:r>
                      <a:r>
                        <a:rPr lang="ru-RU" sz="1800" i="1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проектных задач</a:t>
                      </a: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реализации «шаблонных, дисциплинарных» проектов</a:t>
                      </a:r>
                    </a:p>
                  </a:txBody>
                  <a:tcPr marL="37740" marR="37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Узнать и понять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Совершить практический успех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Мастер на все руки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Применение способов решения </a:t>
                      </a:r>
                      <a:r>
                        <a:rPr lang="ru-RU" sz="1800" i="1">
                          <a:effectLst/>
                          <a:latin typeface="+mj-lt"/>
                          <a:ea typeface="Calibri"/>
                          <a:cs typeface="Times New Roman"/>
                        </a:rPr>
                        <a:t>образовательных задач</a:t>
                      </a: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, объединяющих разрозненное междисциплинарное содержание в новый полноценный результат  </a:t>
                      </a:r>
                    </a:p>
                  </a:txBody>
                  <a:tcPr marL="37740" marR="37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Просто о сложном Многообразие новизны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Претворить идею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Сила воображения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3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Применение способов решения </a:t>
                      </a:r>
                      <a:r>
                        <a:rPr lang="ru-RU" sz="1800" i="1">
                          <a:effectLst/>
                          <a:latin typeface="+mj-lt"/>
                          <a:ea typeface="Calibri"/>
                          <a:cs typeface="Times New Roman"/>
                        </a:rPr>
                        <a:t>социокультурных задач</a:t>
                      </a: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, углубляющих основные, предназначенные смыслы новых результатов выбранного профиля междисциплинарного проекта </a:t>
                      </a:r>
                    </a:p>
                  </a:txBody>
                  <a:tcPr marL="37740" marR="37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Научить примером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важному,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главному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Очевидное невероятное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Быть необходимым</a:t>
                      </a:r>
                    </a:p>
                  </a:txBody>
                  <a:tcPr marL="37740" marR="37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2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4" y="433135"/>
            <a:ext cx="11430000" cy="120315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Планируемые результаты и продукты проектной деятельности на </a:t>
            </a:r>
            <a:r>
              <a:rPr lang="ru-RU" sz="3200" b="1" dirty="0" smtClean="0"/>
              <a:t>концептуально-обеспечивающем уровне </a:t>
            </a:r>
            <a:r>
              <a:rPr lang="ru-RU" sz="3200" b="1" dirty="0"/>
              <a:t>индивидуализации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325394"/>
              </p:ext>
            </p:extLst>
          </p:nvPr>
        </p:nvGraphicFramePr>
        <p:xfrm>
          <a:off x="553449" y="1588167"/>
          <a:ext cx="11189371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1934649"/>
                <a:gridCol w="2045548"/>
                <a:gridCol w="1830586"/>
                <a:gridCol w="1937688"/>
                <a:gridCol w="1720450"/>
                <a:gridCol w="1720450"/>
              </a:tblGrid>
              <a:tr h="512053"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 b="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Times New Roman"/>
                        </a:rPr>
                        <a:t>Психолого-педагогические задачи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Способность воспринимать пояснительный материал, следовать логике </a:t>
                      </a:r>
                      <a:r>
                        <a:rPr lang="ru-RU" sz="1600" b="0" dirty="0" smtClean="0">
                          <a:effectLst/>
                          <a:latin typeface="Calibri"/>
                          <a:ea typeface="Times New Roman"/>
                        </a:rPr>
                        <a:t>рассуждений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Формирование навыков коллективной интеллектуальной деятельности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Приобретение доступного образовательного и социокультурного опыта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>
                          <a:effectLst/>
                          <a:latin typeface="Calibri"/>
                          <a:ea typeface="Times New Roman"/>
                        </a:rPr>
                        <a:t>Внешние продуктами междисциплинарных проектов </a:t>
                      </a:r>
                      <a:endParaRPr lang="ru-RU" sz="16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2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в области технического творчества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>
                          <a:effectLst/>
                          <a:latin typeface="Calibri"/>
                          <a:ea typeface="Times New Roman"/>
                        </a:rPr>
                        <a:t>в области дополнительного образования</a:t>
                      </a:r>
                      <a:endParaRPr lang="ru-RU" sz="16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373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Концептуально-обеспечивающий уровень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02" marR="66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Определение темы и цели исследования; анализ, сравнение, классификация и проведение наблюдений явлений, планирование и выполнение учебного исследования и учебного проекта, используя оборудование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>
                          <a:effectLst/>
                          <a:latin typeface="Calibri"/>
                          <a:ea typeface="Times New Roman"/>
                        </a:rPr>
                        <a:t>Выдвижение гипотезы и способов их проверки; составление (индивидуально или в группе) плана решения задачи (выполнения проекта)</a:t>
                      </a:r>
                      <a:endParaRPr lang="ru-RU" sz="16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Обобщение понятий, выявление причин и следствий явлений; решение проектных задач; понимание точки зрения других людей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</a:rPr>
                        <a:t>Модель объекта; техническое изделие; </a:t>
                      </a:r>
                    </a:p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</a:rPr>
                        <a:t>схема раскладки инструментов;</a:t>
                      </a:r>
                    </a:p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</a:rPr>
                        <a:t>карта нормативов времени на затраты времени; </a:t>
                      </a:r>
                    </a:p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</a:rPr>
                        <a:t>атлас сборочных единиц.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</a:rPr>
                        <a:t>Литературное произведение о развитии первоначальных навыков сотрудничества, взаимопомощи, планирования и организации;  произведение декоративно-прикладного искусства</a:t>
                      </a:r>
                    </a:p>
                  </a:txBody>
                  <a:tcPr marL="66602" marR="66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54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Планируемые результаты и продукты проектной деятельности на </a:t>
            </a:r>
            <a:r>
              <a:rPr lang="ru-RU" sz="3600" b="1" dirty="0" smtClean="0"/>
              <a:t>функционально-содержательном </a:t>
            </a:r>
            <a:r>
              <a:rPr lang="ru-RU" sz="3600" b="1" dirty="0"/>
              <a:t>уровне индивидуализации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5979"/>
              </p:ext>
            </p:extLst>
          </p:nvPr>
        </p:nvGraphicFramePr>
        <p:xfrm>
          <a:off x="1082842" y="1825625"/>
          <a:ext cx="10635917" cy="4763364"/>
        </p:xfrm>
        <a:graphic>
          <a:graphicData uri="http://schemas.openxmlformats.org/drawingml/2006/table">
            <a:tbl>
              <a:tblPr firstRow="1" firstCol="1" bandRow="1"/>
              <a:tblGrid>
                <a:gridCol w="1564105"/>
                <a:gridCol w="2069432"/>
                <a:gridCol w="1732547"/>
                <a:gridCol w="1732548"/>
                <a:gridCol w="1901933"/>
                <a:gridCol w="1635352"/>
              </a:tblGrid>
              <a:tr h="457035"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</a:rPr>
                        <a:t>Психолого-педагогические задачи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Способность воспринимать пояснительный материал, следовать логике </a:t>
                      </a:r>
                      <a:r>
                        <a:rPr lang="ru-RU" sz="1600" b="0" dirty="0" smtClean="0">
                          <a:effectLst/>
                          <a:latin typeface="Calibri"/>
                          <a:ea typeface="Times New Roman"/>
                        </a:rPr>
                        <a:t>рассуждений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Формирование навыков коллективной интеллектуальной деятельности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Приобретение доступного образовательного и социокультурного опыта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Внешние продуктами междисциплинарных проектов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в области технического творчества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в области дополнительного образования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32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Функционально-содержательный уровень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Получение и использование информации посредством таблиц, диаграмм, справочной литературы; представление информации в виде конспектов, таблиц, схем, </a:t>
                      </a:r>
                      <a:r>
                        <a:rPr lang="ru-RU" sz="1600" b="0" dirty="0" smtClean="0">
                          <a:effectLst/>
                          <a:latin typeface="Calibri"/>
                          <a:ea typeface="Times New Roman"/>
                        </a:rPr>
                        <a:t>графиков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Использование научно-исследовательских методов исследования, наблюдения, </a:t>
                      </a:r>
                      <a:r>
                        <a:rPr lang="ru-RU" sz="1600" b="0" dirty="0" smtClean="0">
                          <a:effectLst/>
                          <a:latin typeface="Calibri"/>
                          <a:ea typeface="Times New Roman"/>
                        </a:rPr>
                        <a:t>эксперимента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>
                          <a:effectLst/>
                          <a:latin typeface="Calibri"/>
                          <a:ea typeface="Times New Roman"/>
                        </a:rPr>
                        <a:t>Использование методов социальных и исторических наук: опросы, постановка проблемы; оценка результатов деятельности по выбранным критериям</a:t>
                      </a:r>
                      <a:endParaRPr lang="ru-RU" sz="16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</a:rPr>
                        <a:t>Словарь основных терминов, обогащающих лексикон словами, обозначающими материалы, их признаки, действия, производимые во время изготовления изделия справочник методов сборки; план перемещений</a:t>
                      </a: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</a:rPr>
                        <a:t>Данные опроса с анализом; электронный журнал об использовании технических моделей, изделий в практической деятельности; путеводитель</a:t>
                      </a: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12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Планируемые результаты и продукты проектной деятельности на </a:t>
            </a:r>
            <a:r>
              <a:rPr lang="ru-RU" sz="3600" b="1" dirty="0" smtClean="0"/>
              <a:t>социокультурном  </a:t>
            </a:r>
            <a:r>
              <a:rPr lang="ru-RU" sz="3600" b="1" dirty="0"/>
              <a:t>уровне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76584"/>
              </p:ext>
            </p:extLst>
          </p:nvPr>
        </p:nvGraphicFramePr>
        <p:xfrm>
          <a:off x="288757" y="1467853"/>
          <a:ext cx="11622505" cy="5226150"/>
        </p:xfrm>
        <a:graphic>
          <a:graphicData uri="http://schemas.openxmlformats.org/drawingml/2006/table">
            <a:tbl>
              <a:tblPr firstRow="1" firstCol="1" bandRow="1"/>
              <a:tblGrid>
                <a:gridCol w="1219202"/>
                <a:gridCol w="1933073"/>
                <a:gridCol w="1949115"/>
                <a:gridCol w="1732548"/>
                <a:gridCol w="1973179"/>
                <a:gridCol w="2815388"/>
              </a:tblGrid>
              <a:tr h="291979"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</a:rPr>
                        <a:t>Психолого-педагогические задачи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Способность воспринимать пояснительный материал, следовать логике </a:t>
                      </a:r>
                      <a:r>
                        <a:rPr lang="ru-RU" sz="1600" b="0" dirty="0" smtClean="0">
                          <a:effectLst/>
                          <a:latin typeface="Calibri"/>
                          <a:ea typeface="Times New Roman"/>
                        </a:rPr>
                        <a:t>рассуждений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Формирование навыков коллективной интеллектуальной деятельности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Приобретение доступного образовательного и социокультурного опыта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Внешние продуктами междисциплинарных проектов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в области технического творчества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в области </a:t>
                      </a:r>
                      <a:endParaRPr lang="ru-RU" sz="1600" b="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Times New Roman"/>
                        </a:rPr>
                        <a:t>дополнительного </a:t>
                      </a: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образования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110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Социокультурный </a:t>
                      </a:r>
                      <a:r>
                        <a:rPr lang="ru-RU" sz="1600" b="0" dirty="0" smtClean="0">
                          <a:effectLst/>
                          <a:latin typeface="Calibri"/>
                          <a:ea typeface="Times New Roman"/>
                        </a:rPr>
                        <a:t>уровень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Самостоятельный выбор темы проекта; самоконтроль степени достижения цели и корректировка плана действий; постановка вопросов для получения прогнозируемых результатов;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Использование знаний для решения межпредметных задач сферы жизненных интересов; умение решать нестандартные задачи, алгоритмы которых не изучались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Аргументирование и </a:t>
                      </a:r>
                      <a:r>
                        <a:rPr lang="ru-RU" sz="1600" b="0" dirty="0" smtClean="0">
                          <a:effectLst/>
                          <a:latin typeface="Calibri"/>
                          <a:ea typeface="Times New Roman"/>
                        </a:rPr>
                        <a:t>контраргументирование</a:t>
                      </a: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, подтверждение фактами личной точки зрения; сопоставление информации, полученной из разных источников.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</a:rPr>
                        <a:t>Сборник иллюстраций, чертежей, документации, инструмента, материалов, деталей и сборочных единиц; типов соединений деталей; фотоальбом контрольных наблюдений и результатов; коллекция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</a:rPr>
                        <a:t>Видеоклип о секретах выдержки и упорства; видеофильм о решении проектных художественно-конструкторских задач; веб-сайт о  творческих решениях несложных конструкторских, художественно-конструкторских (дизайнерских), технологических и организационных задач; электронная газета о важности и ценности технических достижений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73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947" y="365125"/>
            <a:ext cx="115021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Планируемые результаты и продукты проектной деятельности на </a:t>
            </a:r>
            <a:r>
              <a:rPr lang="ru-RU" b="1" dirty="0" smtClean="0"/>
              <a:t>общем образовательном  </a:t>
            </a:r>
            <a:r>
              <a:rPr lang="ru-RU" b="1" dirty="0"/>
              <a:t>уровне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36654"/>
              </p:ext>
            </p:extLst>
          </p:nvPr>
        </p:nvGraphicFramePr>
        <p:xfrm>
          <a:off x="288757" y="1734206"/>
          <a:ext cx="11622505" cy="5047911"/>
        </p:xfrm>
        <a:graphic>
          <a:graphicData uri="http://schemas.openxmlformats.org/drawingml/2006/table">
            <a:tbl>
              <a:tblPr firstRow="1" firstCol="1" bandRow="1"/>
              <a:tblGrid>
                <a:gridCol w="1445450"/>
                <a:gridCol w="2112579"/>
                <a:gridCol w="2175642"/>
                <a:gridCol w="2396358"/>
                <a:gridCol w="1545021"/>
                <a:gridCol w="1947455"/>
              </a:tblGrid>
              <a:tr h="453948"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</a:rPr>
                        <a:t>Психолого-педагогические задачи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Способность воспринимать пояснительный материал, следовать логике </a:t>
                      </a:r>
                      <a:r>
                        <a:rPr lang="ru-RU" sz="1600" b="0" dirty="0" smtClean="0">
                          <a:effectLst/>
                          <a:latin typeface="Calibri"/>
                          <a:ea typeface="Times New Roman"/>
                        </a:rPr>
                        <a:t>рассуждений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Формирование навыков коллективной интеллектуальной деятельности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Приобретение доступного образовательного и социокультурного опыта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Внешние продуктами междисциплинарных проектов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2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в области технического творчества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в области </a:t>
                      </a:r>
                      <a:endParaRPr lang="ru-RU" sz="1600" b="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Times New Roman"/>
                        </a:rPr>
                        <a:t>дополнительного </a:t>
                      </a: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образования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608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>
                          <a:effectLst/>
                          <a:latin typeface="Calibri"/>
                          <a:ea typeface="Times New Roman"/>
                        </a:rPr>
                        <a:t>Общие планируемые образовательные результаты</a:t>
                      </a:r>
                      <a:endParaRPr lang="ru-RU" sz="16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Поставка экспериментальных или научных гипотез, использование естественно-научных методов и приёмов; моделирование, использование математических моделей, теоретическое обоснование, установление границ применимости модели/теории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Формулировка выводов; использование таких математических методов и приёмов, как абстракция и идеализация, доказательство от противного, по аналогии,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индуктивные и дедуктивные рассуждения, построение и исполнение алгоритма 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>
                          <a:effectLst/>
                          <a:latin typeface="Calibri"/>
                          <a:ea typeface="Times New Roman"/>
                        </a:rPr>
                        <a:t>Сравнительное описание, использование статистики, реконструирование их основания; видение и комментирование связи научного знания и ценностных установок, моральных суждений при получении, распространении и применении научного знания</a:t>
                      </a:r>
                      <a:endParaRPr lang="ru-RU" sz="16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>
                          <a:effectLst/>
                          <a:latin typeface="Calibri"/>
                          <a:ea typeface="Times New Roman"/>
                        </a:rPr>
                        <a:t>Выставка преимуществ;</a:t>
                      </a:r>
                      <a:endParaRPr lang="ru-RU" sz="1600" b="1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>
                          <a:effectLst/>
                          <a:latin typeface="Calibri"/>
                          <a:ea typeface="Times New Roman"/>
                        </a:rPr>
                        <a:t>игра в преодоление препятствий;</a:t>
                      </a:r>
                      <a:endParaRPr lang="ru-RU" sz="1600" b="1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>
                          <a:effectLst/>
                          <a:latin typeface="Calibri"/>
                          <a:ea typeface="Times New Roman"/>
                        </a:rPr>
                        <a:t>прогноз оперативного времени использования</a:t>
                      </a:r>
                      <a:endParaRPr lang="ru-RU" sz="1600" b="1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ru-RU" sz="16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Анимационный фильм о значении решимости и энтузиазма;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спектакль о сложностях и предприимчивости; музыкальное произведение об источниках вдохновения 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0" dirty="0">
                          <a:effectLst/>
                          <a:latin typeface="Calibri"/>
                          <a:ea typeface="Times New Roman"/>
                        </a:rPr>
                        <a:t>к  техническому творчеству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33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Содержание программ коррекционной работы адаптированной общеобразовательной программы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6136"/>
            <a:ext cx="10515600" cy="528186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Требования к АООП НОО </a:t>
            </a:r>
            <a:r>
              <a:rPr lang="ru-RU" i="1" dirty="0"/>
              <a:t>для глухих </a:t>
            </a:r>
            <a:r>
              <a:rPr lang="ru-RU" i="1" dirty="0" smtClean="0"/>
              <a:t>обучающихся, </a:t>
            </a:r>
            <a:r>
              <a:rPr lang="ru-RU" i="1" dirty="0"/>
              <a:t>слабослышащих и позднооглохших </a:t>
            </a:r>
            <a:r>
              <a:rPr lang="ru-RU" i="1" dirty="0" smtClean="0"/>
              <a:t>обучающихся, </a:t>
            </a:r>
            <a:r>
              <a:rPr lang="ru-RU" i="1" dirty="0"/>
              <a:t>обучающихся с расстройствами аутистического спектра</a:t>
            </a:r>
            <a:r>
              <a:rPr lang="ru-RU" dirty="0" smtClean="0"/>
              <a:t> предполагают коррекционный </a:t>
            </a:r>
            <a:r>
              <a:rPr lang="ru-RU" dirty="0"/>
              <a:t>курс </a:t>
            </a:r>
            <a:r>
              <a:rPr lang="ru-RU" b="1" dirty="0"/>
              <a:t>«Развитие познавательной деятельности»</a:t>
            </a:r>
          </a:p>
          <a:p>
            <a:r>
              <a:rPr lang="ru-RU" dirty="0"/>
              <a:t>Требования к АООП НОО для </a:t>
            </a:r>
            <a:r>
              <a:rPr lang="ru-RU" i="1" dirty="0"/>
              <a:t>слабовидящих </a:t>
            </a:r>
            <a:r>
              <a:rPr lang="ru-RU" i="1" dirty="0" smtClean="0"/>
              <a:t>обучающихся</a:t>
            </a:r>
            <a:r>
              <a:rPr lang="ru-RU" dirty="0" smtClean="0"/>
              <a:t>, </a:t>
            </a:r>
            <a:r>
              <a:rPr lang="ru-RU" i="1" dirty="0"/>
              <a:t>обучающихся с расстройствами аутистического спектра</a:t>
            </a:r>
            <a:r>
              <a:rPr lang="ru-RU" i="1" dirty="0" smtClean="0"/>
              <a:t> </a:t>
            </a:r>
            <a:r>
              <a:rPr lang="ru-RU" dirty="0"/>
              <a:t>предполагают </a:t>
            </a:r>
            <a:r>
              <a:rPr lang="ru-RU" dirty="0" smtClean="0"/>
              <a:t>коррекционный </a:t>
            </a:r>
            <a:r>
              <a:rPr lang="ru-RU" dirty="0"/>
              <a:t>курс </a:t>
            </a:r>
            <a:r>
              <a:rPr lang="ru-RU" b="1" dirty="0"/>
              <a:t>«Развитие коммуникативной деятельности</a:t>
            </a:r>
            <a:r>
              <a:rPr lang="ru-RU" b="1" dirty="0" smtClean="0"/>
              <a:t>», «Формирование коммуникативного поведения» </a:t>
            </a:r>
            <a:endParaRPr lang="ru-RU" b="1" dirty="0"/>
          </a:p>
          <a:p>
            <a:r>
              <a:rPr lang="ru-RU" dirty="0"/>
              <a:t>Требования к АООП НОО для обучающихся с </a:t>
            </a:r>
            <a:r>
              <a:rPr lang="ru-RU" i="1" dirty="0"/>
              <a:t>тяжелыми нарушениями </a:t>
            </a:r>
            <a:r>
              <a:rPr lang="ru-RU" i="1" dirty="0" smtClean="0"/>
              <a:t>речи </a:t>
            </a:r>
            <a:r>
              <a:rPr lang="ru-RU" dirty="0"/>
              <a:t>предполагают </a:t>
            </a:r>
            <a:r>
              <a:rPr lang="ru-RU" dirty="0" smtClean="0"/>
              <a:t>коррекционный </a:t>
            </a:r>
            <a:r>
              <a:rPr lang="ru-RU" dirty="0"/>
              <a:t>курс </a:t>
            </a:r>
            <a:r>
              <a:rPr lang="ru-RU" b="1" dirty="0"/>
              <a:t>«Развитие речи»</a:t>
            </a:r>
          </a:p>
          <a:p>
            <a:r>
              <a:rPr lang="ru-RU" dirty="0"/>
              <a:t>Требования к АООП НОО предполагают </a:t>
            </a:r>
            <a:r>
              <a:rPr lang="ru-RU" dirty="0" smtClean="0"/>
              <a:t>для </a:t>
            </a:r>
            <a:r>
              <a:rPr lang="ru-RU" i="1" dirty="0"/>
              <a:t>обучающихся с задержкой психического </a:t>
            </a:r>
            <a:r>
              <a:rPr lang="ru-RU" i="1" dirty="0" smtClean="0"/>
              <a:t>развития</a:t>
            </a:r>
            <a:r>
              <a:rPr lang="ru-RU" dirty="0" smtClean="0"/>
              <a:t> специальный </a:t>
            </a:r>
            <a:r>
              <a:rPr lang="ru-RU" b="1" dirty="0" smtClean="0"/>
              <a:t>курс коррекционно-развивающих занятий</a:t>
            </a:r>
          </a:p>
          <a:p>
            <a:r>
              <a:rPr lang="ru-RU" dirty="0"/>
              <a:t>Требования к АООП НОО для обучающихся </a:t>
            </a:r>
            <a:r>
              <a:rPr lang="ru-RU" dirty="0" smtClean="0"/>
              <a:t> с </a:t>
            </a:r>
            <a:r>
              <a:rPr lang="ru-RU" i="1" dirty="0"/>
              <a:t>нарушениями опорно-двигательного </a:t>
            </a:r>
            <a:r>
              <a:rPr lang="ru-RU" i="1" dirty="0" smtClean="0"/>
              <a:t>аппарата </a:t>
            </a:r>
            <a:r>
              <a:rPr lang="ru-RU" dirty="0" smtClean="0"/>
              <a:t>предполагают </a:t>
            </a:r>
            <a:r>
              <a:rPr lang="ru-RU" b="1" dirty="0" smtClean="0"/>
              <a:t>формирование коммуникативных умений решения профессиональных задач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09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1182350" cy="7986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Планируемые результаты проектной деятельности </a:t>
            </a:r>
            <a:br>
              <a:rPr lang="ru-RU" sz="3200" b="1" dirty="0" smtClean="0"/>
            </a:br>
            <a:r>
              <a:rPr lang="ru-RU" sz="3200" b="1" dirty="0" smtClean="0"/>
              <a:t>на концептуально-обеспечивающем уровне </a:t>
            </a:r>
            <a:r>
              <a:rPr lang="ru-RU" sz="3200" b="1" dirty="0"/>
              <a:t>индивидуализации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410789"/>
            <a:ext cx="11182350" cy="518224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определение темы и цели исследования; </a:t>
            </a:r>
            <a:endParaRPr lang="en-US" dirty="0" smtClean="0"/>
          </a:p>
          <a:p>
            <a:r>
              <a:rPr lang="ru-RU" dirty="0" smtClean="0"/>
              <a:t>выдвижение </a:t>
            </a:r>
            <a:r>
              <a:rPr lang="ru-RU" dirty="0"/>
              <a:t>гипотезы и способов их проверки; </a:t>
            </a:r>
            <a:r>
              <a:rPr lang="ru-RU" dirty="0" smtClean="0"/>
              <a:t>составление </a:t>
            </a:r>
            <a:r>
              <a:rPr lang="ru-RU" dirty="0"/>
              <a:t>(индивидуально или в группе) плана решения задачи (выполнения проекта); </a:t>
            </a:r>
            <a:endParaRPr lang="ru-RU" dirty="0" smtClean="0"/>
          </a:p>
          <a:p>
            <a:r>
              <a:rPr lang="ru-RU" dirty="0" smtClean="0"/>
              <a:t>обобщение </a:t>
            </a:r>
            <a:r>
              <a:rPr lang="ru-RU" dirty="0"/>
              <a:t>результатов исследования; анализ, сравнение, классификация и обобщение понятий, выявление причин и следствий явлений; </a:t>
            </a:r>
            <a:r>
              <a:rPr lang="ru-RU" dirty="0" smtClean="0"/>
              <a:t>решение </a:t>
            </a:r>
            <a:r>
              <a:rPr lang="ru-RU" dirty="0"/>
              <a:t>проектных задач; </a:t>
            </a:r>
            <a:endParaRPr lang="ru-RU" dirty="0" smtClean="0"/>
          </a:p>
          <a:p>
            <a:r>
              <a:rPr lang="ru-RU" dirty="0" smtClean="0"/>
              <a:t>понимание </a:t>
            </a:r>
            <a:r>
              <a:rPr lang="ru-RU" dirty="0"/>
              <a:t>точки зрения других людей; </a:t>
            </a:r>
            <a:r>
              <a:rPr lang="ru-RU" dirty="0" smtClean="0"/>
              <a:t>проведение </a:t>
            </a:r>
            <a:r>
              <a:rPr lang="ru-RU" dirty="0"/>
              <a:t>наблюдений явлений, описание результатов с использованием базового уровня содержания; </a:t>
            </a:r>
            <a:endParaRPr lang="ru-RU" dirty="0" smtClean="0"/>
          </a:p>
          <a:p>
            <a:r>
              <a:rPr lang="ru-RU" dirty="0" smtClean="0"/>
              <a:t>планирование </a:t>
            </a:r>
            <a:r>
              <a:rPr lang="ru-RU" dirty="0"/>
              <a:t>и выполнение учебного исследования и учебного проекта, используя оборудование, модели, методы и приёмы, адекватные исследуемой </a:t>
            </a:r>
            <a:r>
              <a:rPr lang="ru-RU" dirty="0" smtClean="0"/>
              <a:t>проблеме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29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436" y="391251"/>
            <a:ext cx="11068050" cy="88890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Планируемые результаты проектной деятельности </a:t>
            </a:r>
            <a:br>
              <a:rPr lang="ru-RU" sz="3200" b="1" dirty="0"/>
            </a:br>
            <a:r>
              <a:rPr lang="ru-RU" sz="3200" b="1" dirty="0"/>
              <a:t>на </a:t>
            </a:r>
            <a:r>
              <a:rPr lang="ru-RU" sz="3200" b="1" dirty="0" smtClean="0"/>
              <a:t>функционально-содержательном уровне </a:t>
            </a:r>
            <a:r>
              <a:rPr lang="ru-RU" sz="3200" b="1" dirty="0"/>
              <a:t>индивидуализации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436" y="1567542"/>
            <a:ext cx="11347813" cy="5016138"/>
          </a:xfrm>
        </p:spPr>
        <p:txBody>
          <a:bodyPr>
            <a:normAutofit/>
          </a:bodyPr>
          <a:lstStyle/>
          <a:p>
            <a:r>
              <a:rPr lang="ru-RU" dirty="0"/>
              <a:t>получение и использование информации посредством таблиц, диаграмм, справочной литературы; </a:t>
            </a:r>
            <a:endParaRPr lang="ru-RU" dirty="0" smtClean="0"/>
          </a:p>
          <a:p>
            <a:r>
              <a:rPr lang="ru-RU" dirty="0" smtClean="0"/>
              <a:t>представление </a:t>
            </a:r>
            <a:r>
              <a:rPr lang="ru-RU" dirty="0"/>
              <a:t>информации в виде конспектов, таблиц, схем, графиков;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научно-исследовательских методов исследования, наблюдения, эксперимента; использование методов социальных и исторических наук: опросы, постановка проблемы; </a:t>
            </a:r>
            <a:endParaRPr lang="ru-RU" dirty="0" smtClean="0"/>
          </a:p>
          <a:p>
            <a:r>
              <a:rPr lang="ru-RU" dirty="0" smtClean="0"/>
              <a:t>представление </a:t>
            </a:r>
            <a:r>
              <a:rPr lang="ru-RU" dirty="0"/>
              <a:t>результатов исследования по предложенному плану; оценка результатов деятельности по выбранным критериям; </a:t>
            </a:r>
            <a:endParaRPr lang="ru-RU" dirty="0" smtClean="0"/>
          </a:p>
          <a:p>
            <a:r>
              <a:rPr lang="ru-RU" dirty="0" smtClean="0"/>
              <a:t>ясное</a:t>
            </a:r>
            <a:r>
              <a:rPr lang="ru-RU" dirty="0"/>
              <a:t>, логичное и точное изложение своей точки зрения, использование соответствующих языковых средств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55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27026"/>
            <a:ext cx="10515600" cy="8402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Планируемые результаты проектной деятельности </a:t>
            </a:r>
            <a:br>
              <a:rPr lang="ru-RU" sz="3200" b="1" dirty="0"/>
            </a:br>
            <a:r>
              <a:rPr lang="ru-RU" sz="3200" b="1" dirty="0"/>
              <a:t>на </a:t>
            </a:r>
            <a:r>
              <a:rPr lang="ru-RU" sz="3200" b="1" dirty="0" smtClean="0"/>
              <a:t>социокультурном уровне </a:t>
            </a:r>
            <a:r>
              <a:rPr lang="ru-RU" sz="3200" b="1" dirty="0"/>
              <a:t>индивидуализации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3" y="1440874"/>
            <a:ext cx="10674927" cy="541712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самостоятельный выбор темы проекта; </a:t>
            </a:r>
            <a:r>
              <a:rPr lang="en-US" dirty="0" smtClean="0"/>
              <a:t> </a:t>
            </a:r>
            <a:r>
              <a:rPr lang="ru-RU" dirty="0" smtClean="0"/>
              <a:t>самоконтроль </a:t>
            </a:r>
            <a:r>
              <a:rPr lang="ru-RU" dirty="0"/>
              <a:t>степени достижения цели и корректировка плана действий; использование знаний для решения межпредметных задач сферы жизненных интересов; </a:t>
            </a:r>
            <a:endParaRPr lang="ru-RU" dirty="0" smtClean="0"/>
          </a:p>
          <a:p>
            <a:r>
              <a:rPr lang="ru-RU" dirty="0" smtClean="0"/>
              <a:t>постановка </a:t>
            </a:r>
            <a:r>
              <a:rPr lang="ru-RU" dirty="0"/>
              <a:t>вопросов для получения прогнозируемых результатов; умение решать нестандартные задачи, алгоритмы которых не изучались; </a:t>
            </a:r>
            <a:endParaRPr lang="ru-RU" dirty="0" smtClean="0"/>
          </a:p>
          <a:p>
            <a:r>
              <a:rPr lang="ru-RU" dirty="0" smtClean="0"/>
              <a:t>распространение </a:t>
            </a:r>
            <a:r>
              <a:rPr lang="ru-RU" dirty="0"/>
              <a:t>полученных знаний на большую совокупность объектов, нахождение и объяснение конкретных фактов на основе теоретических обобщений; </a:t>
            </a:r>
            <a:endParaRPr lang="ru-RU" dirty="0" smtClean="0"/>
          </a:p>
          <a:p>
            <a:r>
              <a:rPr lang="ru-RU" dirty="0" smtClean="0"/>
              <a:t>аргументирование </a:t>
            </a:r>
            <a:r>
              <a:rPr lang="ru-RU" dirty="0"/>
              <a:t>и контраргументирование, подтверждение фактами личной точки зрения, перефразирование мысли; сопоставление информации, полученной из разных источников.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79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6688"/>
            <a:ext cx="10515600" cy="8473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Планируемые результаты проектной деятельности </a:t>
            </a:r>
            <a:br>
              <a:rPr lang="ru-RU" sz="3200" b="1" dirty="0"/>
            </a:br>
            <a:r>
              <a:rPr lang="ru-RU" sz="3200" b="1" dirty="0"/>
              <a:t>на </a:t>
            </a:r>
            <a:r>
              <a:rPr lang="ru-RU" sz="3200" b="1" dirty="0" smtClean="0"/>
              <a:t>общем образовательном уровне </a:t>
            </a:r>
            <a:r>
              <a:rPr lang="ru-RU" sz="3200" b="1" dirty="0"/>
              <a:t>индивидуализации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66" y="1254034"/>
            <a:ext cx="11652068" cy="50945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поставка гипотез, ответы на которые могут быть получены путём эксперимента, научного исследования, выбор адекватных методов исследования, формулировка </a:t>
            </a:r>
            <a:r>
              <a:rPr lang="ru-RU" sz="2400" dirty="0" smtClean="0"/>
              <a:t>выводов</a:t>
            </a:r>
            <a:r>
              <a:rPr lang="ru-RU" sz="2400" dirty="0"/>
              <a:t>; </a:t>
            </a: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использование </a:t>
            </a:r>
            <a:r>
              <a:rPr lang="ru-RU" sz="2400" dirty="0" smtClean="0"/>
              <a:t>приёмов абстракции </a:t>
            </a:r>
            <a:r>
              <a:rPr lang="ru-RU" sz="2400" dirty="0"/>
              <a:t>и </a:t>
            </a:r>
            <a:r>
              <a:rPr lang="ru-RU" sz="2400" dirty="0" smtClean="0"/>
              <a:t>идеализации, </a:t>
            </a:r>
            <a:r>
              <a:rPr lang="ru-RU" sz="2400" dirty="0"/>
              <a:t>доказательство, доказательство от противного, </a:t>
            </a:r>
            <a:r>
              <a:rPr lang="ru-RU" sz="2400" dirty="0" smtClean="0"/>
              <a:t>по </a:t>
            </a:r>
            <a:r>
              <a:rPr lang="ru-RU" sz="2400" dirty="0"/>
              <a:t>аналогии, опровержение, индуктивные и дедуктивные </a:t>
            </a:r>
            <a:r>
              <a:rPr lang="ru-RU" sz="2400" dirty="0" smtClean="0"/>
              <a:t>рассуждения;  </a:t>
            </a:r>
            <a:r>
              <a:rPr lang="ru-RU" sz="2400" dirty="0"/>
              <a:t>использование естественно-научных методов и приёмов, моделирование, использование математических моделей, теоретическое обоснование, установление границ применимости модели/теории; </a:t>
            </a: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использование </a:t>
            </a:r>
            <a:r>
              <a:rPr lang="ru-RU" sz="2400" dirty="0" smtClean="0"/>
              <a:t>методов </a:t>
            </a:r>
            <a:r>
              <a:rPr lang="ru-RU" sz="2400" dirty="0"/>
              <a:t>получения знаний, характерных для технических, социальных и исторических наук: </a:t>
            </a:r>
            <a:r>
              <a:rPr lang="ru-RU" sz="2400" dirty="0" smtClean="0"/>
              <a:t>объяснение</a:t>
            </a:r>
            <a:r>
              <a:rPr lang="ru-RU" sz="2400" dirty="0"/>
              <a:t>, использование статистических данных, </a:t>
            </a:r>
            <a:r>
              <a:rPr lang="ru-RU" sz="2400" dirty="0" smtClean="0"/>
              <a:t>интерпретация; </a:t>
            </a: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отличие </a:t>
            </a:r>
            <a:r>
              <a:rPr lang="ru-RU" sz="2400" dirty="0"/>
              <a:t>фактов от суждений, мнений и оценок, критическая оценка суждений, мнений, оценок, </a:t>
            </a:r>
            <a:r>
              <a:rPr lang="ru-RU" sz="2400" dirty="0" err="1"/>
              <a:t>реконструирование</a:t>
            </a:r>
            <a:r>
              <a:rPr lang="ru-RU" sz="2400" dirty="0"/>
              <a:t> их основания; видение и комментирование связи научного знания и ценностных установок, моральных суждений при получении, распространении и применении научного знания.</a:t>
            </a:r>
          </a:p>
        </p:txBody>
      </p:sp>
    </p:spTree>
    <p:extLst>
      <p:ext uri="{BB962C8B-B14F-4D97-AF65-F5344CB8AC3E}">
        <p14:creationId xmlns:p14="http://schemas.microsoft.com/office/powerpoint/2010/main" val="311124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1" y="365126"/>
            <a:ext cx="12067310" cy="76999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Социально-экономические ориентиры </a:t>
            </a:r>
            <a:r>
              <a:rPr lang="ru-RU" sz="3600" b="1" dirty="0"/>
              <a:t>образовательной политики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0739" y="1234379"/>
            <a:ext cx="6677991" cy="529604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Готовность обеспечивать межличностное взаимодействие на уровне интеграции различных социальных, культурных </a:t>
            </a:r>
            <a:r>
              <a:rPr lang="ru-RU" dirty="0"/>
              <a:t>и </a:t>
            </a:r>
            <a:r>
              <a:rPr lang="ru-RU" dirty="0" smtClean="0"/>
              <a:t>научно-исследовательских инициатив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Формирование </a:t>
            </a:r>
            <a:r>
              <a:rPr lang="ru-RU" dirty="0"/>
              <a:t>и развитие коммуникативных качеств, культуры диалога, </a:t>
            </a:r>
            <a:r>
              <a:rPr lang="ru-RU" dirty="0" smtClean="0"/>
              <a:t>навыков интерпретирования </a:t>
            </a:r>
            <a:r>
              <a:rPr lang="ru-RU" dirty="0"/>
              <a:t>полученных знаний </a:t>
            </a:r>
            <a:r>
              <a:rPr lang="ru-RU" dirty="0" smtClean="0"/>
              <a:t> и творческого характера жизнедеятельности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Развитие </a:t>
            </a:r>
            <a:r>
              <a:rPr lang="ru-RU" dirty="0"/>
              <a:t>умений правильно принять решение в ситуациях выбора, способности найти компромиссное </a:t>
            </a:r>
            <a:r>
              <a:rPr lang="ru-RU" dirty="0" smtClean="0"/>
              <a:t>решение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9" y="1422540"/>
            <a:ext cx="3857500" cy="216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9" y="3939985"/>
            <a:ext cx="3857499" cy="259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48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412" y="234497"/>
            <a:ext cx="10515600" cy="6917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Методические рекомендации по осуществлению междисциплинарных </a:t>
            </a:r>
            <a:r>
              <a:rPr lang="ru-RU" sz="2800" b="1" dirty="0" smtClean="0"/>
              <a:t>«шаблонных» </a:t>
            </a:r>
            <a:r>
              <a:rPr lang="ru-RU" sz="2800" b="1" dirty="0" smtClean="0"/>
              <a:t>проектов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076742"/>
              </p:ext>
            </p:extLst>
          </p:nvPr>
        </p:nvGraphicFramePr>
        <p:xfrm>
          <a:off x="419097" y="1042016"/>
          <a:ext cx="11516229" cy="5803745"/>
        </p:xfrm>
        <a:graphic>
          <a:graphicData uri="http://schemas.openxmlformats.org/drawingml/2006/table">
            <a:tbl>
              <a:tblPr firstRow="1" firstCol="1" bandRow="1"/>
              <a:tblGrid>
                <a:gridCol w="1659084"/>
                <a:gridCol w="3624786"/>
                <a:gridCol w="3085056"/>
                <a:gridCol w="3147303"/>
              </a:tblGrid>
              <a:tr h="2521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Концептуально-обеспечивающий 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Воспитательная система инновационной школы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1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Взаимодействие образовательной организации и семьи в формировании социальных качеств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Проектирование социализирующей языковой образовательной среды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Культуросообразность как условие развития навыков сотворчества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0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Узнать и понять </a:t>
                      </a: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(субъектно-средовой междисциплинарный проект)</a:t>
                      </a: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Общение и совместная деятельность в форме наблюдений за ребенком, познающим мир, открывает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мир довербального опыта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мир таинственных и глубоких прекрасных переживаний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планировании самостоятельной деятельности ориентируйте детей на более высокие личностные результаты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Поддержите ребенка, когда он старается действовать самостоятельно, замечайте даже незначительные успехи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При исправлении однотипных, повторяющихся ошибок, важно выполнить дополнительные упражнения, закрепляющие автоматичность правильного и уверенного выполнения задания 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Поддержка видов деятельности, увлекающих и интересующих ребенка развивает его мышление, речь, личность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Юмор по отношению к себе учит принимать проигрыш как компромисс по отношению к личным успехам и радость за успех других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Развитие ребенка прерывно на разных уровнях формирования способностей, поэтому важно наблюдать за качеством проявляемых результатов, помогая  ему опираться на его позитивные стороны, и поддерживать, когда проявляются слабости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Родители могут помочь ребенку сформулировать вопрос по самостоятельному выполнению задания,  попросить учителя объяснить, как и в какое время задать вопрос, возникший с выполнением домашнего задания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Укрепление способностей сосредоточенного и глубокого проникновения в предмет, готовность к преодолению чувства беспомощности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привычки сохранять от процесса познания память о том, что было особенно дорого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90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8" y="234497"/>
            <a:ext cx="11516228" cy="7036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Методические рекомендации по осуществлению </a:t>
            </a: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>междисциплинарных </a:t>
            </a:r>
            <a:r>
              <a:rPr lang="ru-RU" sz="2800" b="1" dirty="0">
                <a:solidFill>
                  <a:prstClr val="black"/>
                </a:solidFill>
              </a:rPr>
              <a:t>«шаблонных» проектов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09272"/>
              </p:ext>
            </p:extLst>
          </p:nvPr>
        </p:nvGraphicFramePr>
        <p:xfrm>
          <a:off x="419098" y="1042017"/>
          <a:ext cx="11516229" cy="5667541"/>
        </p:xfrm>
        <a:graphic>
          <a:graphicData uri="http://schemas.openxmlformats.org/drawingml/2006/table">
            <a:tbl>
              <a:tblPr firstRow="1" firstCol="1" bandRow="1"/>
              <a:tblGrid>
                <a:gridCol w="1860964"/>
                <a:gridCol w="3895108"/>
                <a:gridCol w="3004457"/>
                <a:gridCol w="2755700"/>
              </a:tblGrid>
              <a:tr h="2979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Концептуально-обеспечивающий 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Воспитательная система инновационной школы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1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Взаимодействие образовательной организации и семьи в формировании социальных качеств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Проектирование социализирующей языковой образовательной среды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Культуросообразность как условие развития навыков сотворчества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5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Совершить практический успех </a:t>
                      </a:r>
                      <a:r>
                        <a:rPr lang="ru-RU" sz="1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(функционально-содержательный междисциплинарный проект)</a:t>
                      </a:r>
                      <a:endParaRPr lang="ru-RU" sz="1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Предупреждать переживания кризиса, обостряющие восприимчивость ребенка к чувствам других людей, в условиях проявления самостоятельности поступков и решений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Личный пример уединенного покоя, внутреннего созерцания, подведения итогов самостоятельных усилий формирует представления детей о расширении внутреннего пространства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Формировать область общих интересов и практических действий со взрослыми и детьми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Проявление технических способностей подкрепляется психологической готовностью к учению: быть способным думать, воображать, желать и действовать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Планировать способы реализации потребности во взаимодействии со сверстниками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33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8" y="234497"/>
            <a:ext cx="11516228" cy="7036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Методические рекомендации по осуществлению </a:t>
            </a:r>
            <a:r>
              <a:rPr lang="ru-RU" sz="2800" b="1" dirty="0" smtClean="0">
                <a:solidFill>
                  <a:prstClr val="black"/>
                </a:solidFill>
              </a:rPr>
              <a:t/>
            </a:r>
            <a:br>
              <a:rPr lang="ru-RU" sz="2800" b="1" dirty="0" smtClean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>междисциплинарных </a:t>
            </a:r>
            <a:r>
              <a:rPr lang="ru-RU" sz="2800" b="1" dirty="0">
                <a:solidFill>
                  <a:prstClr val="black"/>
                </a:solidFill>
              </a:rPr>
              <a:t>«шаблонных» проектов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0792"/>
              </p:ext>
            </p:extLst>
          </p:nvPr>
        </p:nvGraphicFramePr>
        <p:xfrm>
          <a:off x="419098" y="1042018"/>
          <a:ext cx="11516229" cy="5679416"/>
        </p:xfrm>
        <a:graphic>
          <a:graphicData uri="http://schemas.openxmlformats.org/drawingml/2006/table">
            <a:tbl>
              <a:tblPr firstRow="1" firstCol="1" bandRow="1"/>
              <a:tblGrid>
                <a:gridCol w="1754087"/>
                <a:gridCol w="3467594"/>
                <a:gridCol w="3135086"/>
                <a:gridCol w="3159462"/>
              </a:tblGrid>
              <a:tr h="3179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Концептуально-обеспечивающий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Воспитательная система инновационной школы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3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Взаимодействие образовательной организации и семьи в формировании социальных качеств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Проектирование социализирующей языковой образовательной среды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Культуросообразность как условие развития навыков сотворчества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30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Мастер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 все руки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(организационно-процессуальный междисциплинарный проект)</a:t>
                      </a:r>
                      <a:endParaRPr lang="ru-RU" sz="20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Контроль времени просмотра телевизионных и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медиаинформационных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передач, притупляющих критическое восприятие происходящего, снижающего познавательные способности, усиливающих эмоциональные реакции и завораживающий эффект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Важно не превратиться из папы и мамы в «родителей ученика», которые видят в ребенке только школьника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Формировать практику проявления внутренней свободы и легкости, укрепляющую опыт взаимопонимания, психического развития ребенка, умений понимания ребенком мотивов своих поступков, импровизации, логике действий в предполагаемых обстоятельствах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Предвосхищайте, поясняйте очевидность преодоления грубости и необоснованности,  противопоставляя значимость личностного мышления групповому в условиях неконтролируемой острой внешней тревоги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781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848" y="91993"/>
            <a:ext cx="11516228" cy="85803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Применение способов решения </a:t>
            </a:r>
            <a:r>
              <a:rPr lang="ru-RU" sz="2400" b="1" i="1" dirty="0">
                <a:solidFill>
                  <a:prstClr val="black"/>
                </a:solidFill>
              </a:rPr>
              <a:t>образовательных задач</a:t>
            </a:r>
            <a:r>
              <a:rPr lang="ru-RU" sz="2400" b="1" dirty="0">
                <a:solidFill>
                  <a:prstClr val="black"/>
                </a:solidFill>
              </a:rPr>
              <a:t>, объединяющих разрозненное междисциплинарное содержание в новый полноценный результат 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942374"/>
              </p:ext>
            </p:extLst>
          </p:nvPr>
        </p:nvGraphicFramePr>
        <p:xfrm>
          <a:off x="300343" y="855505"/>
          <a:ext cx="11516229" cy="5908866"/>
        </p:xfrm>
        <a:graphic>
          <a:graphicData uri="http://schemas.openxmlformats.org/drawingml/2006/table">
            <a:tbl>
              <a:tblPr firstRow="1" firstCol="1" bandRow="1"/>
              <a:tblGrid>
                <a:gridCol w="1587832"/>
                <a:gridCol w="3930734"/>
                <a:gridCol w="3562597"/>
                <a:gridCol w="2435066"/>
              </a:tblGrid>
              <a:tr h="2433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Концептуально-обеспечивающий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Воспитательная система инновационной школы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Взаимодействие образовательной организации и семьи в формировании социальных качеств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Проектирование социализирующей языковой образовательной среды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Культуросообразность как условие развития навыков сотворчества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60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Просто о сложном Многообразие новизны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+mj-lt"/>
                        </a:rPr>
                        <a:t>Ограниченность родительского опыта в обсуждении неожиданного вопроса позволяет искать ответ совместными усилиями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+mj-lt"/>
                        </a:rPr>
                        <a:t>Обнаружить и раскрыть личные таланты помогает опыт общения с увлеченными, творческими людьми, обладающих опытом формирования общих интересов с близкими людьми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+mj-lt"/>
                        </a:rPr>
                        <a:t>Планируйте практику повторения и дополнения учебных результатов в условиях самостоятельной домашней работы в неформальной форме (средствами обобщения, комментирования, акцентирования внимания на главных результатах, открытых вопросах, дальнейших перспективах, чтения дополнительной литературы, выполнения простых или творческих упражнений)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endParaRPr lang="ru-RU" sz="1600" dirty="0">
                        <a:latin typeface="+mj-lt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Гармоническое раннее развитие формирует устойчивость и непрерывность развития индивидуальных творческих способностей в совместной с другими детьми деятельности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Примеры осознанного и радостного проживания обычных вещей, «счастья быть» формируют потребности в достижении поставленных целей и намеченных результатов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Конструктивные отношения с педагогами помогают родителям устранить ситуации внутреннего разлада ребенка по отношению к учебной деятельности, помочь пережить радость и пользу от совместных усилий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Совместная практика формирования творческих способностей знакомит с другими творческими результатами, способствует формированию самооценки, учит контролировать себя в проявлении индивидуальных затруднений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Активно демонстрируйте свое любопытство к новому знанию, дополняющему сформировавшиеся интересы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632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9" y="281997"/>
            <a:ext cx="11626567" cy="85803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Применение способов решения </a:t>
            </a:r>
            <a:r>
              <a:rPr lang="ru-RU" sz="2400" b="1" i="1" dirty="0"/>
              <a:t>образовательных</a:t>
            </a:r>
            <a:r>
              <a:rPr lang="ru-RU" sz="2400" b="1" dirty="0"/>
              <a:t> задач, объединяющих разрозненное междисциплинарное содержание в новый полноценный результат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36311"/>
              </p:ext>
            </p:extLst>
          </p:nvPr>
        </p:nvGraphicFramePr>
        <p:xfrm>
          <a:off x="387677" y="1223640"/>
          <a:ext cx="11516229" cy="5165725"/>
        </p:xfrm>
        <a:graphic>
          <a:graphicData uri="http://schemas.openxmlformats.org/drawingml/2006/table">
            <a:tbl>
              <a:tblPr firstRow="1" firstCol="1" bandRow="1"/>
              <a:tblGrid>
                <a:gridCol w="1587832"/>
                <a:gridCol w="3586350"/>
                <a:gridCol w="3526971"/>
                <a:gridCol w="2815076"/>
              </a:tblGrid>
              <a:tr h="2433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Концептуально-обеспечивающий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Воспитательная система инновационной школы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Взаимодействие образовательной организации и семьи в формировании социальных качеств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Проектирование социализирующей языковой образовательной среды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Культуросообразность как условие развития навыков сотворчества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60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Претворить идею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+mj-lt"/>
                        </a:rPr>
                        <a:t>Внимание к учету и развитию индивидуальных наклонностей, способностей (физических, музыкальных, коммуникативных, познавательных) усиливает пробуждающуюся творческую активность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+mj-lt"/>
                        </a:rPr>
                        <a:t>Подарите ребенку значимые для вас крылатые фразы и выражения, помогающие в трудных ситуациях, понижающие эмоциональную насыщенность, укрепляющих веру в достижение результата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+mj-lt"/>
                        </a:rPr>
                        <a:t>Создание условий для самостоятельной деятельности формирует практику стремления ребенка к реализации индивидуальных потребностей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При решении сложных педагогических задач могут помочь и поддержать   другие взрослые или дети, чувствующие себя более уверенно, допускаемые в личностное пространство текущих событий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Позиция «взрослого»,  в отличии от позиции воспитателя, допускает общность осознания сложных переживаний, доверие к доброжелательному отношению между детьми и взрослыми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Почувствовав встречную активность ребенка, уточните, правильно ли вы понимаете друг друга, постепенно освобождая пространство для самостоятельного развития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Результаты творческого саморазвития расширяют содержание, широту и уровни реализации разнообразных потребностей и мотивов, обогащающих общую творческую атмосферу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Побуждайте ребенка помогать другим – способ дать ему испытать положительные эмоции и ощутить себя нужным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928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97" y="581890"/>
            <a:ext cx="11313723" cy="52251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Применение способов решения </a:t>
            </a:r>
            <a:r>
              <a:rPr lang="ru-RU" sz="2400" b="1" i="1" dirty="0"/>
              <a:t>образовательных задач</a:t>
            </a:r>
            <a:r>
              <a:rPr lang="ru-RU" sz="2400" b="1" dirty="0"/>
              <a:t>, объединяющих </a:t>
            </a:r>
            <a:r>
              <a:rPr lang="ru-RU" sz="2400" b="1" dirty="0" smtClean="0"/>
              <a:t>разрозненное междисциплинарное </a:t>
            </a:r>
            <a:r>
              <a:rPr lang="ru-RU" sz="2400" b="1" dirty="0"/>
              <a:t>содержание в новый полноценный результат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57702"/>
              </p:ext>
            </p:extLst>
          </p:nvPr>
        </p:nvGraphicFramePr>
        <p:xfrm>
          <a:off x="419097" y="1104405"/>
          <a:ext cx="11516229" cy="5516305"/>
        </p:xfrm>
        <a:graphic>
          <a:graphicData uri="http://schemas.openxmlformats.org/drawingml/2006/table">
            <a:tbl>
              <a:tblPr firstRow="1" firstCol="1" bandRow="1"/>
              <a:tblGrid>
                <a:gridCol w="1587832"/>
                <a:gridCol w="3277590"/>
                <a:gridCol w="3396343"/>
                <a:gridCol w="3254464"/>
              </a:tblGrid>
              <a:tr h="2723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Концептуально-обеспечивающий 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Воспитательная система инновационной школы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7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Взаимодействие образовательной организации и семьи в формировании социальных качеств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Проектирование социализирующей языковой образовательной среды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Культуросообразность как условие развития навыков сотворчества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85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Сила воображения</a:t>
                      </a:r>
                      <a:endParaRPr lang="ru-RU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+mj-lt"/>
                        </a:rPr>
                        <a:t>Формирование чувства внутренней безопасности и достаточной эмоциональной свободы развивает спонтанное самовыражение, «обогащающее, взращивающее» воображение и творческие способности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+mj-lt"/>
                        </a:rPr>
                        <a:t>Формирование вежливого отношения к разным людям учит правилам межличностного общения в общественных  и культурных пространствах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latin typeface="+mj-lt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Организация игр-превращений, игр-метаморфоз, игр-приключений, поисковых игр, игр-экспериментов, оздоровительных игр,  театрально-спортивных игр, разговорных игр-дискуссий, познавательных игр, преображающих отношения между участниками в разных динамично изменяющихся условиях развивает творческое воображение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проявлении ребенком излишних для возраста качеств изменяйте направленность внимания от результатов к обсуждению разнообразия способов и приемов их достижения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523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786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Применение способов решения </a:t>
            </a:r>
            <a:r>
              <a:rPr lang="ru-RU" sz="2800" b="1" i="1" dirty="0"/>
              <a:t>социокультурных</a:t>
            </a:r>
            <a:r>
              <a:rPr lang="ru-RU" sz="2800" b="1" dirty="0"/>
              <a:t> задач, углубляющих основные, предназначенные смыслы новых результатов выбранного профиля междисциплинарного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877132"/>
              </p:ext>
            </p:extLst>
          </p:nvPr>
        </p:nvGraphicFramePr>
        <p:xfrm>
          <a:off x="454722" y="1257244"/>
          <a:ext cx="11516229" cy="5420489"/>
        </p:xfrm>
        <a:graphic>
          <a:graphicData uri="http://schemas.openxmlformats.org/drawingml/2006/table">
            <a:tbl>
              <a:tblPr firstRow="1" firstCol="1" bandRow="1"/>
              <a:tblGrid>
                <a:gridCol w="1587832"/>
                <a:gridCol w="3586349"/>
                <a:gridCol w="3455720"/>
                <a:gridCol w="2886328"/>
              </a:tblGrid>
              <a:tr h="2367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Концептуально-обеспечивающий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Воспитательная система инновационной школы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Взаимодействие образовательной организации и семьи в формировании социальных качеств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Проектирование социализирующей языковой образовательной среды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Культуросообразность как условие развития навыков сотворчества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0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Научить примером</a:t>
                      </a:r>
                    </a:p>
                    <a:p>
                      <a:r>
                        <a:rPr lang="ru-R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важному,</a:t>
                      </a:r>
                    </a:p>
                    <a:p>
                      <a:r>
                        <a:rPr lang="ru-R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главному</a:t>
                      </a:r>
                    </a:p>
                    <a:p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+mj-lt"/>
                        </a:rPr>
                        <a:t>Установление для ребенка определенных правил и ограничений, представлений об изменчивости, ограниченности, прерывности процессов и явлений окружающего мира делают возможным учение и развитие в противоречивых с точки зрения возрастных, субъективных психоэмоциональных ситуациях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+mj-lt"/>
                        </a:rPr>
                        <a:t>Создавайте ситуации, условия, которые способствуют пониманию других детей в атмосфере сотрудничества, общего дела, интереса друг к другу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+mj-lt"/>
                        </a:rPr>
                        <a:t>Наблюдение за ситуациями, волнующими ребенка, помогает формировать навыки адаптации вредному воздействию на психику и практику взаимодействия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Обменные процессы в организме ребенка происходят очень быстро, поэтому каждый час более наполнен событиями, чем час взрослого, поэтому содержание общения с детьми должно быть более содержательным и насыщенным, чем общение взрослых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Расспрашивайте ребенка не только о результатах общения, но и новых вызванных чувствах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Подводя итоги самостоятельных усилий ребенка, формирующихся умений и видов деятельности, последствий собственных решений и поступков, обращайте внимание на мотивы и потребности ребенка в дальнейшем развитии способностей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Праздность значимых событий способствует свободной реализации приоритетных истинных потребностей и желаний (Монтень М. «Праздность не только естественное, но и самое блистательное из занятий»)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«Взгляд со стороны», совместный анализ ошибок и причин неудач помогает стать увереннее в себе, пробовать, ошибаться и самому искать новые решения, формировать представление о внутренних и внешних предпосылках деятельности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75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64190"/>
            <a:ext cx="10515600" cy="1325563"/>
          </a:xfrm>
        </p:spPr>
        <p:txBody>
          <a:bodyPr/>
          <a:lstStyle/>
          <a:p>
            <a:pPr algn="ctr"/>
            <a:r>
              <a:rPr lang="ru-RU" sz="2500" b="1" dirty="0">
                <a:solidFill>
                  <a:prstClr val="black"/>
                </a:solidFill>
              </a:rPr>
              <a:t>Применение способов решения </a:t>
            </a:r>
            <a:r>
              <a:rPr lang="ru-RU" sz="2500" b="1" i="1" dirty="0">
                <a:solidFill>
                  <a:prstClr val="black"/>
                </a:solidFill>
              </a:rPr>
              <a:t>социокультурных</a:t>
            </a:r>
            <a:r>
              <a:rPr lang="ru-RU" sz="2500" b="1" dirty="0">
                <a:solidFill>
                  <a:prstClr val="black"/>
                </a:solidFill>
              </a:rPr>
              <a:t> задач, углубляющих основные, предназначенные смыслы новых результатов выбранного профиля междисциплинарного проекта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0833"/>
              </p:ext>
            </p:extLst>
          </p:nvPr>
        </p:nvGraphicFramePr>
        <p:xfrm>
          <a:off x="337885" y="1589753"/>
          <a:ext cx="11516229" cy="5129871"/>
        </p:xfrm>
        <a:graphic>
          <a:graphicData uri="http://schemas.openxmlformats.org/drawingml/2006/table">
            <a:tbl>
              <a:tblPr firstRow="1" firstCol="1" bandRow="1"/>
              <a:tblGrid>
                <a:gridCol w="1587832"/>
                <a:gridCol w="3586349"/>
                <a:gridCol w="3455720"/>
                <a:gridCol w="2886328"/>
              </a:tblGrid>
              <a:tr h="2436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Концептуально-обеспечивающий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Воспитательная система инновационной школы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Взаимодействие образовательной организации и семьи в формировании социальных качеств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Проектирование социализирующей языковой образовательной среды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Культуросообразность как условие развития навыков сотворчества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42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Очевидное невероятное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+mj-lt"/>
                        </a:rPr>
                        <a:t>Равномерному распределению работоспособности ребенка, предупреждению его утомляемости, соотнесению результатов достигнутого и планируемого  поможет установление связи между занятиями любимым делом и количеством используемого времени для достижения значимых результатов с максимальным количеством усилий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+mj-lt"/>
                        </a:rPr>
                        <a:t>Пространство для диалога должно быть широким и разнообразным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+mj-lt"/>
                        </a:rPr>
                        <a:t>Предоставление ребенку права выбора, высказывание совета  постепенно учит принимать более серьезные решения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endParaRPr lang="ru-RU" sz="1600" dirty="0">
                        <a:latin typeface="+mj-lt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Самостоятельному снижению чувства тревоги от уединенного пребывания способствует воображение, планирование ближайшего будущего и представления о предстоящих важных событиях, приоритетах в достижении результатов, принятии активной жизненной позиции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Создание атмосферы, способствующей использованию завтра значимого сегодня личностного опыта в большем объеме времени или углубленном содержании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Совместные размышления взрослых и детей открывают возможности познания окружающего мира с разных точек зрения, делают общение полноправным, формируют уважительное отношение друг к другу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Предотвратить проявление или подавление отрицательных, невыражаемых словами эмоций  помогает контроль невербальных признаков: поза, жесты, интонации, выражение лица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405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1" dirty="0">
                <a:solidFill>
                  <a:prstClr val="black"/>
                </a:solidFill>
              </a:rPr>
              <a:t>Применение способов решения </a:t>
            </a:r>
            <a:r>
              <a:rPr lang="ru-RU" sz="2500" b="1" i="1" dirty="0">
                <a:solidFill>
                  <a:prstClr val="black"/>
                </a:solidFill>
              </a:rPr>
              <a:t>социокультурных</a:t>
            </a:r>
            <a:r>
              <a:rPr lang="ru-RU" sz="2500" b="1" dirty="0">
                <a:solidFill>
                  <a:prstClr val="black"/>
                </a:solidFill>
              </a:rPr>
              <a:t> задач, углубляющих основные, предназначенные смыслы новых результатов выбранного профиля междисциплинарного проекта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25048"/>
              </p:ext>
            </p:extLst>
          </p:nvPr>
        </p:nvGraphicFramePr>
        <p:xfrm>
          <a:off x="337885" y="1589754"/>
          <a:ext cx="11516229" cy="5059260"/>
        </p:xfrm>
        <a:graphic>
          <a:graphicData uri="http://schemas.openxmlformats.org/drawingml/2006/table">
            <a:tbl>
              <a:tblPr firstRow="1" firstCol="1" bandRow="1"/>
              <a:tblGrid>
                <a:gridCol w="1587832"/>
                <a:gridCol w="3430054"/>
                <a:gridCol w="3372593"/>
                <a:gridCol w="3125750"/>
              </a:tblGrid>
              <a:tr h="4255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Концептуально-обеспечивающий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Воспитательная система инновационной школы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Взаимодействие образовательной организации и семьи в формировании социальных качеств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Проектирование социализирующей языковой образовательной среды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Культуросообразность как условие развития навыков сотворчества</a:t>
                      </a:r>
                    </a:p>
                  </a:txBody>
                  <a:tcPr marL="31883" marR="318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51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Быть необходимым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Великодушие в поддержке и помощи укрепляет внутреннюю уверенность в возможности достижения совместных значимых результатов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Здравый смысл подсказывает, что важно не торопить ребенка, сбавлять темп не только чтобы отдышаться, но и лучше ощутить собственную жизнь, осознать переживания, придумать что-нибудь новое, радоваться тому, что удалось достичь (любыми темпами) (Синявский А. «Хорошо, когда опаздываешь, немного замедлить шаг»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Понимание индивидуальных способностей и возможностей помогает родителям и ребенку формировать собственный метод самостоятельной и общей работы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Проявления желания защититься, быть искренним, критикуя и возмущаясь, формирует опыт более близких, серьезных взаимоотношений между детьми и взрослыми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Чаще спрашивайте ребенка о радостном, о том, что удивило его, рассмешило, принесло удовольствие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Темп и ритм обучения отличаются в разные годы и месяцы жизни, поэтому формирующееся сознание реагирует новым уровнем представлений и обобщений об окружающем мире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Уроки жизни детей делают мир добрее и лучше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Сохранение общечеловеческих ценностей является основанием личностного развития в условиях приспособления к новым ситуациям, неоднозначности событий окружающего мира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1883" marR="31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414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6383"/>
            <a:ext cx="10515600" cy="869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Психолого-педагогическое обеспечение участия </a:t>
            </a:r>
            <a:br>
              <a:rPr lang="ru-RU" sz="3100" b="1" dirty="0"/>
            </a:br>
            <a:r>
              <a:rPr lang="ru-RU" sz="3100" b="1" dirty="0"/>
              <a:t>детей в различных междисциплинарных проектах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069" y="1353788"/>
            <a:ext cx="11108377" cy="4680671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Содержание и способы взаимоотношений в семье определяют </a:t>
            </a:r>
            <a:r>
              <a:rPr lang="ru-RU" sz="2000" dirty="0" smtClean="0"/>
              <a:t>установки </a:t>
            </a:r>
            <a:r>
              <a:rPr lang="ru-RU" sz="2000" dirty="0"/>
              <a:t>и ожидания </a:t>
            </a:r>
            <a:r>
              <a:rPr lang="ru-RU" sz="2000" dirty="0" smtClean="0"/>
              <a:t>родителей от образовательных результатов детей</a:t>
            </a:r>
            <a:endParaRPr lang="ru-RU" sz="2000" dirty="0"/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Определите </a:t>
            </a:r>
            <a:r>
              <a:rPr lang="ru-RU" sz="2000" dirty="0" smtClean="0"/>
              <a:t>общие приоритетные </a:t>
            </a:r>
            <a:r>
              <a:rPr lang="ru-RU" sz="2000" dirty="0"/>
              <a:t>результаты и единые требования к поведению детей 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Выстроить гармоничные отношения с реальностью, временем помогает непрерывный диалог, большое </a:t>
            </a:r>
            <a:r>
              <a:rPr lang="ru-RU" sz="2000" dirty="0" smtClean="0"/>
              <a:t>доверие между взрослыми и детьми</a:t>
            </a:r>
            <a:endParaRPr lang="ru-RU" sz="2000" dirty="0"/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Будьте на стороне ребенка в разных обстоятельствах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Активное слушание уточняющего характера помогает понять мысли и чувства ребенка в критической ситуации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Всеобщее критическое напряжение позволяет быстро окончить общение, поэтому помогайте ребенку ценить личное время и здоровье, понимать разнообразные мотивы поведения людей, живущих рядом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Показателем «возрастных» перегрузок является нервное и физическое истощение, поэтому важнее объяснить ребенку, что он ценен сам по себе, как человек, как личность, независимо от того, как его знания оценивают другие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Особое отношение к образованию свидетельствует о практической значимости научно-организационных и культурно-просветительских результатах развития современного общества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69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Психолого-педагогические </a:t>
            </a:r>
            <a:r>
              <a:rPr lang="ru-RU" b="1" dirty="0"/>
              <a:t>ориентиры образовательной политики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1613" y="1860331"/>
            <a:ext cx="5644055" cy="46035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</a:t>
            </a:r>
            <a:r>
              <a:rPr lang="ru-RU" dirty="0"/>
              <a:t>умений и навыков продуктивного взаимодействия с разными людьми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Чрезвычайное отношение </a:t>
            </a:r>
            <a:r>
              <a:rPr lang="ru-RU" dirty="0"/>
              <a:t>к укреплению здоровья и формированию личности ребенка с особыми образовательными </a:t>
            </a:r>
            <a:r>
              <a:rPr lang="ru-RU" dirty="0" smtClean="0"/>
              <a:t>потребностями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Преодоление трудностей </a:t>
            </a:r>
            <a:r>
              <a:rPr lang="ru-RU" dirty="0"/>
              <a:t>индивидуального развития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1" y="2263228"/>
            <a:ext cx="5406278" cy="379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94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5" y="365126"/>
            <a:ext cx="11804073" cy="10757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Ориентировочные критерии </a:t>
            </a:r>
            <a:br>
              <a:rPr lang="ru-RU" sz="3600" dirty="0" smtClean="0"/>
            </a:br>
            <a:r>
              <a:rPr lang="ru-RU" sz="3600" dirty="0" smtClean="0"/>
              <a:t>«наградного, формирующего, уточняющего» оценивания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35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1. Самостоятельность работы учеников.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2. Актуальность темы.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3. Глубина и полнота раскрытия темы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4. Качество выполнения продукта проектной деятельности.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5. Оригинальность.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6. Презентация: ее художественные достоинства, артистизм, выразительность выступления.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7. Убедительность ответов на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843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Практико-результативные</a:t>
            </a:r>
            <a:br>
              <a:rPr lang="ru-RU" sz="3600" dirty="0" smtClean="0"/>
            </a:br>
            <a:r>
              <a:rPr lang="ru-RU" sz="3600" dirty="0" smtClean="0"/>
              <a:t> критерии оценивания междисциплинарных проектов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90688"/>
            <a:ext cx="10868891" cy="47552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1. Проявление умений планирования, принятия решений, грамотного использования ресурсов.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2. Проявление навыков самоанализа.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3. Проявление и совершенствование коммуникативных умений.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4.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проектно-рефлексивных умений.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5</a:t>
            </a:r>
            <a:r>
              <a:rPr lang="ru-RU" dirty="0" smtClean="0"/>
              <a:t>. Проявление презентационных умений представления результатов интеллектуальной (познавательной) деятельности, которых раньше не было у проектанта (группы).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209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746" y="156411"/>
            <a:ext cx="11000508" cy="125675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Перспективные психолого-педагогические задачи, решаемые средствами  проектной </a:t>
            </a:r>
            <a:r>
              <a:rPr lang="ru-RU" sz="2800" b="1" dirty="0" smtClean="0"/>
              <a:t>деятельности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46" y="1513461"/>
            <a:ext cx="10928498" cy="5178055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Сопряжение интеллектуального и двигательного развития, реализуемых в системе социально-общественных отношений с учетом дифференциации и интеграции сложности выполняемых заданий в опоре на ситуационно значимые интеллектуальные мотивы, </a:t>
            </a:r>
            <a:r>
              <a:rPr lang="ru-RU" dirty="0" smtClean="0"/>
              <a:t>необходимость переживания конструктивности </a:t>
            </a:r>
            <a:r>
              <a:rPr lang="ru-RU" dirty="0"/>
              <a:t>интеллектуальных </a:t>
            </a:r>
            <a:r>
              <a:rPr lang="ru-RU" dirty="0" smtClean="0"/>
              <a:t>чувств в </a:t>
            </a:r>
            <a:r>
              <a:rPr lang="ru-RU" dirty="0"/>
              <a:t>осмыслении социальной </a:t>
            </a:r>
            <a:r>
              <a:rPr lang="ru-RU" dirty="0" smtClean="0"/>
              <a:t>ситуации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Анализ социальной ситуации и самоопределение ресурсов ее оптимизации, воплощение в жизнь эмоционально адекватного поведения при достижении целей команды в развитии индивидуальной </a:t>
            </a:r>
            <a:r>
              <a:rPr lang="ru-RU" dirty="0" smtClean="0"/>
              <a:t>карьеры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Осуществление </a:t>
            </a:r>
            <a:r>
              <a:rPr lang="ru-RU" dirty="0"/>
              <a:t>конструктивной вербальной коммуникации при решении интеллектуальных задач личностного совершенствования, формирование мотивов и установок на улучшение интеллектуальных параметров деятельности, эффективное применение знаний при решении интеллектуальных задач с привлечением мотивационно-</a:t>
            </a:r>
            <a:r>
              <a:rPr lang="ru-RU" dirty="0" err="1"/>
              <a:t>потребностной</a:t>
            </a:r>
            <a:r>
              <a:rPr lang="ru-RU" dirty="0"/>
              <a:t>, познавательной, операционно-технической,  и волевой </a:t>
            </a:r>
            <a:r>
              <a:rPr lang="ru-RU" dirty="0" smtClean="0"/>
              <a:t>сфер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Развитие способов интеллектуальной деятельности с помощью эффективного </a:t>
            </a:r>
            <a:r>
              <a:rPr lang="ru-RU" dirty="0"/>
              <a:t>и </a:t>
            </a:r>
            <a:r>
              <a:rPr lang="ru-RU" dirty="0" smtClean="0"/>
              <a:t>экономичного сопряжения </a:t>
            </a:r>
            <a:r>
              <a:rPr lang="ru-RU" dirty="0"/>
              <a:t>когнитивных функций, стилей и стратегий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685494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Используемая и рекомендуемая литература: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51538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Дополнительное образование детей в  России: единое и многообразное </a:t>
            </a:r>
            <a:r>
              <a:rPr lang="ru-RU" dirty="0"/>
              <a:t>/ Под редакцией С.Г. </a:t>
            </a:r>
            <a:r>
              <a:rPr lang="ru-RU" dirty="0" err="1"/>
              <a:t>Косарецкого</a:t>
            </a:r>
            <a:r>
              <a:rPr lang="ru-RU" dirty="0"/>
              <a:t>, И.Д. Фрумина. Издательский дом Высшей школы экономики Москва, 2019</a:t>
            </a:r>
            <a:endParaRPr lang="ru-RU" dirty="0" smtClean="0"/>
          </a:p>
          <a:p>
            <a:r>
              <a:rPr lang="ru-RU" dirty="0" err="1" smtClean="0"/>
              <a:t>Штерц</a:t>
            </a:r>
            <a:r>
              <a:rPr lang="ru-RU" dirty="0" smtClean="0"/>
              <a:t> </a:t>
            </a:r>
            <a:r>
              <a:rPr lang="ru-RU" dirty="0"/>
              <a:t>Ольга </a:t>
            </a:r>
            <a:r>
              <a:rPr lang="ru-RU" dirty="0" smtClean="0"/>
              <a:t>Михайловна. Проблема развития и диагностики технической одаренности детей /  Проблемы </a:t>
            </a:r>
            <a:r>
              <a:rPr lang="ru-RU" dirty="0"/>
              <a:t>современного педагогического </a:t>
            </a:r>
            <a:r>
              <a:rPr lang="ru-RU" dirty="0" smtClean="0"/>
              <a:t>образования. 2019. </a:t>
            </a:r>
          </a:p>
          <a:p>
            <a:r>
              <a:rPr lang="ru-RU" dirty="0"/>
              <a:t>Филиппов, Владимир Ильич</a:t>
            </a:r>
            <a:r>
              <a:rPr lang="ru-RU" dirty="0" smtClean="0"/>
              <a:t>. Методика </a:t>
            </a:r>
            <a:r>
              <a:rPr lang="ru-RU" dirty="0"/>
              <a:t>использования робототехники для формирования универсальных учебных действий у обучающихся во внеурочной деятельности по информатике : автореферат </a:t>
            </a:r>
            <a:r>
              <a:rPr lang="ru-RU" dirty="0" err="1"/>
              <a:t>дис</a:t>
            </a:r>
            <a:r>
              <a:rPr lang="ru-RU" dirty="0"/>
              <a:t>. ... кандидата педагогических </a:t>
            </a:r>
            <a:r>
              <a:rPr lang="ru-RU" dirty="0" smtClean="0"/>
              <a:t>наук. Москва</a:t>
            </a:r>
            <a:r>
              <a:rPr lang="ru-RU" dirty="0"/>
              <a:t>, 2020. - 22 с. </a:t>
            </a:r>
            <a:endParaRPr lang="ru-RU" dirty="0" smtClean="0"/>
          </a:p>
          <a:p>
            <a:r>
              <a:rPr lang="ru-RU" dirty="0"/>
              <a:t>Китайгородский, Михаил Дмитриевич. Методическая система опережающего образования учителя технологии в области современных цифровых технологий : автореферат </a:t>
            </a:r>
            <a:r>
              <a:rPr lang="ru-RU" dirty="0" err="1"/>
              <a:t>дис</a:t>
            </a:r>
            <a:r>
              <a:rPr lang="ru-RU" dirty="0"/>
              <a:t>. ... доктора педагогических </a:t>
            </a:r>
            <a:r>
              <a:rPr lang="ru-RU" dirty="0" smtClean="0"/>
              <a:t>наук. Москва</a:t>
            </a:r>
            <a:r>
              <a:rPr lang="ru-RU" dirty="0"/>
              <a:t>, 2020. - 46 с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061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Используемая и рекомендуемая литература: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1600200"/>
            <a:ext cx="11068050" cy="5146964"/>
          </a:xfrm>
        </p:spPr>
        <p:txBody>
          <a:bodyPr>
            <a:normAutofit/>
          </a:bodyPr>
          <a:lstStyle/>
          <a:p>
            <a:r>
              <a:rPr lang="ru-RU" dirty="0" smtClean="0"/>
              <a:t>Дорошенко, С. И. Междисциплинарные проекты в школьном образовании : учеб. пособие / С. И. Дорошенко ; </a:t>
            </a:r>
            <a:r>
              <a:rPr lang="ru-RU" dirty="0" err="1" smtClean="0"/>
              <a:t>Владим</a:t>
            </a:r>
            <a:r>
              <a:rPr lang="ru-RU" dirty="0" smtClean="0"/>
              <a:t>. гос. ун-т им. А. Г. и Н. Г. Столетовых. – Владимир : Изд-во </a:t>
            </a:r>
            <a:r>
              <a:rPr lang="ru-RU" dirty="0" err="1" smtClean="0"/>
              <a:t>ВлГУ</a:t>
            </a:r>
            <a:r>
              <a:rPr lang="ru-RU" dirty="0" smtClean="0"/>
              <a:t>, 2019. – 204 с.</a:t>
            </a:r>
          </a:p>
          <a:p>
            <a:r>
              <a:rPr lang="ru-RU" dirty="0" smtClean="0"/>
              <a:t>Никулина</a:t>
            </a:r>
            <a:r>
              <a:rPr lang="ru-RU" dirty="0"/>
              <a:t>, Анна Сергеевна</a:t>
            </a:r>
            <a:r>
              <a:rPr lang="ru-RU" dirty="0" smtClean="0"/>
              <a:t>. Формирование </a:t>
            </a:r>
            <a:r>
              <a:rPr lang="ru-RU" dirty="0"/>
              <a:t>коммуникативной компетентности обучающихся в процессе проектирования и реализации индивидуальной образовательной траектории : автореферат </a:t>
            </a:r>
            <a:r>
              <a:rPr lang="ru-RU" dirty="0" err="1"/>
              <a:t>дис</a:t>
            </a:r>
            <a:r>
              <a:rPr lang="ru-RU" dirty="0"/>
              <a:t>. ... кандидата педагогических наук : 13.00.01 / Никулина Анна Сергеевна; [Место защиты: Саратовский национальный исследовательский государственный университет имени Н. Г. Чернышевского]. - Саратов, 2020. - 24 с.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630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Рекомендуемые </a:t>
            </a:r>
            <a:r>
              <a:rPr lang="ru-RU" sz="2800" b="1" dirty="0" smtClean="0"/>
              <a:t>формы обсуждения </a:t>
            </a:r>
            <a:r>
              <a:rPr lang="ru-RU" sz="2800" b="1" dirty="0" smtClean="0"/>
              <a:t>результатов </a:t>
            </a:r>
            <a:br>
              <a:rPr lang="ru-RU" sz="2800" b="1" dirty="0" smtClean="0"/>
            </a:br>
            <a:r>
              <a:rPr lang="ru-RU" sz="2800" b="1" dirty="0" smtClean="0"/>
              <a:t>научно-методической деятельности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0345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Международная </a:t>
            </a:r>
            <a:r>
              <a:rPr lang="ru-RU" dirty="0"/>
              <a:t>научно-практическая конференция «Возможности системы дополнительного образования в социализации и реабилитации детей с ОВЗ и детей-инвалидов» </a:t>
            </a:r>
            <a:r>
              <a:rPr lang="ru-RU" dirty="0" smtClean="0"/>
              <a:t>                           16.12.2021 </a:t>
            </a:r>
            <a:r>
              <a:rPr lang="ru-RU" dirty="0"/>
              <a:t>г. – 17.12.2021 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Программа повышения квалификации «Теория и методика интегрированного (инклюзивного) образования детей с особыми образовательными потребностями» Январь 2022 г. – Ноябрь 2022 г.</a:t>
            </a:r>
          </a:p>
          <a:p>
            <a:r>
              <a:rPr lang="ru-RU" dirty="0" smtClean="0"/>
              <a:t>Программа профессиональной переподготовки «Педагогическая деятельность в сфере специального (дефектологического) образования» Февраль 2022 г. – Октябрь 2022 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67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195026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Стратегические ориентиры образовательной политики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1186" y="1513490"/>
            <a:ext cx="7430814" cy="534451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Психолого-педагогическая и методическая поддержка обучения и воспитания детей с особыми образовательными потребностями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Удовлетворение творческих интересов и способностей каждого ребенка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Внедрение новых методик и технологий образования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Выявление, поддержка и развитие способностей и талантов детей и молодежи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Представление и распространение инновационного опыта обучения и воспитания детей и подростков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6" r="4536"/>
          <a:stretch/>
        </p:blipFill>
        <p:spPr bwMode="auto">
          <a:xfrm>
            <a:off x="0" y="2426301"/>
            <a:ext cx="4761186" cy="268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72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741"/>
            <a:ext cx="108619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Инновационные ресурсы как средство развития </a:t>
            </a:r>
            <a:br>
              <a:rPr lang="ru-RU" b="1" dirty="0" smtClean="0"/>
            </a:br>
            <a:r>
              <a:rPr lang="ru-RU" b="1" dirty="0" smtClean="0"/>
              <a:t>и распространения опыта обучения и воспитания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2763" y="1811215"/>
            <a:ext cx="5687291" cy="486667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Поликонтекстность образования формирует практику </a:t>
            </a:r>
            <a:r>
              <a:rPr lang="ru-RU" i="1" dirty="0" smtClean="0"/>
              <a:t>реализации эстетических, коммуникативных, творческих, интеллектуальных, социокультурных потребностей </a:t>
            </a:r>
            <a:r>
              <a:rPr lang="ru-RU" dirty="0" smtClean="0"/>
              <a:t>посредством технического конструирования, реконструкции и творчества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44" y="4567286"/>
            <a:ext cx="3359728" cy="1957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44" y="2021922"/>
            <a:ext cx="3359728" cy="22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9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4506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Техническое творчество как форма достижения стратегических ориентиров образовательной политики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0" y="2694058"/>
            <a:ext cx="4703618" cy="312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Уровни индивидуализации:</a:t>
            </a:r>
          </a:p>
          <a:p>
            <a:pPr marL="514350" indent="-514350">
              <a:buAutoNum type="arabicParenR"/>
            </a:pPr>
            <a:r>
              <a:rPr lang="ru-RU" sz="2000" dirty="0" smtClean="0"/>
              <a:t>концептуально-обеспечивающий;</a:t>
            </a:r>
          </a:p>
          <a:p>
            <a:pPr marL="514350" indent="-514350">
              <a:buAutoNum type="arabicParenR"/>
            </a:pPr>
            <a:r>
              <a:rPr lang="ru-RU" sz="2000" dirty="0" smtClean="0"/>
              <a:t>субъектно-средовой;</a:t>
            </a:r>
          </a:p>
          <a:p>
            <a:pPr marL="514350" indent="-514350">
              <a:buAutoNum type="arabicParenR"/>
            </a:pPr>
            <a:r>
              <a:rPr lang="ru-RU" sz="2000" dirty="0"/>
              <a:t>ф</a:t>
            </a:r>
            <a:r>
              <a:rPr lang="ru-RU" sz="2000" dirty="0" smtClean="0"/>
              <a:t>ункционально-содержательный;</a:t>
            </a:r>
          </a:p>
          <a:p>
            <a:pPr marL="514350" indent="-514350">
              <a:buAutoNum type="arabicParenR"/>
            </a:pPr>
            <a:r>
              <a:rPr lang="ru-RU" sz="2000" dirty="0"/>
              <a:t>о</a:t>
            </a:r>
            <a:r>
              <a:rPr lang="ru-RU" sz="2000" dirty="0" smtClean="0"/>
              <a:t>рганизационно-процессуальный;</a:t>
            </a:r>
          </a:p>
          <a:p>
            <a:pPr marL="514350" indent="-514350">
              <a:buAutoNum type="arabicParenR"/>
            </a:pPr>
            <a:r>
              <a:rPr lang="ru-RU" sz="2000" dirty="0" smtClean="0"/>
              <a:t>социо-культурный</a:t>
            </a:r>
          </a:p>
          <a:p>
            <a:pPr marL="0" indent="0">
              <a:buNone/>
            </a:pPr>
            <a:r>
              <a:rPr lang="en-US" sz="1600" dirty="0" smtClean="0"/>
              <a:t>https://iz.ru/1125846/2021-02-17/tcifrovoe-proizvedenie-iskusstva-vpervye-vystavili-na-auktcion-christies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94058"/>
            <a:ext cx="5558035" cy="31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Основные научные межпредметные понятия, </a:t>
            </a:r>
            <a:br>
              <a:rPr lang="ru-RU" sz="4000" b="1" dirty="0" smtClean="0"/>
            </a:br>
            <a:r>
              <a:rPr lang="ru-RU" sz="4000" b="1" dirty="0" smtClean="0"/>
              <a:t>формируемые в условиях технического творчества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4638" y="1792866"/>
            <a:ext cx="4571998" cy="4836534"/>
          </a:xfrm>
        </p:spPr>
        <p:txBody>
          <a:bodyPr/>
          <a:lstStyle/>
          <a:p>
            <a:pPr algn="ctr"/>
            <a:r>
              <a:rPr lang="ru-RU" dirty="0" smtClean="0"/>
              <a:t>Объем</a:t>
            </a:r>
          </a:p>
          <a:p>
            <a:pPr algn="ctr"/>
            <a:r>
              <a:rPr lang="ru-RU" dirty="0" smtClean="0"/>
              <a:t>Движение</a:t>
            </a:r>
          </a:p>
          <a:p>
            <a:pPr algn="ctr"/>
            <a:r>
              <a:rPr lang="ru-RU" dirty="0" smtClean="0"/>
              <a:t>Сила</a:t>
            </a:r>
          </a:p>
          <a:p>
            <a:pPr algn="ctr"/>
            <a:r>
              <a:rPr lang="ru-RU" dirty="0" smtClean="0"/>
              <a:t>Скорость</a:t>
            </a:r>
          </a:p>
          <a:p>
            <a:pPr algn="ctr"/>
            <a:r>
              <a:rPr lang="ru-RU" dirty="0" smtClean="0"/>
              <a:t>Ускорение</a:t>
            </a:r>
          </a:p>
          <a:p>
            <a:pPr algn="ctr"/>
            <a:r>
              <a:rPr lang="ru-RU" dirty="0" smtClean="0"/>
              <a:t>Темп</a:t>
            </a:r>
          </a:p>
          <a:p>
            <a:pPr algn="ctr"/>
            <a:r>
              <a:rPr lang="ru-RU" dirty="0" smtClean="0"/>
              <a:t>Энергия</a:t>
            </a:r>
          </a:p>
          <a:p>
            <a:pPr algn="ctr"/>
            <a:r>
              <a:rPr lang="ru-RU" dirty="0" smtClean="0"/>
              <a:t>Трудность</a:t>
            </a:r>
          </a:p>
          <a:p>
            <a:pPr algn="ctr"/>
            <a:r>
              <a:rPr lang="ru-RU" dirty="0" smtClean="0"/>
              <a:t>Пригодность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1935453"/>
            <a:ext cx="4248726" cy="4248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668" y="4362450"/>
            <a:ext cx="2266950" cy="2266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668" y="1792866"/>
            <a:ext cx="2266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7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0" y="283779"/>
            <a:ext cx="11571890" cy="10089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Формирование основных научных межпредметных понятий </a:t>
            </a:r>
            <a:r>
              <a:rPr lang="ru-RU" b="1" dirty="0" smtClean="0"/>
              <a:t>в </a:t>
            </a:r>
            <a:r>
              <a:rPr lang="ru-RU" b="1" dirty="0"/>
              <a:t>условиях технического творчества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037647"/>
              </p:ext>
            </p:extLst>
          </p:nvPr>
        </p:nvGraphicFramePr>
        <p:xfrm>
          <a:off x="220718" y="1292773"/>
          <a:ext cx="11729546" cy="5453657"/>
        </p:xfrm>
        <a:graphic>
          <a:graphicData uri="http://schemas.openxmlformats.org/drawingml/2006/table">
            <a:tbl>
              <a:tblPr firstRow="1" firstCol="1" bandRow="1"/>
              <a:tblGrid>
                <a:gridCol w="4761185"/>
                <a:gridCol w="2522483"/>
                <a:gridCol w="2459421"/>
                <a:gridCol w="1986457"/>
              </a:tblGrid>
              <a:tr h="57048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Содержание понятий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Концептуально-обеспечивающий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>
                          <a:effectLst/>
                          <a:latin typeface="Calibri"/>
                          <a:ea typeface="Times New Roman"/>
                        </a:rPr>
                        <a:t>Функционально-содержательный</a:t>
                      </a:r>
                      <a:endParaRPr lang="ru-RU" sz="20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0" dirty="0">
                          <a:effectLst/>
                          <a:latin typeface="Calibri"/>
                          <a:ea typeface="Times New Roman"/>
                        </a:rPr>
                        <a:t>Социокультурный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467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Сила – физическая векторная величина, являющаяся мерой воздействия на данное тело со стороны других тел или полей. Приложение силы обусловливает изменение скорости тела или появление деформаций и механических напряжений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Крепость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Суть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Calibri"/>
                          <a:ea typeface="Times New Roman"/>
                        </a:rPr>
                        <a:t>Превосходство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Значительность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Calibri"/>
                          <a:ea typeface="Times New Roman"/>
                        </a:rPr>
                        <a:t>Ценность</a:t>
                      </a: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Вес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Воля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Работоспособность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Приспособление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Добротность</a:t>
                      </a: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Преимущество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Секрет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Calibri"/>
                          <a:ea typeface="Times New Roman"/>
                        </a:rPr>
                        <a:t>Напряжение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Источник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686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Энергия – скалярная физическая величина, являющаяся единой мерой различных форм движения и взаимодействия материи, мерой перехода движения материи из одних форм в другие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Энтузиазм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Calibri"/>
                          <a:ea typeface="Times New Roman"/>
                        </a:rPr>
                        <a:t>Решимость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Times New Roman"/>
                        </a:rPr>
                        <a:t>Смелость Дерзание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Быстрота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Увлечение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Решительность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Предприимчивость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Инициатива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Вдохновение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Calibri"/>
                          <a:ea typeface="Times New Roman"/>
                        </a:rPr>
                        <a:t>Настойчивость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Упорство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Calibri"/>
                          <a:ea typeface="Times New Roman"/>
                        </a:rPr>
                        <a:t>Выдержка</a:t>
                      </a: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571"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Трудность – то, что требует большого труда, усилий 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Препятствие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Calibri"/>
                          <a:ea typeface="Times New Roman"/>
                        </a:rPr>
                        <a:t>Неприятность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Задержка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Несовпадение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Times New Roman"/>
                        </a:rPr>
                        <a:t>Опасность Тягость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Мучительность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Непонятность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Вычурность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Calibri"/>
                          <a:ea typeface="Times New Roman"/>
                        </a:rPr>
                        <a:t>Сложность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Многосложность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 fontAlgn="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0" dirty="0">
                          <a:effectLst/>
                          <a:latin typeface="Calibri"/>
                          <a:ea typeface="Times New Roman"/>
                        </a:rPr>
                        <a:t>Непосильность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9483" marR="2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1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3455"/>
            <a:ext cx="10515600" cy="11711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Воспитание как выявление, </a:t>
            </a:r>
            <a:br>
              <a:rPr lang="ru-RU" b="1" dirty="0" smtClean="0"/>
            </a:br>
            <a:r>
              <a:rPr lang="ru-RU" b="1" dirty="0" smtClean="0"/>
              <a:t>поддержка и развитие способностей </a:t>
            </a:r>
            <a:br>
              <a:rPr lang="ru-RU" b="1" dirty="0" smtClean="0"/>
            </a:br>
            <a:r>
              <a:rPr lang="ru-RU" b="1" dirty="0" smtClean="0"/>
              <a:t>и талантов детей к проектной 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7344" y="2493817"/>
            <a:ext cx="5576455" cy="39069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Обогащение чувственно-сенсорного опыта</a:t>
            </a:r>
          </a:p>
          <a:p>
            <a:pPr marL="0" indent="0">
              <a:buNone/>
            </a:pPr>
            <a:r>
              <a:rPr lang="ru-RU" dirty="0" smtClean="0"/>
              <a:t>Создание компенсирующих условий, обеспечивающих «натренированность» необходимых способностей</a:t>
            </a:r>
          </a:p>
          <a:p>
            <a:pPr marL="0" indent="0">
              <a:buNone/>
            </a:pPr>
            <a:r>
              <a:rPr lang="ru-RU" dirty="0" smtClean="0"/>
              <a:t>Приобретение доступного образовательного и социокультурного опыта</a:t>
            </a:r>
          </a:p>
          <a:p>
            <a:pPr marL="0" indent="0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навыков коллективной интеллектуальной 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75" y="2493817"/>
            <a:ext cx="3736276" cy="34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06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3925</Words>
  <Application>Microsoft Office PowerPoint</Application>
  <PresentationFormat>Широкоэкранный</PresentationFormat>
  <Paragraphs>378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Техническое творчество как форма интеграции общего и дополнительного образования  детей и подростков  с ограниченными возможностями здоровья и инвалидностью</vt:lpstr>
      <vt:lpstr>Социально-экономические ориентиры образовательной политики </vt:lpstr>
      <vt:lpstr>Психолого-педагогические ориентиры образовательной политики </vt:lpstr>
      <vt:lpstr>Стратегические ориентиры образовательной политики </vt:lpstr>
      <vt:lpstr>Инновационные ресурсы как средство развития  и распространения опыта обучения и воспитания</vt:lpstr>
      <vt:lpstr>Техническое творчество как форма достижения стратегических ориентиров образовательной политики </vt:lpstr>
      <vt:lpstr>Основные научные межпредметные понятия,  формируемые в условиях технического творчества</vt:lpstr>
      <vt:lpstr>Формирование основных научных межпредметных понятий в условиях технического творчества</vt:lpstr>
      <vt:lpstr>Воспитание как выявление,  поддержка и развитие способностей  и талантов детей к проектной деятельности</vt:lpstr>
      <vt:lpstr>Содержание и направленность междисциплинарных проектов инновационной школы</vt:lpstr>
      <vt:lpstr>Планируемые результаты и продукты проектной деятельности на концептуально-обеспечивающем уровне индивидуализации</vt:lpstr>
      <vt:lpstr>Планируемые результаты и продукты проектной деятельности на функционально-содержательном уровне индивидуализации</vt:lpstr>
      <vt:lpstr>Планируемые результаты и продукты проектной деятельности на социокультурном  уровне </vt:lpstr>
      <vt:lpstr>Планируемые результаты и продукты проектной деятельности на общем образовательном  уровне </vt:lpstr>
      <vt:lpstr>Содержание программ коррекционной работы адаптированной общеобразовательной программы</vt:lpstr>
      <vt:lpstr>Планируемые результаты проектной деятельности  на концептуально-обеспечивающем уровне индивидуализации </vt:lpstr>
      <vt:lpstr>Планируемые результаты проектной деятельности  на функционально-содержательном уровне индивидуализации </vt:lpstr>
      <vt:lpstr>Планируемые результаты проектной деятельности  на социокультурном уровне индивидуализации </vt:lpstr>
      <vt:lpstr>Планируемые результаты проектной деятельности  на общем образовательном уровне индивидуализации </vt:lpstr>
      <vt:lpstr>Методические рекомендации по осуществлению междисциплинарных «шаблонных» проектов</vt:lpstr>
      <vt:lpstr>Методические рекомендации по осуществлению  междисциплинарных «шаблонных» проектов</vt:lpstr>
      <vt:lpstr>Методические рекомендации по осуществлению  междисциплинарных «шаблонных» проектов</vt:lpstr>
      <vt:lpstr>Применение способов решения образовательных задач, объединяющих разрозненное междисциплинарное содержание в новый полноценный результат </vt:lpstr>
      <vt:lpstr>Применение способов решения образовательных задач, объединяющих разрозненное междисциплинарное содержание в новый полноценный результат </vt:lpstr>
      <vt:lpstr>Применение способов решения образовательных задач, объединяющих разрозненное междисциплинарное содержание в новый полноценный результат   </vt:lpstr>
      <vt:lpstr>Применение способов решения социокультурных задач, углубляющих основные, предназначенные смыслы новых результатов выбранного профиля междисциплинарного проекта</vt:lpstr>
      <vt:lpstr>Применение способов решения социокультурных задач, углубляющих основные, предназначенные смыслы новых результатов выбранного профиля междисциплинарного проекта</vt:lpstr>
      <vt:lpstr>Применение способов решения социокультурных задач, углубляющих основные, предназначенные смыслы новых результатов выбранного профиля междисциплинарного проекта</vt:lpstr>
      <vt:lpstr>Психолого-педагогическое обеспечение участия  детей в различных междисциплинарных проектах  </vt:lpstr>
      <vt:lpstr>Ориентировочные критерии  «наградного, формирующего, уточняющего» оценивания</vt:lpstr>
      <vt:lpstr>Практико-результативные  критерии оценивания междисциплинарных проектов</vt:lpstr>
      <vt:lpstr>Перспективные психолого-педагогические задачи, решаемые средствами  проектной деятельности </vt:lpstr>
      <vt:lpstr>Используемая и рекомендуемая литература:</vt:lpstr>
      <vt:lpstr>Используемая и рекомендуемая литература:</vt:lpstr>
      <vt:lpstr>Рекомендуемые формы обсуждения результатов  научно-методической деятельности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творчество как форма интеграции общего и дополнительного образования  детей и подростков  с ограниченными возможностями здоровья и инвалидностью</dc:title>
  <dc:creator>Надежда Ю. Кийкова</dc:creator>
  <cp:lastModifiedBy>Надежда Ю. Кийкова</cp:lastModifiedBy>
  <cp:revision>56</cp:revision>
  <dcterms:created xsi:type="dcterms:W3CDTF">2021-08-11T04:22:47Z</dcterms:created>
  <dcterms:modified xsi:type="dcterms:W3CDTF">2021-08-26T04:24:52Z</dcterms:modified>
</cp:coreProperties>
</file>