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8" r:id="rId2"/>
    <p:sldMasterId id="2147483840" r:id="rId3"/>
  </p:sldMasterIdLst>
  <p:notesMasterIdLst>
    <p:notesMasterId r:id="rId23"/>
  </p:notesMasterIdLst>
  <p:handoutMasterIdLst>
    <p:handoutMasterId r:id="rId24"/>
  </p:handoutMasterIdLst>
  <p:sldIdLst>
    <p:sldId id="346" r:id="rId4"/>
    <p:sldId id="411" r:id="rId5"/>
    <p:sldId id="410" r:id="rId6"/>
    <p:sldId id="376" r:id="rId7"/>
    <p:sldId id="359" r:id="rId8"/>
    <p:sldId id="409" r:id="rId9"/>
    <p:sldId id="393" r:id="rId10"/>
    <p:sldId id="412" r:id="rId11"/>
    <p:sldId id="413" r:id="rId12"/>
    <p:sldId id="414" r:id="rId13"/>
    <p:sldId id="419" r:id="rId14"/>
    <p:sldId id="415" r:id="rId15"/>
    <p:sldId id="420" r:id="rId16"/>
    <p:sldId id="416" r:id="rId17"/>
    <p:sldId id="417" r:id="rId18"/>
    <p:sldId id="418" r:id="rId19"/>
    <p:sldId id="421" r:id="rId20"/>
    <p:sldId id="424" r:id="rId21"/>
    <p:sldId id="423" r:id="rId22"/>
  </p:sldIdLst>
  <p:sldSz cx="9144000" cy="6858000" type="screen4x3"/>
  <p:notesSz cx="6794500" cy="9931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5F5F5"/>
    <a:srgbClr val="93A5C3"/>
    <a:srgbClr val="6884CA"/>
    <a:srgbClr val="CCECFF"/>
    <a:srgbClr val="FBC5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87" d="100"/>
          <a:sy n="87" d="100"/>
        </p:scale>
        <p:origin x="-654" y="-432"/>
      </p:cViewPr>
      <p:guideLst>
        <p:guide orient="horz" pos="2160"/>
        <p:guide pos="2880"/>
      </p:guideLst>
    </p:cSldViewPr>
  </p:slideViewPr>
  <p:outlineViewPr>
    <p:cViewPr>
      <p:scale>
        <a:sx n="33" d="100"/>
        <a:sy n="33" d="100"/>
      </p:scale>
      <p:origin x="0" y="181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024" cy="49704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7889" y="0"/>
            <a:ext cx="2945024" cy="497047"/>
          </a:xfrm>
          <a:prstGeom prst="rect">
            <a:avLst/>
          </a:prstGeom>
        </p:spPr>
        <p:txBody>
          <a:bodyPr vert="horz" lIns="91440" tIns="45720" rIns="91440" bIns="45720" rtlCol="0"/>
          <a:lstStyle>
            <a:lvl1pPr algn="r">
              <a:defRPr sz="1200"/>
            </a:lvl1pPr>
          </a:lstStyle>
          <a:p>
            <a:fld id="{DA5FD736-C213-45D7-A8AE-D4575907D3A0}" type="datetimeFigureOut">
              <a:rPr lang="ru-RU" smtClean="0"/>
              <a:pPr/>
              <a:t>25.09.2018</a:t>
            </a:fld>
            <a:endParaRPr lang="ru-RU"/>
          </a:p>
        </p:txBody>
      </p:sp>
      <p:sp>
        <p:nvSpPr>
          <p:cNvPr id="4" name="Нижний колонтитул 3"/>
          <p:cNvSpPr>
            <a:spLocks noGrp="1"/>
          </p:cNvSpPr>
          <p:nvPr>
            <p:ph type="ftr" sz="quarter" idx="2"/>
          </p:nvPr>
        </p:nvSpPr>
        <p:spPr>
          <a:xfrm>
            <a:off x="0" y="9432766"/>
            <a:ext cx="2945024" cy="49704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7889" y="9432766"/>
            <a:ext cx="2945024" cy="497047"/>
          </a:xfrm>
          <a:prstGeom prst="rect">
            <a:avLst/>
          </a:prstGeom>
        </p:spPr>
        <p:txBody>
          <a:bodyPr vert="horz" lIns="91440" tIns="45720" rIns="91440" bIns="45720" rtlCol="0" anchor="b"/>
          <a:lstStyle>
            <a:lvl1pPr algn="r">
              <a:defRPr sz="1200"/>
            </a:lvl1pPr>
          </a:lstStyle>
          <a:p>
            <a:fld id="{273B8021-C259-4FD5-A7FE-0D6EFE2DCC1D}" type="slidenum">
              <a:rPr lang="ru-RU" smtClean="0"/>
              <a:pPr/>
              <a:t>‹#›</a:t>
            </a:fld>
            <a:endParaRPr lang="ru-RU"/>
          </a:p>
        </p:txBody>
      </p:sp>
    </p:spTree>
    <p:extLst>
      <p:ext uri="{BB962C8B-B14F-4D97-AF65-F5344CB8AC3E}">
        <p14:creationId xmlns:p14="http://schemas.microsoft.com/office/powerpoint/2010/main" val="1044106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44283" cy="49656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8646" y="2"/>
            <a:ext cx="2944283" cy="496569"/>
          </a:xfrm>
          <a:prstGeom prst="rect">
            <a:avLst/>
          </a:prstGeom>
        </p:spPr>
        <p:txBody>
          <a:bodyPr vert="horz" lIns="91440" tIns="45720" rIns="91440" bIns="45720" rtlCol="0"/>
          <a:lstStyle>
            <a:lvl1pPr algn="r">
              <a:defRPr sz="1200"/>
            </a:lvl1pPr>
          </a:lstStyle>
          <a:p>
            <a:fld id="{725412E8-9F06-4158-9F9C-6E5C1C988355}" type="datetimeFigureOut">
              <a:rPr lang="ru-RU" smtClean="0"/>
              <a:pPr/>
              <a:t>25.09.2018</a:t>
            </a:fld>
            <a:endParaRPr lang="ru-RU"/>
          </a:p>
        </p:txBody>
      </p:sp>
      <p:sp>
        <p:nvSpPr>
          <p:cNvPr id="4" name="Образ слайда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1" y="4717416"/>
            <a:ext cx="5435600" cy="446913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433108"/>
            <a:ext cx="2944283" cy="496569"/>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8646" y="9433108"/>
            <a:ext cx="2944283" cy="496569"/>
          </a:xfrm>
          <a:prstGeom prst="rect">
            <a:avLst/>
          </a:prstGeom>
        </p:spPr>
        <p:txBody>
          <a:bodyPr vert="horz" lIns="91440" tIns="45720" rIns="91440" bIns="45720" rtlCol="0" anchor="b"/>
          <a:lstStyle>
            <a:lvl1pPr algn="r">
              <a:defRPr sz="1200"/>
            </a:lvl1pPr>
          </a:lstStyle>
          <a:p>
            <a:fld id="{25FF31B4-D5AF-40FA-9864-2316EE5C4479}" type="slidenum">
              <a:rPr lang="ru-RU" smtClean="0"/>
              <a:pPr/>
              <a:t>‹#›</a:t>
            </a:fld>
            <a:endParaRPr lang="ru-RU"/>
          </a:p>
        </p:txBody>
      </p:sp>
    </p:spTree>
    <p:extLst>
      <p:ext uri="{BB962C8B-B14F-4D97-AF65-F5344CB8AC3E}">
        <p14:creationId xmlns:p14="http://schemas.microsoft.com/office/powerpoint/2010/main" val="1623370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5FF31B4-D5AF-40FA-9864-2316EE5C4479}" type="slidenum">
              <a:rPr lang="ru-RU" smtClean="0"/>
              <a:pPr/>
              <a:t>1</a:t>
            </a:fld>
            <a:endParaRPr lang="ru-RU"/>
          </a:p>
        </p:txBody>
      </p:sp>
    </p:spTree>
    <p:extLst>
      <p:ext uri="{BB962C8B-B14F-4D97-AF65-F5344CB8AC3E}">
        <p14:creationId xmlns:p14="http://schemas.microsoft.com/office/powerpoint/2010/main" val="129835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5FF31B4-D5AF-40FA-9864-2316EE5C4479}" type="slidenum">
              <a:rPr lang="ru-RU" smtClean="0"/>
              <a:pPr/>
              <a:t>2</a:t>
            </a:fld>
            <a:endParaRPr lang="ru-RU"/>
          </a:p>
        </p:txBody>
      </p:sp>
    </p:spTree>
    <p:extLst>
      <p:ext uri="{BB962C8B-B14F-4D97-AF65-F5344CB8AC3E}">
        <p14:creationId xmlns:p14="http://schemas.microsoft.com/office/powerpoint/2010/main" val="3114953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5FF31B4-D5AF-40FA-9864-2316EE5C4479}" type="slidenum">
              <a:rPr lang="ru-RU" smtClean="0"/>
              <a:pPr/>
              <a:t>3</a:t>
            </a:fld>
            <a:endParaRPr lang="ru-RU"/>
          </a:p>
        </p:txBody>
      </p:sp>
    </p:spTree>
    <p:extLst>
      <p:ext uri="{BB962C8B-B14F-4D97-AF65-F5344CB8AC3E}">
        <p14:creationId xmlns:p14="http://schemas.microsoft.com/office/powerpoint/2010/main" val="311495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5FF31B4-D5AF-40FA-9864-2316EE5C4479}" type="slidenum">
              <a:rPr lang="ru-RU" smtClean="0"/>
              <a:pPr/>
              <a:t>5</a:t>
            </a:fld>
            <a:endParaRPr lang="ru-RU"/>
          </a:p>
        </p:txBody>
      </p:sp>
    </p:spTree>
    <p:extLst>
      <p:ext uri="{BB962C8B-B14F-4D97-AF65-F5344CB8AC3E}">
        <p14:creationId xmlns:p14="http://schemas.microsoft.com/office/powerpoint/2010/main" val="235736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9EEE3C7A-EA64-4D82-8E9B-71BC66EBCC37}" type="datetime1">
              <a:rPr lang="ru-RU" smtClean="0"/>
              <a:pPr/>
              <a:t>25.09.2018</a:t>
            </a:fld>
            <a:endParaRPr lang="ru-RU" dirty="0"/>
          </a:p>
        </p:txBody>
      </p:sp>
      <p:sp>
        <p:nvSpPr>
          <p:cNvPr id="5"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94194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61359F0B-0320-4BDB-B84D-68D4D1FF0A6E}" type="datetime1">
              <a:rPr lang="ru-RU" smtClean="0"/>
              <a:pPr/>
              <a:t>25.09.2018</a:t>
            </a:fld>
            <a:endParaRPr lang="ru-RU" dirty="0"/>
          </a:p>
        </p:txBody>
      </p:sp>
      <p:sp>
        <p:nvSpPr>
          <p:cNvPr id="5"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58821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0E547975-CD96-48F8-A146-1CD48B4FD327}" type="datetime1">
              <a:rPr lang="ru-RU" smtClean="0"/>
              <a:pPr/>
              <a:t>25.09.2018</a:t>
            </a:fld>
            <a:endParaRPr lang="ru-RU" dirty="0"/>
          </a:p>
        </p:txBody>
      </p:sp>
      <p:sp>
        <p:nvSpPr>
          <p:cNvPr id="5"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75358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B1F8A6B-F14F-4AD4-BAB9-2D44B9DD36A4}" type="datetime1">
              <a:rPr lang="ru-RU" smtClean="0"/>
              <a:pPr>
                <a:defRPr/>
              </a:pPr>
              <a:t>25.09.2018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6" name="Номер слайда 5"/>
          <p:cNvSpPr>
            <a:spLocks noGrp="1"/>
          </p:cNvSpPr>
          <p:nvPr>
            <p:ph type="sldNum" sz="quarter" idx="12"/>
          </p:nvPr>
        </p:nvSpPr>
        <p:spPr/>
        <p:txBody>
          <a:bodyPr/>
          <a:lstStyle>
            <a:lvl1pPr>
              <a:defRPr/>
            </a:lvl1pPr>
          </a:lstStyle>
          <a:p>
            <a:pPr>
              <a:defRPr/>
            </a:pPr>
            <a:fld id="{7E110494-46FE-4CF2-AC27-6A391D3F1C79}" type="slidenum">
              <a:rPr lang="ru-RU"/>
              <a:pPr>
                <a:defRPr/>
              </a:pPr>
              <a:t>‹#›</a:t>
            </a:fld>
            <a:endParaRPr lang="ru-RU"/>
          </a:p>
        </p:txBody>
      </p:sp>
    </p:spTree>
    <p:extLst>
      <p:ext uri="{BB962C8B-B14F-4D97-AF65-F5344CB8AC3E}">
        <p14:creationId xmlns:p14="http://schemas.microsoft.com/office/powerpoint/2010/main" val="359458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5381140-1227-4B91-BCE1-A99DE7D93C12}" type="datetime1">
              <a:rPr lang="ru-RU" smtClean="0"/>
              <a:pPr>
                <a:defRPr/>
              </a:pPr>
              <a:t>25.09.2018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6" name="Номер слайда 5"/>
          <p:cNvSpPr>
            <a:spLocks noGrp="1"/>
          </p:cNvSpPr>
          <p:nvPr>
            <p:ph type="sldNum" sz="quarter" idx="12"/>
          </p:nvPr>
        </p:nvSpPr>
        <p:spPr/>
        <p:txBody>
          <a:bodyPr/>
          <a:lstStyle>
            <a:lvl1pPr>
              <a:defRPr/>
            </a:lvl1pPr>
          </a:lstStyle>
          <a:p>
            <a:pPr>
              <a:defRPr/>
            </a:pPr>
            <a:fld id="{50CE2D95-EB0B-4C85-9289-57FF337C5AEC}" type="slidenum">
              <a:rPr lang="ru-RU"/>
              <a:pPr>
                <a:defRPr/>
              </a:pPr>
              <a:t>‹#›</a:t>
            </a:fld>
            <a:endParaRPr lang="ru-RU"/>
          </a:p>
        </p:txBody>
      </p:sp>
    </p:spTree>
    <p:extLst>
      <p:ext uri="{BB962C8B-B14F-4D97-AF65-F5344CB8AC3E}">
        <p14:creationId xmlns:p14="http://schemas.microsoft.com/office/powerpoint/2010/main" val="2770956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35D26F1-B7BD-4024-A3D0-96E3446E4BA9}" type="datetime1">
              <a:rPr lang="ru-RU" smtClean="0"/>
              <a:pPr>
                <a:defRPr/>
              </a:pPr>
              <a:t>25.09.2018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6" name="Номер слайда 5"/>
          <p:cNvSpPr>
            <a:spLocks noGrp="1"/>
          </p:cNvSpPr>
          <p:nvPr>
            <p:ph type="sldNum" sz="quarter" idx="12"/>
          </p:nvPr>
        </p:nvSpPr>
        <p:spPr/>
        <p:txBody>
          <a:bodyPr/>
          <a:lstStyle>
            <a:lvl1pPr>
              <a:defRPr/>
            </a:lvl1pPr>
          </a:lstStyle>
          <a:p>
            <a:pPr>
              <a:defRPr/>
            </a:pPr>
            <a:fld id="{834D2EA7-D462-499E-BDE2-DA1C07CB634F}" type="slidenum">
              <a:rPr lang="ru-RU"/>
              <a:pPr>
                <a:defRPr/>
              </a:pPr>
              <a:t>‹#›</a:t>
            </a:fld>
            <a:endParaRPr lang="ru-RU"/>
          </a:p>
        </p:txBody>
      </p:sp>
    </p:spTree>
    <p:extLst>
      <p:ext uri="{BB962C8B-B14F-4D97-AF65-F5344CB8AC3E}">
        <p14:creationId xmlns:p14="http://schemas.microsoft.com/office/powerpoint/2010/main" val="822157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77C814A-6033-401F-86E2-8A621D75B3A3}" type="datetime1">
              <a:rPr lang="ru-RU" smtClean="0"/>
              <a:pPr>
                <a:defRPr/>
              </a:pPr>
              <a:t>25.09.2018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7" name="Номер слайда 5"/>
          <p:cNvSpPr>
            <a:spLocks noGrp="1"/>
          </p:cNvSpPr>
          <p:nvPr>
            <p:ph type="sldNum" sz="quarter" idx="12"/>
          </p:nvPr>
        </p:nvSpPr>
        <p:spPr/>
        <p:txBody>
          <a:bodyPr/>
          <a:lstStyle>
            <a:lvl1pPr>
              <a:defRPr/>
            </a:lvl1pPr>
          </a:lstStyle>
          <a:p>
            <a:pPr>
              <a:defRPr/>
            </a:pPr>
            <a:fld id="{885F711C-E928-458C-AFAE-49F3FF5AF247}" type="slidenum">
              <a:rPr lang="ru-RU"/>
              <a:pPr>
                <a:defRPr/>
              </a:pPr>
              <a:t>‹#›</a:t>
            </a:fld>
            <a:endParaRPr lang="ru-RU"/>
          </a:p>
        </p:txBody>
      </p:sp>
    </p:spTree>
    <p:extLst>
      <p:ext uri="{BB962C8B-B14F-4D97-AF65-F5344CB8AC3E}">
        <p14:creationId xmlns:p14="http://schemas.microsoft.com/office/powerpoint/2010/main" val="3709644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CB91215-9616-4186-A94A-195A1BE39E3E}" type="datetime1">
              <a:rPr lang="ru-RU" smtClean="0"/>
              <a:pPr>
                <a:defRPr/>
              </a:pPr>
              <a:t>25.09.2018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9" name="Номер слайда 5"/>
          <p:cNvSpPr>
            <a:spLocks noGrp="1"/>
          </p:cNvSpPr>
          <p:nvPr>
            <p:ph type="sldNum" sz="quarter" idx="12"/>
          </p:nvPr>
        </p:nvSpPr>
        <p:spPr/>
        <p:txBody>
          <a:bodyPr/>
          <a:lstStyle>
            <a:lvl1pPr>
              <a:defRPr/>
            </a:lvl1pPr>
          </a:lstStyle>
          <a:p>
            <a:pPr>
              <a:defRPr/>
            </a:pPr>
            <a:fld id="{A867890F-D0C3-4CD3-BD70-30070E0DE4A9}" type="slidenum">
              <a:rPr lang="ru-RU"/>
              <a:pPr>
                <a:defRPr/>
              </a:pPr>
              <a:t>‹#›</a:t>
            </a:fld>
            <a:endParaRPr lang="ru-RU"/>
          </a:p>
        </p:txBody>
      </p:sp>
    </p:spTree>
    <p:extLst>
      <p:ext uri="{BB962C8B-B14F-4D97-AF65-F5344CB8AC3E}">
        <p14:creationId xmlns:p14="http://schemas.microsoft.com/office/powerpoint/2010/main" val="2967474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7FC88C4-7152-446D-B49A-800C1A8115C7}" type="datetime1">
              <a:rPr lang="ru-RU" smtClean="0"/>
              <a:pPr>
                <a:defRPr/>
              </a:pPr>
              <a:t>25.09.2018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5" name="Номер слайда 5"/>
          <p:cNvSpPr>
            <a:spLocks noGrp="1"/>
          </p:cNvSpPr>
          <p:nvPr>
            <p:ph type="sldNum" sz="quarter" idx="12"/>
          </p:nvPr>
        </p:nvSpPr>
        <p:spPr/>
        <p:txBody>
          <a:bodyPr/>
          <a:lstStyle>
            <a:lvl1pPr>
              <a:defRPr/>
            </a:lvl1pPr>
          </a:lstStyle>
          <a:p>
            <a:pPr>
              <a:defRPr/>
            </a:pPr>
            <a:fld id="{DBC15083-28F5-4B9E-AA74-B05AC2AB3E32}" type="slidenum">
              <a:rPr lang="ru-RU"/>
              <a:pPr>
                <a:defRPr/>
              </a:pPr>
              <a:t>‹#›</a:t>
            </a:fld>
            <a:endParaRPr lang="ru-RU"/>
          </a:p>
        </p:txBody>
      </p:sp>
    </p:spTree>
    <p:extLst>
      <p:ext uri="{BB962C8B-B14F-4D97-AF65-F5344CB8AC3E}">
        <p14:creationId xmlns:p14="http://schemas.microsoft.com/office/powerpoint/2010/main" val="2305612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85301EE-53D5-4E9D-A911-D72D379E9068}" type="datetime1">
              <a:rPr lang="ru-RU" smtClean="0"/>
              <a:pPr>
                <a:defRPr/>
              </a:pPr>
              <a:t>25.09.2018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4" name="Номер слайда 5"/>
          <p:cNvSpPr>
            <a:spLocks noGrp="1"/>
          </p:cNvSpPr>
          <p:nvPr>
            <p:ph type="sldNum" sz="quarter" idx="12"/>
          </p:nvPr>
        </p:nvSpPr>
        <p:spPr/>
        <p:txBody>
          <a:bodyPr/>
          <a:lstStyle>
            <a:lvl1pPr>
              <a:defRPr/>
            </a:lvl1pPr>
          </a:lstStyle>
          <a:p>
            <a:pPr>
              <a:defRPr/>
            </a:pPr>
            <a:fld id="{0F05A29D-1D69-4EF2-B5F9-E18E749D146E}" type="slidenum">
              <a:rPr lang="ru-RU"/>
              <a:pPr>
                <a:defRPr/>
              </a:pPr>
              <a:t>‹#›</a:t>
            </a:fld>
            <a:endParaRPr lang="ru-RU"/>
          </a:p>
        </p:txBody>
      </p:sp>
    </p:spTree>
    <p:extLst>
      <p:ext uri="{BB962C8B-B14F-4D97-AF65-F5344CB8AC3E}">
        <p14:creationId xmlns:p14="http://schemas.microsoft.com/office/powerpoint/2010/main" val="1650537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8A7B24A-F6AC-4CF9-9723-EF25924767ED}" type="datetime1">
              <a:rPr lang="ru-RU" smtClean="0"/>
              <a:pPr>
                <a:defRPr/>
              </a:pPr>
              <a:t>25.09.2018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7" name="Номер слайда 5"/>
          <p:cNvSpPr>
            <a:spLocks noGrp="1"/>
          </p:cNvSpPr>
          <p:nvPr>
            <p:ph type="sldNum" sz="quarter" idx="12"/>
          </p:nvPr>
        </p:nvSpPr>
        <p:spPr/>
        <p:txBody>
          <a:bodyPr/>
          <a:lstStyle>
            <a:lvl1pPr>
              <a:defRPr/>
            </a:lvl1pPr>
          </a:lstStyle>
          <a:p>
            <a:pPr>
              <a:defRPr/>
            </a:pPr>
            <a:fld id="{A4B0B4C3-EFDD-4F1F-9DA4-07488D583B8E}" type="slidenum">
              <a:rPr lang="ru-RU"/>
              <a:pPr>
                <a:defRPr/>
              </a:pPr>
              <a:t>‹#›</a:t>
            </a:fld>
            <a:endParaRPr lang="ru-RU"/>
          </a:p>
        </p:txBody>
      </p:sp>
    </p:spTree>
    <p:extLst>
      <p:ext uri="{BB962C8B-B14F-4D97-AF65-F5344CB8AC3E}">
        <p14:creationId xmlns:p14="http://schemas.microsoft.com/office/powerpoint/2010/main" val="253362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E5E2BEBA-260C-48B4-A3A5-FE10F0272E8F}" type="datetime1">
              <a:rPr lang="ru-RU" smtClean="0"/>
              <a:pPr/>
              <a:t>25.09.2018</a:t>
            </a:fld>
            <a:endParaRPr lang="ru-RU" dirty="0"/>
          </a:p>
        </p:txBody>
      </p:sp>
      <p:sp>
        <p:nvSpPr>
          <p:cNvPr id="5"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0757547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6FA0723-FB25-43ED-849C-AA383CE56A67}" type="datetime1">
              <a:rPr lang="ru-RU" smtClean="0"/>
              <a:pPr>
                <a:defRPr/>
              </a:pPr>
              <a:t>25.09.2018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7" name="Номер слайда 5"/>
          <p:cNvSpPr>
            <a:spLocks noGrp="1"/>
          </p:cNvSpPr>
          <p:nvPr>
            <p:ph type="sldNum" sz="quarter" idx="12"/>
          </p:nvPr>
        </p:nvSpPr>
        <p:spPr/>
        <p:txBody>
          <a:bodyPr/>
          <a:lstStyle>
            <a:lvl1pPr>
              <a:defRPr/>
            </a:lvl1pPr>
          </a:lstStyle>
          <a:p>
            <a:pPr>
              <a:defRPr/>
            </a:pPr>
            <a:fld id="{45417B68-E06E-4440-B272-5A00FE668EDF}" type="slidenum">
              <a:rPr lang="ru-RU"/>
              <a:pPr>
                <a:defRPr/>
              </a:pPr>
              <a:t>‹#›</a:t>
            </a:fld>
            <a:endParaRPr lang="ru-RU"/>
          </a:p>
        </p:txBody>
      </p:sp>
    </p:spTree>
    <p:extLst>
      <p:ext uri="{BB962C8B-B14F-4D97-AF65-F5344CB8AC3E}">
        <p14:creationId xmlns:p14="http://schemas.microsoft.com/office/powerpoint/2010/main" val="599265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3EDFA8E-F6FF-4752-B502-0D78D148BB88}" type="datetime1">
              <a:rPr lang="ru-RU" smtClean="0"/>
              <a:pPr>
                <a:defRPr/>
              </a:pPr>
              <a:t>25.09.2018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6" name="Номер слайда 5"/>
          <p:cNvSpPr>
            <a:spLocks noGrp="1"/>
          </p:cNvSpPr>
          <p:nvPr>
            <p:ph type="sldNum" sz="quarter" idx="12"/>
          </p:nvPr>
        </p:nvSpPr>
        <p:spPr/>
        <p:txBody>
          <a:bodyPr/>
          <a:lstStyle>
            <a:lvl1pPr>
              <a:defRPr/>
            </a:lvl1pPr>
          </a:lstStyle>
          <a:p>
            <a:pPr>
              <a:defRPr/>
            </a:pPr>
            <a:fld id="{8CC72FF6-FF8C-44A4-9E86-F154F69F8CD4}" type="slidenum">
              <a:rPr lang="ru-RU"/>
              <a:pPr>
                <a:defRPr/>
              </a:pPr>
              <a:t>‹#›</a:t>
            </a:fld>
            <a:endParaRPr lang="ru-RU"/>
          </a:p>
        </p:txBody>
      </p:sp>
    </p:spTree>
    <p:extLst>
      <p:ext uri="{BB962C8B-B14F-4D97-AF65-F5344CB8AC3E}">
        <p14:creationId xmlns:p14="http://schemas.microsoft.com/office/powerpoint/2010/main" val="4217125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E7D4065-6EEC-4A1A-A8E4-75AFCCD75985}" type="datetime1">
              <a:rPr lang="ru-RU" smtClean="0"/>
              <a:pPr>
                <a:defRPr/>
              </a:pPr>
              <a:t>25.09.2018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v Съезд руководителей ОО Челябинской области</a:t>
            </a:r>
            <a:endParaRPr lang="ru-RU"/>
          </a:p>
        </p:txBody>
      </p:sp>
      <p:sp>
        <p:nvSpPr>
          <p:cNvPr id="6" name="Номер слайда 5"/>
          <p:cNvSpPr>
            <a:spLocks noGrp="1"/>
          </p:cNvSpPr>
          <p:nvPr>
            <p:ph type="sldNum" sz="quarter" idx="12"/>
          </p:nvPr>
        </p:nvSpPr>
        <p:spPr/>
        <p:txBody>
          <a:bodyPr/>
          <a:lstStyle>
            <a:lvl1pPr>
              <a:defRPr/>
            </a:lvl1pPr>
          </a:lstStyle>
          <a:p>
            <a:pPr>
              <a:defRPr/>
            </a:pPr>
            <a:fld id="{41A1B629-D737-4588-BEAE-6020D33C71C2}" type="slidenum">
              <a:rPr lang="ru-RU"/>
              <a:pPr>
                <a:defRPr/>
              </a:pPr>
              <a:t>‹#›</a:t>
            </a:fld>
            <a:endParaRPr lang="ru-RU"/>
          </a:p>
        </p:txBody>
      </p:sp>
    </p:spTree>
    <p:extLst>
      <p:ext uri="{BB962C8B-B14F-4D97-AF65-F5344CB8AC3E}">
        <p14:creationId xmlns:p14="http://schemas.microsoft.com/office/powerpoint/2010/main" val="1924182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BB86161-6444-4CB5-9638-5741DA10B9B7}" type="datetime1">
              <a:rPr lang="ru-RU" smtClean="0"/>
              <a:pPr>
                <a:defRPr/>
              </a:pPr>
              <a:t>25.09.2018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F21BE01-3F62-4C7A-9793-5F1AC7C79813}" type="slidenum">
              <a:rPr lang="ru-RU"/>
              <a:pPr>
                <a:defRPr/>
              </a:pPr>
              <a:t>‹#›</a:t>
            </a:fld>
            <a:endParaRPr lang="ru-RU"/>
          </a:p>
        </p:txBody>
      </p:sp>
    </p:spTree>
    <p:extLst>
      <p:ext uri="{BB962C8B-B14F-4D97-AF65-F5344CB8AC3E}">
        <p14:creationId xmlns:p14="http://schemas.microsoft.com/office/powerpoint/2010/main" val="2048221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E3A1A94B-4618-4D5B-841B-E6A6E0C7DD78}" type="datetime1">
              <a:rPr lang="ru-RU" smtClean="0"/>
              <a:pPr>
                <a:defRPr/>
              </a:pPr>
              <a:t>25.09.2018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8373039-F135-43BB-9DAB-06182EF1BD65}" type="slidenum">
              <a:rPr lang="ru-RU"/>
              <a:pPr>
                <a:defRPr/>
              </a:pPr>
              <a:t>‹#›</a:t>
            </a:fld>
            <a:endParaRPr lang="ru-RU"/>
          </a:p>
        </p:txBody>
      </p:sp>
    </p:spTree>
    <p:extLst>
      <p:ext uri="{BB962C8B-B14F-4D97-AF65-F5344CB8AC3E}">
        <p14:creationId xmlns:p14="http://schemas.microsoft.com/office/powerpoint/2010/main" val="34869734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8CA0591B-CB40-4A8C-A727-7CCD43939B27}" type="datetime1">
              <a:rPr lang="ru-RU" smtClean="0"/>
              <a:pPr>
                <a:defRPr/>
              </a:pPr>
              <a:t>25.09.2018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2F77F59-650F-474D-8D0A-9403557439A5}" type="slidenum">
              <a:rPr lang="ru-RU"/>
              <a:pPr>
                <a:defRPr/>
              </a:pPr>
              <a:t>‹#›</a:t>
            </a:fld>
            <a:endParaRPr lang="ru-RU"/>
          </a:p>
        </p:txBody>
      </p:sp>
    </p:spTree>
    <p:extLst>
      <p:ext uri="{BB962C8B-B14F-4D97-AF65-F5344CB8AC3E}">
        <p14:creationId xmlns:p14="http://schemas.microsoft.com/office/powerpoint/2010/main" val="312585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6116F6CE-6306-4650-8B68-F5311A4F6AE6}" type="datetime1">
              <a:rPr lang="ru-RU" smtClean="0"/>
              <a:pPr>
                <a:defRPr/>
              </a:pPr>
              <a:t>25.09.2018</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E623518-7432-41CF-B7DE-EAFDC4A53A2C}" type="slidenum">
              <a:rPr lang="ru-RU"/>
              <a:pPr>
                <a:defRPr/>
              </a:pPr>
              <a:t>‹#›</a:t>
            </a:fld>
            <a:endParaRPr lang="ru-RU"/>
          </a:p>
        </p:txBody>
      </p:sp>
    </p:spTree>
    <p:extLst>
      <p:ext uri="{BB962C8B-B14F-4D97-AF65-F5344CB8AC3E}">
        <p14:creationId xmlns:p14="http://schemas.microsoft.com/office/powerpoint/2010/main" val="2395512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B1E7D229-1873-42BB-8A4C-4BD97A3247BD}" type="datetime1">
              <a:rPr lang="ru-RU" smtClean="0"/>
              <a:pPr>
                <a:defRPr/>
              </a:pPr>
              <a:t>25.09.2018</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9671C784-2789-41C1-9C8D-D9508D4109B8}" type="slidenum">
              <a:rPr lang="ru-RU"/>
              <a:pPr>
                <a:defRPr/>
              </a:pPr>
              <a:t>‹#›</a:t>
            </a:fld>
            <a:endParaRPr lang="ru-RU"/>
          </a:p>
        </p:txBody>
      </p:sp>
    </p:spTree>
    <p:extLst>
      <p:ext uri="{BB962C8B-B14F-4D97-AF65-F5344CB8AC3E}">
        <p14:creationId xmlns:p14="http://schemas.microsoft.com/office/powerpoint/2010/main" val="15545661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E9570520-4F3F-40B7-8AD0-201BEB062D15}" type="datetime1">
              <a:rPr lang="ru-RU" smtClean="0"/>
              <a:pPr>
                <a:defRPr/>
              </a:pPr>
              <a:t>25.09.2018</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5F004202-99A5-4DC9-9132-B45598CB3954}" type="slidenum">
              <a:rPr lang="ru-RU"/>
              <a:pPr>
                <a:defRPr/>
              </a:pPr>
              <a:t>‹#›</a:t>
            </a:fld>
            <a:endParaRPr lang="ru-RU"/>
          </a:p>
        </p:txBody>
      </p:sp>
    </p:spTree>
    <p:extLst>
      <p:ext uri="{BB962C8B-B14F-4D97-AF65-F5344CB8AC3E}">
        <p14:creationId xmlns:p14="http://schemas.microsoft.com/office/powerpoint/2010/main" val="26058628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FB1C8BB-8AA9-4191-BFD2-F012F7F1C6AE}" type="datetime1">
              <a:rPr lang="ru-RU" smtClean="0"/>
              <a:pPr>
                <a:defRPr/>
              </a:pPr>
              <a:t>25.09.2018</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3FCFD3CA-0AD7-4C2D-BCD6-69AECDD681EC}" type="slidenum">
              <a:rPr lang="ru-RU"/>
              <a:pPr>
                <a:defRPr/>
              </a:pPr>
              <a:t>‹#›</a:t>
            </a:fld>
            <a:endParaRPr lang="ru-RU"/>
          </a:p>
        </p:txBody>
      </p:sp>
    </p:spTree>
    <p:extLst>
      <p:ext uri="{BB962C8B-B14F-4D97-AF65-F5344CB8AC3E}">
        <p14:creationId xmlns:p14="http://schemas.microsoft.com/office/powerpoint/2010/main" val="278592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11526D2C-E39C-4DF2-875B-758A53118E69}" type="datetime1">
              <a:rPr lang="ru-RU" smtClean="0"/>
              <a:pPr/>
              <a:t>25.09.2018</a:t>
            </a:fld>
            <a:endParaRPr lang="ru-RU" dirty="0"/>
          </a:p>
        </p:txBody>
      </p:sp>
      <p:sp>
        <p:nvSpPr>
          <p:cNvPr id="5"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0739105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37394FD4-6E38-4975-B6DC-40AF5BE08690}" type="datetime1">
              <a:rPr lang="ru-RU" smtClean="0"/>
              <a:pPr>
                <a:defRPr/>
              </a:pPr>
              <a:t>25.09.2018</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28F6E0D-3667-4812-A52B-E6292A10B0BB}" type="slidenum">
              <a:rPr lang="ru-RU"/>
              <a:pPr>
                <a:defRPr/>
              </a:pPr>
              <a:t>‹#›</a:t>
            </a:fld>
            <a:endParaRPr lang="ru-RU"/>
          </a:p>
        </p:txBody>
      </p:sp>
    </p:spTree>
    <p:extLst>
      <p:ext uri="{BB962C8B-B14F-4D97-AF65-F5344CB8AC3E}">
        <p14:creationId xmlns:p14="http://schemas.microsoft.com/office/powerpoint/2010/main" val="37419853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C38F01AD-43CD-4E4E-8A3F-C122014D4A2E}" type="datetime1">
              <a:rPr lang="ru-RU" smtClean="0"/>
              <a:pPr>
                <a:defRPr/>
              </a:pPr>
              <a:t>25.09.2018</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A35D771-09BD-4408-959C-43DC12FA6015}" type="slidenum">
              <a:rPr lang="ru-RU"/>
              <a:pPr>
                <a:defRPr/>
              </a:pPr>
              <a:t>‹#›</a:t>
            </a:fld>
            <a:endParaRPr lang="ru-RU"/>
          </a:p>
        </p:txBody>
      </p:sp>
    </p:spTree>
    <p:extLst>
      <p:ext uri="{BB962C8B-B14F-4D97-AF65-F5344CB8AC3E}">
        <p14:creationId xmlns:p14="http://schemas.microsoft.com/office/powerpoint/2010/main" val="39114575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8E0930D1-E13F-4DDB-BB87-C9B54D2BFCF1}" type="datetime1">
              <a:rPr lang="ru-RU" smtClean="0"/>
              <a:pPr>
                <a:defRPr/>
              </a:pPr>
              <a:t>25.09.2018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1163CCE-0A31-47A7-966D-0FF35639145F}" type="slidenum">
              <a:rPr lang="ru-RU"/>
              <a:pPr>
                <a:defRPr/>
              </a:pPr>
              <a:t>‹#›</a:t>
            </a:fld>
            <a:endParaRPr lang="ru-RU"/>
          </a:p>
        </p:txBody>
      </p:sp>
    </p:spTree>
    <p:extLst>
      <p:ext uri="{BB962C8B-B14F-4D97-AF65-F5344CB8AC3E}">
        <p14:creationId xmlns:p14="http://schemas.microsoft.com/office/powerpoint/2010/main" val="17343939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79D6768D-BDDC-417E-AEFF-DE3C4C158C85}" type="datetime1">
              <a:rPr lang="ru-RU" smtClean="0"/>
              <a:pPr>
                <a:defRPr/>
              </a:pPr>
              <a:t>25.09.2018</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v Съезд руководителей ОО Челябинской области</a:t>
            </a: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05C7784-63B5-4790-BCAD-66364F1E6438}" type="slidenum">
              <a:rPr lang="ru-RU"/>
              <a:pPr>
                <a:defRPr/>
              </a:pPr>
              <a:t>‹#›</a:t>
            </a:fld>
            <a:endParaRPr lang="ru-RU"/>
          </a:p>
        </p:txBody>
      </p:sp>
    </p:spTree>
    <p:extLst>
      <p:ext uri="{BB962C8B-B14F-4D97-AF65-F5344CB8AC3E}">
        <p14:creationId xmlns:p14="http://schemas.microsoft.com/office/powerpoint/2010/main" val="47749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fld id="{0F16CC87-566B-41EC-915A-F954240B02BD}" type="datetime1">
              <a:rPr lang="ru-RU" smtClean="0"/>
              <a:pPr/>
              <a:t>25.09.2018</a:t>
            </a:fld>
            <a:endParaRPr lang="ru-RU" dirty="0"/>
          </a:p>
        </p:txBody>
      </p:sp>
      <p:sp>
        <p:nvSpPr>
          <p:cNvPr id="6"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7"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5217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fld id="{D687AC45-3033-49C5-A2D0-73F87C1F74A3}" type="datetime1">
              <a:rPr lang="ru-RU" smtClean="0"/>
              <a:pPr/>
              <a:t>25.09.2018</a:t>
            </a:fld>
            <a:endParaRPr lang="ru-RU" dirty="0"/>
          </a:p>
        </p:txBody>
      </p:sp>
      <p:sp>
        <p:nvSpPr>
          <p:cNvPr id="8"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9"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15088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fld id="{9D5BB929-5AFB-4A98-8867-BB6491147D0B}" type="datetime1">
              <a:rPr lang="ru-RU" smtClean="0"/>
              <a:pPr/>
              <a:t>25.09.2018</a:t>
            </a:fld>
            <a:endParaRPr lang="ru-RU" dirty="0"/>
          </a:p>
        </p:txBody>
      </p:sp>
      <p:sp>
        <p:nvSpPr>
          <p:cNvPr id="4"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5"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174050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fld id="{A648A707-334F-4E64-8E90-2A0E142B741A}" type="datetime1">
              <a:rPr lang="ru-RU" smtClean="0"/>
              <a:pPr/>
              <a:t>25.09.2018</a:t>
            </a:fld>
            <a:endParaRPr lang="ru-RU" dirty="0"/>
          </a:p>
        </p:txBody>
      </p:sp>
      <p:sp>
        <p:nvSpPr>
          <p:cNvPr id="3"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4"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143527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3E8744C7-0CDB-47CD-A976-3357D0A1F08E}" type="datetime1">
              <a:rPr lang="ru-RU" smtClean="0"/>
              <a:pPr/>
              <a:t>25.09.2018</a:t>
            </a:fld>
            <a:endParaRPr lang="ru-RU" dirty="0"/>
          </a:p>
        </p:txBody>
      </p:sp>
      <p:sp>
        <p:nvSpPr>
          <p:cNvPr id="6"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7"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409600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fld id="{4BE72A49-D14E-40D2-9AD0-339B168FE778}" type="datetime1">
              <a:rPr lang="ru-RU" smtClean="0"/>
              <a:pPr/>
              <a:t>25.09.2018</a:t>
            </a:fld>
            <a:endParaRPr lang="ru-RU" dirty="0"/>
          </a:p>
        </p:txBody>
      </p:sp>
      <p:sp>
        <p:nvSpPr>
          <p:cNvPr id="6" name="Нижний колонтитул 4"/>
          <p:cNvSpPr>
            <a:spLocks noGrp="1"/>
          </p:cNvSpPr>
          <p:nvPr>
            <p:ph type="ftr" sz="quarter" idx="11"/>
          </p:nvPr>
        </p:nvSpPr>
        <p:spPr/>
        <p:txBody>
          <a:bodyPr/>
          <a:lstStyle>
            <a:lvl1pPr>
              <a:defRPr/>
            </a:lvl1pPr>
          </a:lstStyle>
          <a:p>
            <a:r>
              <a:rPr lang="ru-RU" smtClean="0"/>
              <a:t>v Съезд руководителей ОО Челябинской области</a:t>
            </a:r>
            <a:endParaRPr lang="ru-RU" dirty="0"/>
          </a:p>
        </p:txBody>
      </p:sp>
      <p:sp>
        <p:nvSpPr>
          <p:cNvPr id="7"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00275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2E444-E358-400B-BCA8-01895BDE96C2}" type="datetime1">
              <a:rPr lang="ru-RU" smtClean="0"/>
              <a:pPr/>
              <a:t>25.09.2018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v Съезд руководителей ОО Челябинской области</a:t>
            </a: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2293240-8C06-41A1-9192-04ACE0D24B57}" type="datetime1">
              <a:rPr lang="ru-RU" smtClean="0"/>
              <a:pPr>
                <a:defRPr/>
              </a:pPr>
              <a:t>25.09.2018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ru-RU" smtClean="0"/>
              <a:t>v Съезд руководителей ОО Челябинской области</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C04C845-B79B-4429-B854-415648AE4D8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fld id="{124AD632-0D76-45C5-AD18-9B6803A19D56}" type="datetime1">
              <a:rPr lang="ru-RU" smtClean="0"/>
              <a:pPr>
                <a:defRPr/>
              </a:pPr>
              <a:t>25.09.2018</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r>
              <a:rPr lang="ru-RU" smtClean="0"/>
              <a:t>v Съезд руководителей ОО Челябинской области</a:t>
            </a: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910FD53C-A1A4-4C8F-B74E-62F855434F9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erminovs.ru/konsalting/audit-sistemi-upravlenija/"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7631" y="135456"/>
            <a:ext cx="6258705" cy="1169551"/>
          </a:xfrm>
          <a:prstGeom prst="rect">
            <a:avLst/>
          </a:prstGeom>
          <a:noFill/>
        </p:spPr>
        <p:txBody>
          <a:bodyPr wrap="square" rtlCol="0">
            <a:spAutoFit/>
          </a:bodyPr>
          <a:lstStyle/>
          <a:p>
            <a:pPr algn="ctr"/>
            <a:endParaRPr lang="ru-RU" sz="1400" b="1" dirty="0">
              <a:solidFill>
                <a:srgbClr val="002060"/>
              </a:solidFill>
              <a:effectLst>
                <a:outerShdw blurRad="38100" dist="38100" dir="2700000" algn="tl">
                  <a:srgbClr val="000000">
                    <a:alpha val="43137"/>
                  </a:srgbClr>
                </a:outerShdw>
              </a:effectLst>
              <a:latin typeface="Book Antiqua" panose="02040602050305030304" pitchFamily="18" charset="0"/>
            </a:endParaRPr>
          </a:p>
          <a:p>
            <a:pPr algn="ctr"/>
            <a:r>
              <a:rPr lang="ru-RU" sz="1400" b="1" dirty="0">
                <a:solidFill>
                  <a:srgbClr val="002060"/>
                </a:solidFill>
                <a:effectLst>
                  <a:outerShdw blurRad="38100" dist="38100" dir="2700000" algn="tl">
                    <a:srgbClr val="000000">
                      <a:alpha val="43137"/>
                    </a:srgbClr>
                  </a:outerShdw>
                </a:effectLst>
                <a:latin typeface="Book Antiqua" panose="02040602050305030304" pitchFamily="18" charset="0"/>
              </a:rPr>
              <a:t>Государственное бюджетное </a:t>
            </a:r>
            <a:r>
              <a:rPr lang="ru-RU" sz="1400" b="1" dirty="0" smtClean="0">
                <a:solidFill>
                  <a:srgbClr val="002060"/>
                </a:solidFill>
                <a:effectLst>
                  <a:outerShdw blurRad="38100" dist="38100" dir="2700000" algn="tl">
                    <a:srgbClr val="000000">
                      <a:alpha val="43137"/>
                    </a:srgbClr>
                  </a:outerShdw>
                </a:effectLst>
                <a:latin typeface="Book Antiqua" panose="02040602050305030304" pitchFamily="18" charset="0"/>
              </a:rPr>
              <a:t>учреждение </a:t>
            </a:r>
          </a:p>
          <a:p>
            <a:pPr algn="ctr"/>
            <a:r>
              <a:rPr lang="ru-RU" sz="1400" b="1" dirty="0" smtClean="0">
                <a:solidFill>
                  <a:srgbClr val="002060"/>
                </a:solidFill>
                <a:effectLst>
                  <a:outerShdw blurRad="38100" dist="38100" dir="2700000" algn="tl">
                    <a:srgbClr val="000000">
                      <a:alpha val="43137"/>
                    </a:srgbClr>
                  </a:outerShdw>
                </a:effectLst>
                <a:latin typeface="Book Antiqua" panose="02040602050305030304" pitchFamily="18" charset="0"/>
              </a:rPr>
              <a:t>дополнительного </a:t>
            </a:r>
            <a:r>
              <a:rPr lang="ru-RU" sz="1400" b="1" dirty="0">
                <a:solidFill>
                  <a:srgbClr val="002060"/>
                </a:solidFill>
                <a:effectLst>
                  <a:outerShdw blurRad="38100" dist="38100" dir="2700000" algn="tl">
                    <a:srgbClr val="000000">
                      <a:alpha val="43137"/>
                    </a:srgbClr>
                  </a:outerShdw>
                </a:effectLst>
                <a:latin typeface="Book Antiqua" panose="02040602050305030304" pitchFamily="18" charset="0"/>
              </a:rPr>
              <a:t>профессионального образования </a:t>
            </a:r>
            <a:endParaRPr lang="ru-RU" sz="1400" b="1" dirty="0" smtClean="0">
              <a:solidFill>
                <a:srgbClr val="002060"/>
              </a:solidFill>
              <a:effectLst>
                <a:outerShdw blurRad="38100" dist="38100" dir="2700000" algn="tl">
                  <a:srgbClr val="000000">
                    <a:alpha val="43137"/>
                  </a:srgbClr>
                </a:outerShdw>
              </a:effectLst>
              <a:latin typeface="Book Antiqua" panose="02040602050305030304" pitchFamily="18" charset="0"/>
            </a:endParaRPr>
          </a:p>
          <a:p>
            <a:pPr algn="ctr"/>
            <a:r>
              <a:rPr lang="ru-RU" sz="1400" b="1" dirty="0" smtClean="0">
                <a:solidFill>
                  <a:srgbClr val="002060"/>
                </a:solidFill>
                <a:effectLst>
                  <a:outerShdw blurRad="38100" dist="38100" dir="2700000" algn="tl">
                    <a:srgbClr val="000000">
                      <a:alpha val="43137"/>
                    </a:srgbClr>
                  </a:outerShdw>
                </a:effectLst>
                <a:latin typeface="Book Antiqua" panose="02040602050305030304" pitchFamily="18" charset="0"/>
              </a:rPr>
              <a:t>«</a:t>
            </a:r>
            <a:r>
              <a:rPr lang="ru-RU" sz="1400" b="1" dirty="0">
                <a:solidFill>
                  <a:srgbClr val="002060"/>
                </a:solidFill>
                <a:effectLst>
                  <a:outerShdw blurRad="38100" dist="38100" dir="2700000" algn="tl">
                    <a:srgbClr val="000000">
                      <a:alpha val="43137"/>
                    </a:srgbClr>
                  </a:outerShdw>
                </a:effectLst>
                <a:latin typeface="Book Antiqua" panose="02040602050305030304" pitchFamily="18" charset="0"/>
              </a:rPr>
              <a:t>Челябинский институт переподготовки и повышения квалификации работников образования</a:t>
            </a:r>
            <a:r>
              <a:rPr lang="ru-RU" sz="1400" b="1" dirty="0" smtClean="0">
                <a:solidFill>
                  <a:srgbClr val="002060"/>
                </a:solidFill>
                <a:effectLst>
                  <a:outerShdw blurRad="38100" dist="38100" dir="2700000" algn="tl">
                    <a:srgbClr val="000000">
                      <a:alpha val="43137"/>
                    </a:srgbClr>
                  </a:outerShdw>
                </a:effectLst>
                <a:latin typeface="Book Antiqua" panose="02040602050305030304" pitchFamily="18" charset="0"/>
              </a:rPr>
              <a:t>»</a:t>
            </a:r>
            <a:endParaRPr lang="ru-RU" sz="1400" dirty="0">
              <a:solidFill>
                <a:srgbClr val="002060"/>
              </a:solidFill>
              <a:effectLst>
                <a:outerShdw blurRad="38100" dist="38100" dir="2700000" algn="tl">
                  <a:srgbClr val="000000">
                    <a:alpha val="43137"/>
                  </a:srgbClr>
                </a:outerShdw>
              </a:effectLst>
            </a:endParaRPr>
          </a:p>
        </p:txBody>
      </p:sp>
      <p:sp>
        <p:nvSpPr>
          <p:cNvPr id="11" name="Заголовок 10"/>
          <p:cNvSpPr>
            <a:spLocks noGrp="1"/>
          </p:cNvSpPr>
          <p:nvPr>
            <p:ph type="ctrTitle"/>
          </p:nvPr>
        </p:nvSpPr>
        <p:spPr>
          <a:xfrm>
            <a:off x="467544" y="2420888"/>
            <a:ext cx="8424936" cy="2140148"/>
          </a:xfrm>
        </p:spPr>
        <p:txBody>
          <a:bodyPr>
            <a:noAutofit/>
          </a:bodyPr>
          <a:lstStyle/>
          <a:p>
            <a:r>
              <a:rPr lang="ru-RU" sz="28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Результаты аудита как одно из оснований формирования / совершенствования внутренних систем оценок качества образования</a:t>
            </a:r>
          </a:p>
        </p:txBody>
      </p:sp>
      <p:pic>
        <p:nvPicPr>
          <p:cNvPr id="8" name="Picture 1031" descr="чиппкро  знак"/>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0145"/>
          <a:stretch>
            <a:fillRect/>
          </a:stretch>
        </p:blipFill>
        <p:spPr bwMode="auto">
          <a:xfrm>
            <a:off x="7425422" y="243705"/>
            <a:ext cx="1632434" cy="152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Объект 6"/>
          <p:cNvSpPr txBox="1">
            <a:spLocks/>
          </p:cNvSpPr>
          <p:nvPr/>
        </p:nvSpPr>
        <p:spPr>
          <a:xfrm>
            <a:off x="179512" y="5373216"/>
            <a:ext cx="8912124" cy="132343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spcBef>
                <a:spcPts val="0"/>
              </a:spcBef>
              <a:buNone/>
            </a:pPr>
            <a:r>
              <a:rPr lang="ru-RU" sz="2000" b="1" dirty="0" smtClean="0">
                <a:solidFill>
                  <a:srgbClr val="002060"/>
                </a:solidFill>
                <a:effectLst>
                  <a:outerShdw blurRad="38100" dist="38100" dir="2700000" algn="tl">
                    <a:srgbClr val="000000">
                      <a:alpha val="43137"/>
                    </a:srgbClr>
                  </a:outerShdw>
                </a:effectLst>
                <a:latin typeface="Book Antiqua" panose="02040602050305030304" pitchFamily="18" charset="0"/>
              </a:rPr>
              <a:t>Коптелов Алексей Викторович, </a:t>
            </a:r>
            <a:br>
              <a:rPr lang="ru-RU" sz="2000" b="1" dirty="0" smtClean="0">
                <a:solidFill>
                  <a:srgbClr val="002060"/>
                </a:solidFill>
                <a:effectLst>
                  <a:outerShdw blurRad="38100" dist="38100" dir="2700000" algn="tl">
                    <a:srgbClr val="000000">
                      <a:alpha val="43137"/>
                    </a:srgbClr>
                  </a:outerShdw>
                </a:effectLst>
                <a:latin typeface="Book Antiqua" panose="02040602050305030304" pitchFamily="18" charset="0"/>
              </a:rPr>
            </a:br>
            <a:r>
              <a:rPr lang="ru-RU" sz="2000" b="1" dirty="0" smtClean="0">
                <a:solidFill>
                  <a:srgbClr val="002060"/>
                </a:solidFill>
                <a:latin typeface="Book Antiqua" panose="02040602050305030304" pitchFamily="18" charset="0"/>
              </a:rPr>
              <a:t>зав. кафедрой управления, экономики и права </a:t>
            </a:r>
          </a:p>
          <a:p>
            <a:pPr marL="0" indent="0" algn="r">
              <a:spcBef>
                <a:spcPts val="0"/>
              </a:spcBef>
              <a:buNone/>
            </a:pPr>
            <a:r>
              <a:rPr lang="ru-RU" sz="2000" b="1" dirty="0" smtClean="0">
                <a:solidFill>
                  <a:srgbClr val="002060"/>
                </a:solidFill>
                <a:latin typeface="Book Antiqua" panose="02040602050305030304" pitchFamily="18" charset="0"/>
              </a:rPr>
              <a:t>ГБУ ДПО ЧИППКРО, </a:t>
            </a:r>
          </a:p>
          <a:p>
            <a:pPr marL="0" indent="0" algn="r">
              <a:spcBef>
                <a:spcPts val="0"/>
              </a:spcBef>
              <a:buNone/>
            </a:pPr>
            <a:r>
              <a:rPr lang="ru-RU" sz="2000" b="1" dirty="0" smtClean="0">
                <a:solidFill>
                  <a:srgbClr val="002060"/>
                </a:solidFill>
                <a:latin typeface="Book Antiqua" panose="02040602050305030304" pitchFamily="18" charset="0"/>
              </a:rPr>
              <a:t>Почетный работник общего образования РФ,  </a:t>
            </a:r>
            <a:r>
              <a:rPr lang="ru-RU" sz="2000" b="1" dirty="0" err="1" smtClean="0">
                <a:solidFill>
                  <a:srgbClr val="002060"/>
                </a:solidFill>
                <a:latin typeface="Book Antiqua" panose="02040602050305030304" pitchFamily="18" charset="0"/>
              </a:rPr>
              <a:t>к.п.н</a:t>
            </a:r>
            <a:r>
              <a:rPr lang="ru-RU" sz="2000" b="1" dirty="0" smtClean="0">
                <a:solidFill>
                  <a:srgbClr val="002060"/>
                </a:solidFill>
                <a:latin typeface="Book Antiqua" panose="02040602050305030304" pitchFamily="18" charset="0"/>
              </a:rPr>
              <a:t>.</a:t>
            </a:r>
            <a:endParaRPr lang="ru-RU" sz="2000" b="1"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458841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539552" y="980728"/>
            <a:ext cx="8496944" cy="5145435"/>
          </a:xfrm>
        </p:spPr>
        <p:txBody>
          <a:bodyPr>
            <a:noAutofit/>
          </a:bodyPr>
          <a:lstStyle/>
          <a:p>
            <a:pPr marL="0" indent="0" algn="ctr">
              <a:buNone/>
            </a:pPr>
            <a:r>
              <a:rPr lang="ru-RU" sz="2000" b="1" dirty="0">
                <a:solidFill>
                  <a:srgbClr val="002060"/>
                </a:solidFill>
                <a:effectLst>
                  <a:outerShdw blurRad="38100" dist="38100" dir="2700000" algn="tl">
                    <a:srgbClr val="000000">
                      <a:alpha val="43137"/>
                    </a:srgbClr>
                  </a:outerShdw>
                </a:effectLst>
                <a:latin typeface="Book Antiqua" panose="02040602050305030304" pitchFamily="18" charset="0"/>
              </a:rPr>
              <a:t>Положение о текущем контроле успеваемости и промежуточной аттестации </a:t>
            </a:r>
            <a:r>
              <a:rPr lang="ru-RU" sz="2000" b="1" dirty="0" smtClean="0">
                <a:solidFill>
                  <a:srgbClr val="002060"/>
                </a:solidFill>
                <a:effectLst>
                  <a:outerShdw blurRad="38100" dist="38100" dir="2700000" algn="tl">
                    <a:srgbClr val="000000">
                      <a:alpha val="43137"/>
                    </a:srgbClr>
                  </a:outerShdw>
                </a:effectLst>
                <a:latin typeface="Book Antiqua" panose="02040602050305030304" pitchFamily="18" charset="0"/>
              </a:rPr>
              <a:t>обучающихся</a:t>
            </a:r>
            <a:endParaRPr lang="ru-RU" sz="2000" b="1" dirty="0">
              <a:solidFill>
                <a:srgbClr val="002060"/>
              </a:solidFill>
              <a:effectLst>
                <a:outerShdw blurRad="38100" dist="38100" dir="2700000" algn="tl">
                  <a:srgbClr val="000000">
                    <a:alpha val="43137"/>
                  </a:srgbClr>
                </a:outerShdw>
              </a:effectLst>
              <a:latin typeface="Book Antiqua" panose="02040602050305030304" pitchFamily="18" charset="0"/>
            </a:endParaRPr>
          </a:p>
          <a:p>
            <a:pPr algn="just"/>
            <a:r>
              <a:rPr lang="ru-RU" sz="2000" dirty="0"/>
              <a:t>1) локальные акты </a:t>
            </a:r>
            <a:r>
              <a:rPr lang="ru-RU" sz="2000" dirty="0" smtClean="0"/>
              <a:t>не </a:t>
            </a:r>
            <a:r>
              <a:rPr lang="ru-RU" sz="2000" dirty="0"/>
              <a:t>соответствуют требованиям действующего законодательства:</a:t>
            </a:r>
          </a:p>
          <a:p>
            <a:pPr lvl="0" algn="just"/>
            <a:r>
              <a:rPr lang="ru-RU" sz="2000" dirty="0"/>
              <a:t>имеют ссылки на документы, утратившие силу; </a:t>
            </a:r>
          </a:p>
          <a:p>
            <a:pPr lvl="0" algn="just"/>
            <a:r>
              <a:rPr lang="ru-RU" sz="2000" dirty="0"/>
              <a:t>используют терминологию несоответствующую ст.2 Федерального закона от 29.12.2012 №ФЗ-273 «Об образовании в Российской Федерации</a:t>
            </a:r>
            <a:r>
              <a:rPr lang="ru-RU" sz="2000" dirty="0" smtClean="0"/>
              <a:t>»;</a:t>
            </a:r>
          </a:p>
          <a:p>
            <a:pPr lvl="0" algn="just"/>
            <a:r>
              <a:rPr lang="ru-RU" sz="2000" dirty="0"/>
              <a:t>у аудиторов имеются основания считать, что отдельные позиции заимствованы из сети «Интернет»; </a:t>
            </a:r>
          </a:p>
          <a:p>
            <a:pPr lvl="0" algn="just"/>
            <a:r>
              <a:rPr lang="ru-RU" sz="2000" dirty="0"/>
              <a:t>в представленных положениях не отражаются особенности осуществления текущего контроля успеваемости и промежуточной аттестации для обучающихся с ограниченными возможностями здоровья, для обучающихся с инвалидностью, в том числе, для обучающихся, осваивающих образовательные программы с использованием дистанционных образовательных технологий;</a:t>
            </a:r>
          </a:p>
          <a:p>
            <a:pPr lvl="0" algn="just"/>
            <a:endParaRPr lang="ru-RU" sz="2000" dirty="0"/>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7393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539552" y="980728"/>
            <a:ext cx="8496944" cy="5145435"/>
          </a:xfrm>
        </p:spPr>
        <p:txBody>
          <a:bodyPr>
            <a:noAutofit/>
          </a:bodyPr>
          <a:lstStyle/>
          <a:p>
            <a:pPr marL="0" indent="0" algn="ctr">
              <a:buNone/>
            </a:pPr>
            <a:r>
              <a:rPr lang="ru-RU" sz="2000" b="1" dirty="0" smtClean="0">
                <a:solidFill>
                  <a:srgbClr val="002060"/>
                </a:solidFill>
                <a:effectLst>
                  <a:outerShdw blurRad="38100" dist="38100" dir="2700000" algn="tl">
                    <a:srgbClr val="000000">
                      <a:alpha val="43137"/>
                    </a:srgbClr>
                  </a:outerShdw>
                </a:effectLst>
                <a:latin typeface="Book Antiqua" panose="02040602050305030304" pitchFamily="18" charset="0"/>
              </a:rPr>
              <a:t>Положение </a:t>
            </a:r>
            <a:r>
              <a:rPr lang="ru-RU" sz="2000" b="1" dirty="0">
                <a:solidFill>
                  <a:srgbClr val="002060"/>
                </a:solidFill>
                <a:effectLst>
                  <a:outerShdw blurRad="38100" dist="38100" dir="2700000" algn="tl">
                    <a:srgbClr val="000000">
                      <a:alpha val="43137"/>
                    </a:srgbClr>
                  </a:outerShdw>
                </a:effectLst>
                <a:latin typeface="Book Antiqua" panose="02040602050305030304" pitchFamily="18" charset="0"/>
              </a:rPr>
              <a:t>о текущем контроле успеваемости и промежуточной аттестации обучающихся</a:t>
            </a:r>
          </a:p>
          <a:p>
            <a:endParaRPr lang="ru-RU" sz="2000" dirty="0"/>
          </a:p>
          <a:p>
            <a:r>
              <a:rPr lang="ru-RU" sz="2000" dirty="0" smtClean="0"/>
              <a:t>2</a:t>
            </a:r>
            <a:r>
              <a:rPr lang="ru-RU" sz="2000" dirty="0"/>
              <a:t>) изучение содержания документов выявило, что локальные акты 65% школ соответствуют требованиям действующего законодательства, но не согласованы с другими локальными актами. </a:t>
            </a:r>
            <a:r>
              <a:rPr lang="ru-RU" sz="2000" b="1" dirty="0"/>
              <a:t>Например:</a:t>
            </a:r>
          </a:p>
          <a:p>
            <a:pPr marL="0" lvl="0" indent="0" algn="just">
              <a:buNone/>
            </a:pPr>
            <a:r>
              <a:rPr lang="ru-RU" sz="2000" dirty="0" smtClean="0"/>
              <a:t>	формы </a:t>
            </a:r>
            <a:r>
              <a:rPr lang="ru-RU" sz="2000" dirty="0"/>
              <a:t>текущего контроля успеваемости, формы и периодичность промежуточной аттестации, представленные в соответствующих Положениях, либо не соответствует формам и периодичности, указанным в основных (адаптированных) образовательных программах, либо установить соответствие не представилось возможным, так как в основных (адаптированных) образовательных программах они не конкретизированы</a:t>
            </a:r>
            <a:r>
              <a:rPr lang="ru-RU" sz="2000" dirty="0" smtClean="0"/>
              <a:t>.</a:t>
            </a:r>
          </a:p>
          <a:p>
            <a:pPr lvl="0" algn="just"/>
            <a:r>
              <a:rPr lang="ru-RU" sz="2000" b="1" dirty="0" smtClean="0">
                <a:solidFill>
                  <a:srgbClr val="FF0000"/>
                </a:solidFill>
              </a:rPr>
              <a:t>ВАЖНО!!! </a:t>
            </a:r>
            <a:r>
              <a:rPr lang="ru-RU" sz="2000" b="1" dirty="0" smtClean="0"/>
              <a:t>Письмо </a:t>
            </a:r>
            <a:r>
              <a:rPr lang="ru-RU" sz="2000" b="1" dirty="0"/>
              <a:t>Министерства образования и науки Челябинской области от 20.06.2016 №03/5409 «О направлении рекомендаций по вопросам организации текущего контроля успеваемости и промежуточной аттестации обучающихся».</a:t>
            </a:r>
          </a:p>
          <a:p>
            <a:pPr marL="0" indent="0" algn="just">
              <a:buNone/>
            </a:pPr>
            <a:endParaRPr lang="ru-RU" sz="2000" b="1" dirty="0" smtClean="0">
              <a:solidFill>
                <a:srgbClr val="002060"/>
              </a:solidFill>
              <a:latin typeface="Book Antiqua" panose="02040602050305030304" pitchFamily="18" charset="0"/>
            </a:endParaRP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7393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251520" y="1484784"/>
            <a:ext cx="8784976" cy="4209331"/>
          </a:xfrm>
        </p:spPr>
        <p:txBody>
          <a:bodyPr>
            <a:noAutofit/>
          </a:bodyPr>
          <a:lstStyle/>
          <a:p>
            <a:pPr marL="0" indent="0" algn="ctr">
              <a:buNone/>
            </a:pPr>
            <a:r>
              <a:rPr lang="ru-RU" sz="2200" b="1" dirty="0">
                <a:solidFill>
                  <a:srgbClr val="002060"/>
                </a:solidFill>
                <a:effectLst>
                  <a:outerShdw blurRad="38100" dist="38100" dir="2700000" algn="tl">
                    <a:srgbClr val="000000">
                      <a:alpha val="43137"/>
                    </a:srgbClr>
                  </a:outerShdw>
                </a:effectLst>
                <a:latin typeface="Book Antiqua" panose="02040602050305030304" pitchFamily="18" charset="0"/>
              </a:rPr>
              <a:t>Отчет о результатах </a:t>
            </a:r>
            <a:r>
              <a:rPr lang="ru-RU" sz="2200" b="1" dirty="0" err="1" smtClean="0">
                <a:solidFill>
                  <a:srgbClr val="002060"/>
                </a:solidFill>
                <a:effectLst>
                  <a:outerShdw blurRad="38100" dist="38100" dir="2700000" algn="tl">
                    <a:srgbClr val="000000">
                      <a:alpha val="43137"/>
                    </a:srgbClr>
                  </a:outerShdw>
                </a:effectLst>
                <a:latin typeface="Book Antiqua" panose="02040602050305030304" pitchFamily="18" charset="0"/>
              </a:rPr>
              <a:t>самообследования</a:t>
            </a:r>
            <a:endParaRPr lang="ru-RU" sz="2200" b="1" dirty="0" smtClean="0">
              <a:solidFill>
                <a:srgbClr val="002060"/>
              </a:solidFill>
              <a:effectLst>
                <a:outerShdw blurRad="38100" dist="38100" dir="2700000" algn="tl">
                  <a:srgbClr val="000000">
                    <a:alpha val="43137"/>
                  </a:srgbClr>
                </a:outerShdw>
              </a:effectLst>
              <a:latin typeface="Book Antiqua" panose="02040602050305030304" pitchFamily="18" charset="0"/>
            </a:endParaRPr>
          </a:p>
          <a:p>
            <a:pPr marL="0" indent="0" algn="ctr">
              <a:buNone/>
            </a:pPr>
            <a:endParaRPr lang="ru-RU" sz="2200" b="1" dirty="0" smtClean="0">
              <a:solidFill>
                <a:srgbClr val="002060"/>
              </a:solidFill>
              <a:effectLst>
                <a:outerShdw blurRad="38100" dist="38100" dir="2700000" algn="tl">
                  <a:srgbClr val="000000">
                    <a:alpha val="43137"/>
                  </a:srgbClr>
                </a:outerShdw>
              </a:effectLst>
              <a:latin typeface="Book Antiqua" panose="02040602050305030304" pitchFamily="18" charset="0"/>
            </a:endParaRPr>
          </a:p>
          <a:p>
            <a:pPr lvl="0" algn="just">
              <a:lnSpc>
                <a:spcPts val="2400"/>
              </a:lnSpc>
            </a:pPr>
            <a:r>
              <a:rPr lang="ru-RU" sz="2400" dirty="0"/>
              <a:t>на сайтах 10 % школ отчеты о </a:t>
            </a:r>
            <a:r>
              <a:rPr lang="ru-RU" sz="2400" dirty="0" err="1"/>
              <a:t>самообследовании</a:t>
            </a:r>
            <a:r>
              <a:rPr lang="ru-RU" sz="2400" dirty="0"/>
              <a:t> отсутствуют;</a:t>
            </a:r>
          </a:p>
          <a:p>
            <a:pPr lvl="0" algn="just">
              <a:lnSpc>
                <a:spcPts val="2400"/>
              </a:lnSpc>
            </a:pPr>
            <a:r>
              <a:rPr lang="ru-RU" sz="2400" dirty="0"/>
              <a:t>на сайтах 32 % школ представлены отчеты о </a:t>
            </a:r>
            <a:r>
              <a:rPr lang="ru-RU" sz="2400" dirty="0" err="1"/>
              <a:t>самообследовании</a:t>
            </a:r>
            <a:r>
              <a:rPr lang="ru-RU" sz="2400" dirty="0"/>
              <a:t> за 2016-2017 учебный год, в которых отсутствует информация по показателям, утвержденным на федеральном уровне;</a:t>
            </a:r>
          </a:p>
          <a:p>
            <a:pPr lvl="0" algn="just">
              <a:lnSpc>
                <a:spcPts val="2400"/>
              </a:lnSpc>
            </a:pPr>
            <a:r>
              <a:rPr lang="ru-RU" sz="2400" dirty="0"/>
              <a:t>на сайтах 58 % школ представлены отчеты о </a:t>
            </a:r>
            <a:r>
              <a:rPr lang="ru-RU" sz="2400" dirty="0" err="1"/>
              <a:t>самообследовании</a:t>
            </a:r>
            <a:r>
              <a:rPr lang="ru-RU" sz="2400" dirty="0"/>
              <a:t>, в которых представлена информация по показателям, утвержденным на федеральном уровне показателям, однако: </a:t>
            </a: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989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251520" y="620688"/>
            <a:ext cx="8784976" cy="5073427"/>
          </a:xfrm>
        </p:spPr>
        <p:txBody>
          <a:bodyPr>
            <a:noAutofit/>
          </a:bodyPr>
          <a:lstStyle/>
          <a:p>
            <a:pPr lvl="0" algn="ctr">
              <a:lnSpc>
                <a:spcPts val="2400"/>
              </a:lnSpc>
            </a:pPr>
            <a:r>
              <a:rPr lang="ru-RU" sz="2400" dirty="0" smtClean="0"/>
              <a:t> </a:t>
            </a: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rPr>
              <a:t>Отчет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rPr>
              <a:t>о результатах </a:t>
            </a:r>
            <a:r>
              <a:rPr lang="ru-RU" sz="2400" b="1" dirty="0" err="1">
                <a:solidFill>
                  <a:srgbClr val="002060"/>
                </a:solidFill>
                <a:effectLst>
                  <a:outerShdw blurRad="38100" dist="38100" dir="2700000" algn="tl">
                    <a:srgbClr val="000000">
                      <a:alpha val="43137"/>
                    </a:srgbClr>
                  </a:outerShdw>
                </a:effectLst>
                <a:latin typeface="Book Antiqua" panose="02040602050305030304" pitchFamily="18" charset="0"/>
              </a:rPr>
              <a:t>самообследования</a:t>
            </a:r>
            <a:endPar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ndParaRPr>
          </a:p>
          <a:p>
            <a:pPr lvl="0" algn="just">
              <a:lnSpc>
                <a:spcPts val="2400"/>
              </a:lnSpc>
            </a:pPr>
            <a:r>
              <a:rPr lang="ru-RU" sz="2400" b="1" dirty="0" smtClean="0"/>
              <a:t>Однако: </a:t>
            </a:r>
            <a:endParaRPr lang="ru-RU" sz="2400" b="1" dirty="0"/>
          </a:p>
          <a:p>
            <a:pPr lvl="0" algn="just">
              <a:lnSpc>
                <a:spcPts val="2400"/>
              </a:lnSpc>
            </a:pPr>
            <a:r>
              <a:rPr lang="ru-RU" sz="2400" dirty="0"/>
              <a:t>материалы отчетов носят констатирующий формальный характер; </a:t>
            </a:r>
          </a:p>
          <a:p>
            <a:pPr lvl="0" algn="just">
              <a:lnSpc>
                <a:spcPts val="2400"/>
              </a:lnSpc>
            </a:pPr>
            <a:r>
              <a:rPr lang="ru-RU" sz="2400" dirty="0"/>
              <a:t>отсутствует анализ достигнутых показателей </a:t>
            </a:r>
            <a:r>
              <a:rPr lang="ru-RU" sz="2400" dirty="0" err="1"/>
              <a:t>самообследования</a:t>
            </a:r>
            <a:r>
              <a:rPr lang="ru-RU" sz="2400" dirty="0"/>
              <a:t> и, как следствие, не выявляются проблемы, обеспечивающие адресный характер управленческих решений</a:t>
            </a:r>
            <a:r>
              <a:rPr lang="ru-RU" sz="2400" dirty="0" smtClean="0"/>
              <a:t>;</a:t>
            </a:r>
          </a:p>
          <a:p>
            <a:pPr lvl="0" algn="just">
              <a:lnSpc>
                <a:spcPts val="2400"/>
              </a:lnSpc>
            </a:pPr>
            <a:r>
              <a:rPr lang="ru-RU" sz="2400" dirty="0" smtClean="0"/>
              <a:t>материалы отчетов не представляется возможным соотнести их с результатами ВСОКО, что существенно затрудняет проведение развернутого проблемно-ориентированного анализа сложившейся ситуации.</a:t>
            </a:r>
          </a:p>
          <a:p>
            <a:pPr marL="0" indent="0" algn="ctr">
              <a:lnSpc>
                <a:spcPts val="2400"/>
              </a:lnSpc>
              <a:buNone/>
            </a:pPr>
            <a:r>
              <a:rPr lang="ru-RU" sz="2400" b="1" dirty="0" smtClean="0">
                <a:solidFill>
                  <a:srgbClr val="FF0000"/>
                </a:solidFill>
              </a:rPr>
              <a:t>ВАЖНО!!! </a:t>
            </a:r>
            <a:r>
              <a:rPr lang="ru-RU" sz="2400" b="1" dirty="0" smtClean="0"/>
              <a:t>Приказы Министерства образования и науки РФ</a:t>
            </a:r>
          </a:p>
          <a:p>
            <a:pPr lvl="0" algn="just">
              <a:lnSpc>
                <a:spcPts val="2400"/>
              </a:lnSpc>
            </a:pPr>
            <a:r>
              <a:rPr lang="ru-RU" sz="2400" b="1" dirty="0" smtClean="0"/>
              <a:t>от 14.06.2013 № 462 «Об утверждении порядка проведении </a:t>
            </a:r>
            <a:r>
              <a:rPr lang="ru-RU" sz="2400" b="1" dirty="0" err="1" smtClean="0"/>
              <a:t>самообследования</a:t>
            </a:r>
            <a:r>
              <a:rPr lang="ru-RU" sz="2400" b="1" dirty="0" smtClean="0"/>
              <a:t> в образовательной организации»;</a:t>
            </a:r>
          </a:p>
          <a:p>
            <a:pPr lvl="0" algn="just">
              <a:lnSpc>
                <a:spcPts val="2400"/>
              </a:lnSpc>
            </a:pPr>
            <a:r>
              <a:rPr lang="ru-RU" sz="2400" b="1" dirty="0" smtClean="0"/>
              <a:t>от 10.12.2013 № 1324 «Об утверждении показателей деятельности образовательной организации, подлежащей </a:t>
            </a:r>
            <a:r>
              <a:rPr lang="ru-RU" sz="2400" b="1" dirty="0" err="1" smtClean="0"/>
              <a:t>самообследованию</a:t>
            </a:r>
            <a:r>
              <a:rPr lang="ru-RU" sz="2400" b="1" dirty="0" smtClean="0"/>
              <a:t>».</a:t>
            </a:r>
          </a:p>
          <a:p>
            <a:pPr lvl="0" algn="just"/>
            <a:endParaRPr lang="ru-RU" sz="2000" dirty="0" smtClean="0">
              <a:solidFill>
                <a:srgbClr val="FF0000"/>
              </a:solidFill>
            </a:endParaRPr>
          </a:p>
          <a:p>
            <a:pPr marL="0" indent="0" algn="just">
              <a:buNone/>
            </a:pPr>
            <a:endParaRPr lang="ru-RU" sz="2000" b="1" dirty="0" smtClean="0">
              <a:solidFill>
                <a:srgbClr val="002060"/>
              </a:solidFill>
              <a:latin typeface="Book Antiqua" panose="02040602050305030304" pitchFamily="18" charset="0"/>
            </a:endParaRP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989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539552" y="692696"/>
            <a:ext cx="8496944" cy="5433467"/>
          </a:xfrm>
        </p:spPr>
        <p:txBody>
          <a:bodyPr>
            <a:noAutofit/>
          </a:bodyPr>
          <a:lstStyle/>
          <a:p>
            <a:pPr marL="0" indent="0" algn="ctr">
              <a:buNone/>
            </a:pPr>
            <a:r>
              <a:rPr lang="ru-RU" sz="2200" b="1" dirty="0" smtClean="0">
                <a:solidFill>
                  <a:srgbClr val="002060"/>
                </a:solidFill>
                <a:effectLst>
                  <a:outerShdw blurRad="38100" dist="38100" dir="2700000" algn="tl">
                    <a:srgbClr val="000000">
                      <a:alpha val="43137"/>
                    </a:srgbClr>
                  </a:outerShdw>
                </a:effectLst>
                <a:latin typeface="Book Antiqua" panose="02040602050305030304" pitchFamily="18" charset="0"/>
              </a:rPr>
              <a:t>Основные </a:t>
            </a:r>
            <a:r>
              <a:rPr lang="ru-RU" sz="2200" b="1" dirty="0">
                <a:solidFill>
                  <a:srgbClr val="002060"/>
                </a:solidFill>
                <a:effectLst>
                  <a:outerShdw blurRad="38100" dist="38100" dir="2700000" algn="tl">
                    <a:srgbClr val="000000">
                      <a:alpha val="43137"/>
                    </a:srgbClr>
                  </a:outerShdw>
                </a:effectLst>
                <a:latin typeface="Book Antiqua" panose="02040602050305030304" pitchFamily="18" charset="0"/>
              </a:rPr>
              <a:t>(адаптированные) образовательные </a:t>
            </a:r>
            <a:r>
              <a:rPr lang="ru-RU" sz="2200" b="1" dirty="0" smtClean="0">
                <a:solidFill>
                  <a:srgbClr val="002060"/>
                </a:solidFill>
                <a:effectLst>
                  <a:outerShdw blurRad="38100" dist="38100" dir="2700000" algn="tl">
                    <a:srgbClr val="000000">
                      <a:alpha val="43137"/>
                    </a:srgbClr>
                  </a:outerShdw>
                </a:effectLst>
                <a:latin typeface="Book Antiqua" panose="02040602050305030304" pitchFamily="18" charset="0"/>
              </a:rPr>
              <a:t>программы</a:t>
            </a:r>
            <a:endParaRPr lang="ru-RU" sz="2200" b="1" dirty="0">
              <a:solidFill>
                <a:srgbClr val="002060"/>
              </a:solidFill>
              <a:effectLst>
                <a:outerShdw blurRad="38100" dist="38100" dir="2700000" algn="tl">
                  <a:srgbClr val="000000">
                    <a:alpha val="43137"/>
                  </a:srgbClr>
                </a:outerShdw>
              </a:effectLst>
              <a:latin typeface="Book Antiqua" panose="02040602050305030304" pitchFamily="18" charset="0"/>
            </a:endParaRPr>
          </a:p>
          <a:p>
            <a:pPr algn="just"/>
            <a:r>
              <a:rPr lang="ru-RU" sz="2400" dirty="0"/>
              <a:t>1) на сайтах 3-х школ (10%) основные (адаптированные) образовательные программы (далее – ООП) не </a:t>
            </a:r>
            <a:r>
              <a:rPr lang="ru-RU" sz="2400" dirty="0" smtClean="0"/>
              <a:t>размещены</a:t>
            </a:r>
            <a:endParaRPr lang="ru-RU" sz="2400" dirty="0"/>
          </a:p>
          <a:p>
            <a:pPr algn="just"/>
            <a:r>
              <a:rPr lang="ru-RU" sz="2400" dirty="0"/>
              <a:t>2) структура ООП на сайтах 20-ти школ (61%) не соответствует установленным требованиям, и их корректировка в связи с изменениями в нормативных документах не осуществлялась. Кроме того, на сайтах не размещены аннотации рабочих программ учебных предметов, курсов, курсов внеурочной </a:t>
            </a:r>
            <a:r>
              <a:rPr lang="ru-RU" sz="2400" dirty="0" smtClean="0"/>
              <a:t>деятельности</a:t>
            </a:r>
          </a:p>
          <a:p>
            <a:pPr algn="just"/>
            <a:r>
              <a:rPr lang="ru-RU" sz="2400" dirty="0"/>
              <a:t>3) </a:t>
            </a:r>
            <a:r>
              <a:rPr lang="ru-RU" sz="2400" dirty="0" smtClean="0"/>
              <a:t>отсутствуют оценочные </a:t>
            </a:r>
            <a:r>
              <a:rPr lang="ru-RU" sz="2400" dirty="0"/>
              <a:t>материалы или спецификации к их формированию, используемые образовательной организацией при реализации основных (адаптированных) образовательных </a:t>
            </a:r>
            <a:r>
              <a:rPr lang="ru-RU" sz="2400" dirty="0" smtClean="0"/>
              <a:t>программ</a:t>
            </a:r>
          </a:p>
          <a:p>
            <a:pPr algn="just"/>
            <a:endParaRPr lang="ru-RU" sz="2400" dirty="0" smtClean="0"/>
          </a:p>
          <a:p>
            <a:pPr algn="just"/>
            <a:endParaRPr lang="ru-RU" sz="2400" dirty="0" smtClean="0"/>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989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539552" y="1124744"/>
            <a:ext cx="8496944" cy="5001419"/>
          </a:xfrm>
        </p:spPr>
        <p:txBody>
          <a:bodyPr>
            <a:noAutofit/>
          </a:bodyPr>
          <a:lstStyle/>
          <a:p>
            <a:pPr marL="0" indent="0" algn="ctr">
              <a:buNone/>
            </a:pP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rPr>
              <a:t>Основные (адаптированные) образовательные программы</a:t>
            </a:r>
          </a:p>
          <a:p>
            <a:pPr marL="0" indent="0" algn="just">
              <a:buNone/>
            </a:pPr>
            <a:r>
              <a:rPr lang="ru-RU" sz="2400" dirty="0" smtClean="0"/>
              <a:t>Разделы ООП «</a:t>
            </a:r>
            <a:r>
              <a:rPr lang="ru-RU" sz="2400" dirty="0"/>
              <a:t>Система оценки достижения планируемых результатов освоения образовательной программы начального / основного / среднего общего образования», «Учебный план», «Календарный учебный график» </a:t>
            </a:r>
            <a:r>
              <a:rPr lang="ru-RU" sz="2400" b="1" dirty="0"/>
              <a:t>не согласованы </a:t>
            </a:r>
            <a:r>
              <a:rPr lang="ru-RU" sz="2400" dirty="0"/>
              <a:t>с требованиями таких локальных актов как Положение о проведении текущего контроля успеваемости и промежуточной аттестации обучающихся, Положение о внутренней системе оценки качества образования и пр.</a:t>
            </a:r>
          </a:p>
          <a:p>
            <a:pPr marL="0" indent="0" algn="just">
              <a:buNone/>
            </a:pPr>
            <a:endParaRPr lang="ru-RU" sz="2400" b="1" dirty="0" smtClean="0">
              <a:solidFill>
                <a:srgbClr val="FF0000"/>
              </a:solidFill>
              <a:latin typeface="Book Antiqua" panose="02040602050305030304" pitchFamily="18" charset="0"/>
            </a:endParaRPr>
          </a:p>
          <a:p>
            <a:pPr marL="0" indent="0" algn="just">
              <a:buNone/>
            </a:pPr>
            <a:r>
              <a:rPr lang="ru-RU" sz="2400" b="1" dirty="0" smtClean="0">
                <a:solidFill>
                  <a:srgbClr val="FF0000"/>
                </a:solidFill>
                <a:latin typeface="Book Antiqua" panose="02040602050305030304" pitchFamily="18" charset="0"/>
              </a:rPr>
              <a:t>ВАЖНО!!! </a:t>
            </a:r>
            <a:r>
              <a:rPr lang="ru-RU" sz="2400" b="1" dirty="0" smtClean="0">
                <a:latin typeface="Book Antiqua" panose="02040602050305030304" pitchFamily="18" charset="0"/>
              </a:rPr>
              <a:t>Приказы </a:t>
            </a:r>
            <a:r>
              <a:rPr lang="ru-RU" sz="2400" b="1" dirty="0" err="1" smtClean="0">
                <a:latin typeface="Book Antiqua" panose="02040602050305030304" pitchFamily="18" charset="0"/>
              </a:rPr>
              <a:t>МОиН</a:t>
            </a:r>
            <a:r>
              <a:rPr lang="ru-RU" sz="2400" b="1" dirty="0" smtClean="0">
                <a:latin typeface="Book Antiqua" panose="02040602050305030304" pitchFamily="18" charset="0"/>
              </a:rPr>
              <a:t> РФ, утверждающие ФГОС общего образования </a:t>
            </a: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989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539552" y="1556792"/>
            <a:ext cx="8496944" cy="4569371"/>
          </a:xfrm>
        </p:spPr>
        <p:txBody>
          <a:bodyPr>
            <a:noAutofit/>
          </a:bodyPr>
          <a:lstStyle/>
          <a:p>
            <a:pPr algn="just"/>
            <a:r>
              <a:rPr lang="ru-RU" sz="2400" dirty="0"/>
              <a:t>несоблюдения требований </a:t>
            </a:r>
            <a:r>
              <a:rPr lang="ru-RU" sz="2400" b="1" dirty="0"/>
              <a:t>ГОСТ Р 7.0.97 - 2016 "Система стандартов по информации, библиотечному и издательскому делу. Организационно-распорядительная документация. Требования к оформлению документов" </a:t>
            </a:r>
            <a:r>
              <a:rPr lang="ru-RU" sz="2400" dirty="0"/>
              <a:t>(</a:t>
            </a:r>
            <a:r>
              <a:rPr lang="ru-RU" sz="2400" i="1" dirty="0" smtClean="0"/>
              <a:t>Приказ Министерства промышленности и торговли РФ от </a:t>
            </a:r>
            <a:r>
              <a:rPr lang="ru-RU" sz="2400" i="1" dirty="0"/>
              <a:t>8 декабря 2016 г. N </a:t>
            </a:r>
            <a:r>
              <a:rPr lang="ru-RU" sz="2400" i="1" dirty="0" smtClean="0"/>
              <a:t>2004-ст «Об утверждении национального стандарта РФ») </a:t>
            </a:r>
            <a:r>
              <a:rPr lang="ru-RU" sz="2400" dirty="0" smtClean="0"/>
              <a:t>к оформлению локальных актов, размещенных на сайтах (например, положения не утверждены руководителем школы, на них отсутствует печать и дата принятия документа).</a:t>
            </a:r>
          </a:p>
          <a:p>
            <a:pPr marL="0" indent="0" algn="just">
              <a:buNone/>
            </a:pPr>
            <a:endParaRPr lang="ru-RU" sz="2000" b="1" dirty="0" smtClean="0">
              <a:solidFill>
                <a:srgbClr val="002060"/>
              </a:solidFill>
              <a:latin typeface="Book Antiqua" panose="02040602050305030304" pitchFamily="18" charset="0"/>
            </a:endParaRP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989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792088"/>
          </a:xfrm>
        </p:spPr>
        <p:txBody>
          <a:bodyPr>
            <a:noAutofit/>
          </a:bodyPr>
          <a:lstStyle/>
          <a:p>
            <a:pPr>
              <a:lnSpc>
                <a:spcPct val="90000"/>
              </a:lnSpc>
            </a:pP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Рекомендации по совершенствованию качества управления</a:t>
            </a:r>
          </a:p>
        </p:txBody>
      </p:sp>
      <p:sp>
        <p:nvSpPr>
          <p:cNvPr id="9" name="Объект 8"/>
          <p:cNvSpPr>
            <a:spLocks noGrp="1"/>
          </p:cNvSpPr>
          <p:nvPr>
            <p:ph idx="1"/>
          </p:nvPr>
        </p:nvSpPr>
        <p:spPr>
          <a:xfrm>
            <a:off x="539552" y="1268760"/>
            <a:ext cx="8496944" cy="4857403"/>
          </a:xfrm>
        </p:spPr>
        <p:txBody>
          <a:bodyPr>
            <a:noAutofit/>
          </a:bodyPr>
          <a:lstStyle/>
          <a:p>
            <a:pPr algn="just"/>
            <a:r>
              <a:rPr lang="ru-RU" sz="2400" dirty="0"/>
              <a:t>1. Регулярно и своевременно в соответствии с нормативными требованиями размещать и обновлять информацию об образовательной организации, организации образовательной деятельности в образовательной организации на официальных сайтах в информационно-телекоммуникационной сети «Интернет</a:t>
            </a:r>
            <a:r>
              <a:rPr lang="ru-RU" sz="2400" dirty="0" smtClean="0"/>
              <a:t>».</a:t>
            </a:r>
          </a:p>
          <a:p>
            <a:pPr algn="just"/>
            <a:r>
              <a:rPr lang="ru-RU" sz="2400" dirty="0"/>
              <a:t>2. Определить регламенты работ по внесению изменений в локальные нормативные акты образовательной организации в части разрешения несоответствий действующему законодательству в сфере образования. Привести документы в соответствие с установленными ГОСТ </a:t>
            </a:r>
            <a:r>
              <a:rPr lang="ru-RU" sz="2400" dirty="0" smtClean="0"/>
              <a:t>требованиями</a:t>
            </a:r>
            <a:r>
              <a:rPr lang="ru-RU" sz="2400" dirty="0"/>
              <a:t>. </a:t>
            </a:r>
          </a:p>
          <a:p>
            <a:pPr algn="just"/>
            <a:endParaRPr lang="ru-RU" sz="2400" dirty="0"/>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927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792088"/>
          </a:xfrm>
        </p:spPr>
        <p:txBody>
          <a:bodyPr>
            <a:noAutofit/>
          </a:bodyPr>
          <a:lstStyle/>
          <a:p>
            <a:pPr>
              <a:lnSpc>
                <a:spcPct val="90000"/>
              </a:lnSpc>
            </a:pP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Рекомендации по совершенствованию качества управления</a:t>
            </a:r>
          </a:p>
        </p:txBody>
      </p:sp>
      <p:sp>
        <p:nvSpPr>
          <p:cNvPr id="9" name="Объект 8"/>
          <p:cNvSpPr>
            <a:spLocks noGrp="1"/>
          </p:cNvSpPr>
          <p:nvPr>
            <p:ph idx="1"/>
          </p:nvPr>
        </p:nvSpPr>
        <p:spPr>
          <a:xfrm>
            <a:off x="539552" y="1268760"/>
            <a:ext cx="8496944" cy="4857403"/>
          </a:xfrm>
        </p:spPr>
        <p:txBody>
          <a:bodyPr>
            <a:noAutofit/>
          </a:bodyPr>
          <a:lstStyle/>
          <a:p>
            <a:pPr algn="just"/>
            <a:r>
              <a:rPr lang="ru-RU" sz="2400" dirty="0" smtClean="0"/>
              <a:t>3</a:t>
            </a:r>
            <a:r>
              <a:rPr lang="ru-RU" sz="2400" dirty="0"/>
              <a:t>. Привести в соответствие структуру управления общеобразовательной организацией. Обеспечить наличие на сайте локальных нормативных актов, регламентирующих деятельность реально функционирующих структурных подразделений (органов управления образовательной организацией), наделив их полномочиями по принятию решений, направленных на достижение нормативных требований к качеству образования</a:t>
            </a:r>
            <a:r>
              <a:rPr lang="ru-RU" sz="2400" dirty="0" smtClean="0"/>
              <a:t>.</a:t>
            </a:r>
          </a:p>
          <a:p>
            <a:pPr algn="just"/>
            <a:r>
              <a:rPr lang="ru-RU" sz="2400" dirty="0"/>
              <a:t>4. Продолжить разработку в образовательных организациях </a:t>
            </a:r>
            <a:r>
              <a:rPr lang="ru-RU" sz="2400" dirty="0" smtClean="0"/>
              <a:t>ВСОКО, </a:t>
            </a:r>
            <a:r>
              <a:rPr lang="ru-RU" sz="2400" dirty="0"/>
              <a:t>обеспечивающей информационное сопровождение процесса принятия управленческих решений, направленных на достижение нормативных требований к качеству образования.</a:t>
            </a:r>
          </a:p>
          <a:p>
            <a:pPr algn="just"/>
            <a:endParaRPr lang="ru-RU" sz="2400" dirty="0"/>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927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792088"/>
          </a:xfrm>
        </p:spPr>
        <p:txBody>
          <a:bodyPr>
            <a:noAutofit/>
          </a:bodyPr>
          <a:lstStyle/>
          <a:p>
            <a:pPr>
              <a:lnSpc>
                <a:spcPct val="90000"/>
              </a:lnSpc>
            </a:pP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Рекомендации по совершенствованию качества управления</a:t>
            </a:r>
          </a:p>
        </p:txBody>
      </p:sp>
      <p:sp>
        <p:nvSpPr>
          <p:cNvPr id="9" name="Объект 8"/>
          <p:cNvSpPr>
            <a:spLocks noGrp="1"/>
          </p:cNvSpPr>
          <p:nvPr>
            <p:ph idx="1"/>
          </p:nvPr>
        </p:nvSpPr>
        <p:spPr>
          <a:xfrm>
            <a:off x="539552" y="1268760"/>
            <a:ext cx="8496944" cy="4857403"/>
          </a:xfrm>
        </p:spPr>
        <p:txBody>
          <a:bodyPr>
            <a:noAutofit/>
          </a:bodyPr>
          <a:lstStyle/>
          <a:p>
            <a:pPr algn="just"/>
            <a:r>
              <a:rPr lang="ru-RU" sz="2400" dirty="0" smtClean="0"/>
              <a:t>5</a:t>
            </a:r>
            <a:r>
              <a:rPr lang="ru-RU" sz="2400" dirty="0"/>
              <a:t>. Привести в соответствие структуру основных (адаптированных) образовательных программ требованиям, установленным ФГОС общего образования, в том числе для обучающихся с ОВЗ. </a:t>
            </a:r>
          </a:p>
          <a:p>
            <a:pPr algn="just"/>
            <a:r>
              <a:rPr lang="ru-RU" sz="2400" dirty="0"/>
              <a:t>6. Привести в соответствие содержание разделов «Система оценки достижения планируемых результатов освоения образовательной программ…», «Учебный план», «Календарный учебный график» положениям локальных нормативных документов: Положение о проведении текущего контроля успеваемости и промежуточной аттестации обучающихся, Положение о внутренней системе оценки качества образования и пр.</a:t>
            </a: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927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0" y="1285860"/>
            <a:ext cx="8971180" cy="4739623"/>
          </a:xfrm>
        </p:spPr>
        <p:txBody>
          <a:bodyPr>
            <a:noAutofit/>
          </a:bodyPr>
          <a:lstStyle/>
          <a:p>
            <a:pPr>
              <a:lnSpc>
                <a:spcPct val="90000"/>
              </a:lnSpc>
              <a:buClr>
                <a:schemeClr val="tx2">
                  <a:lumMod val="50000"/>
                </a:schemeClr>
              </a:buClr>
              <a:buFont typeface="Wingdings" panose="05000000000000000000" pitchFamily="2" charset="2"/>
              <a:buChar char="§"/>
            </a:pPr>
            <a:r>
              <a:rPr lang="ru-RU" sz="2400" b="1" dirty="0" smtClean="0">
                <a:solidFill>
                  <a:srgbClr val="002060"/>
                </a:solidFill>
              </a:rPr>
              <a:t>Аудит</a:t>
            </a:r>
            <a:r>
              <a:rPr lang="ru-RU" sz="2400" dirty="0" smtClean="0">
                <a:solidFill>
                  <a:srgbClr val="002060"/>
                </a:solidFill>
              </a:rPr>
              <a:t> - независимая проверка бухгалтерской (финансовой) отчетности </a:t>
            </a:r>
            <a:r>
              <a:rPr lang="ru-RU" sz="2400" dirty="0" err="1" smtClean="0">
                <a:solidFill>
                  <a:srgbClr val="002060"/>
                </a:solidFill>
              </a:rPr>
              <a:t>аудируемого</a:t>
            </a:r>
            <a:r>
              <a:rPr lang="ru-RU" sz="2400" dirty="0" smtClean="0">
                <a:solidFill>
                  <a:srgbClr val="002060"/>
                </a:solidFill>
              </a:rPr>
              <a:t> лица в целях выражения мнения о достоверности такой отчетности</a:t>
            </a:r>
            <a:r>
              <a:rPr lang="ru-RU" sz="1800" dirty="0" smtClean="0">
                <a:solidFill>
                  <a:srgbClr val="002060"/>
                </a:solidFill>
              </a:rPr>
              <a:t>.</a:t>
            </a:r>
          </a:p>
          <a:p>
            <a:pPr algn="r">
              <a:lnSpc>
                <a:spcPct val="90000"/>
              </a:lnSpc>
              <a:buClr>
                <a:schemeClr val="tx2">
                  <a:lumMod val="50000"/>
                </a:schemeClr>
              </a:buClr>
              <a:buNone/>
            </a:pPr>
            <a:r>
              <a:rPr lang="ru-RU" sz="2200" b="1" i="1" dirty="0" smtClean="0"/>
              <a:t>(№ 307 – ФЗ от 30.12.2008 г. «ОБ АУДИТОРСКОЙ ДЕЯТЕЛЬНОСТИ»)</a:t>
            </a:r>
          </a:p>
          <a:p>
            <a:pPr algn="r">
              <a:lnSpc>
                <a:spcPct val="90000"/>
              </a:lnSpc>
              <a:buClr>
                <a:schemeClr val="tx2">
                  <a:lumMod val="50000"/>
                </a:schemeClr>
              </a:buClr>
              <a:buNone/>
            </a:pPr>
            <a:endParaRPr lang="ru-RU" sz="2200" b="1" i="1" dirty="0" smtClean="0"/>
          </a:p>
          <a:p>
            <a:pPr>
              <a:lnSpc>
                <a:spcPct val="90000"/>
              </a:lnSpc>
              <a:buClr>
                <a:schemeClr val="tx2">
                  <a:lumMod val="50000"/>
                </a:schemeClr>
              </a:buClr>
              <a:buFont typeface="Wingdings" panose="05000000000000000000" pitchFamily="2" charset="2"/>
              <a:buChar char="§"/>
            </a:pPr>
            <a:endParaRPr lang="ru-RU" sz="1800" dirty="0" smtClean="0">
              <a:solidFill>
                <a:srgbClr val="002060"/>
              </a:solidFill>
            </a:endParaRPr>
          </a:p>
          <a:p>
            <a:pPr>
              <a:lnSpc>
                <a:spcPct val="90000"/>
              </a:lnSpc>
              <a:buClr>
                <a:schemeClr val="tx2">
                  <a:lumMod val="50000"/>
                </a:schemeClr>
              </a:buClr>
              <a:buFont typeface="Wingdings" panose="05000000000000000000" pitchFamily="2" charset="2"/>
              <a:buChar char="§"/>
            </a:pPr>
            <a:r>
              <a:rPr lang="ru-RU" sz="2400" b="1" dirty="0" smtClean="0">
                <a:solidFill>
                  <a:srgbClr val="002060"/>
                </a:solidFill>
              </a:rPr>
              <a:t>Аудит системы управления организации</a:t>
            </a:r>
            <a:r>
              <a:rPr lang="ru-RU" sz="2400" dirty="0" smtClean="0">
                <a:solidFill>
                  <a:srgbClr val="002060"/>
                </a:solidFill>
              </a:rPr>
              <a:t> – самая первая мера, которая должна предприниматься, когда у организации начинаются проблемы, если она хочет выйти на мировые рынки или же просто расширить свое влияние в уже занимаемом сегменте.</a:t>
            </a:r>
          </a:p>
          <a:p>
            <a:pPr algn="r">
              <a:lnSpc>
                <a:spcPct val="90000"/>
              </a:lnSpc>
              <a:buClr>
                <a:schemeClr val="tx2">
                  <a:lumMod val="50000"/>
                </a:schemeClr>
              </a:buClr>
              <a:buNone/>
            </a:pPr>
            <a:r>
              <a:rPr lang="ru-RU" sz="2400" b="1" i="1" dirty="0" smtClean="0"/>
              <a:t>Бизнес-консультант С.М. </a:t>
            </a:r>
            <a:r>
              <a:rPr lang="ru-RU" sz="2400" b="1" i="1" dirty="0" err="1" smtClean="0"/>
              <a:t>Перминов</a:t>
            </a:r>
            <a:endParaRPr lang="ru-RU" sz="2400" b="1" i="1" dirty="0" smtClean="0"/>
          </a:p>
          <a:p>
            <a:pPr algn="r">
              <a:lnSpc>
                <a:spcPct val="90000"/>
              </a:lnSpc>
              <a:buClr>
                <a:schemeClr val="tx2">
                  <a:lumMod val="50000"/>
                </a:schemeClr>
              </a:buClr>
              <a:buNone/>
            </a:pPr>
            <a:r>
              <a:rPr lang="ru-RU" sz="2400" b="1" i="1" u="sng" dirty="0" err="1" smtClean="0">
                <a:solidFill>
                  <a:srgbClr val="002060"/>
                </a:solidFill>
                <a:hlinkClick r:id="rId3"/>
              </a:rPr>
              <a:t>http</a:t>
            </a:r>
            <a:r>
              <a:rPr lang="ru-RU" sz="2400" b="1" i="1" u="sng" dirty="0" smtClean="0">
                <a:solidFill>
                  <a:srgbClr val="002060"/>
                </a:solidFill>
                <a:hlinkClick r:id="rId3"/>
              </a:rPr>
              <a:t>://</a:t>
            </a:r>
            <a:r>
              <a:rPr lang="ru-RU" sz="2400" b="1" i="1" u="sng" dirty="0" err="1" smtClean="0">
                <a:solidFill>
                  <a:srgbClr val="002060"/>
                </a:solidFill>
                <a:hlinkClick r:id="rId3"/>
              </a:rPr>
              <a:t>www.perminovs.ru</a:t>
            </a:r>
            <a:r>
              <a:rPr lang="ru-RU" sz="2400" b="1" i="1" u="sng" dirty="0" smtClean="0">
                <a:solidFill>
                  <a:srgbClr val="002060"/>
                </a:solidFill>
                <a:hlinkClick r:id="rId3"/>
              </a:rPr>
              <a:t>/</a:t>
            </a:r>
            <a:r>
              <a:rPr lang="ru-RU" sz="2400" b="1" i="1" u="sng" dirty="0" err="1" smtClean="0">
                <a:solidFill>
                  <a:srgbClr val="002060"/>
                </a:solidFill>
                <a:hlinkClick r:id="rId3"/>
              </a:rPr>
              <a:t>konsalting</a:t>
            </a:r>
            <a:r>
              <a:rPr lang="ru-RU" sz="2400" b="1" i="1" u="sng" dirty="0" smtClean="0">
                <a:solidFill>
                  <a:srgbClr val="002060"/>
                </a:solidFill>
                <a:hlinkClick r:id="rId3"/>
              </a:rPr>
              <a:t>/</a:t>
            </a:r>
            <a:r>
              <a:rPr lang="ru-RU" sz="2400" b="1" i="1" u="sng" dirty="0" err="1" smtClean="0">
                <a:solidFill>
                  <a:srgbClr val="002060"/>
                </a:solidFill>
                <a:hlinkClick r:id="rId3"/>
              </a:rPr>
              <a:t>audit-sistemi-upravlenija</a:t>
            </a:r>
            <a:r>
              <a:rPr lang="ru-RU" sz="2400" b="1" i="1" u="sng" dirty="0" smtClean="0">
                <a:solidFill>
                  <a:srgbClr val="002060"/>
                </a:solidFill>
                <a:hlinkClick r:id="rId3"/>
              </a:rPr>
              <a:t>/</a:t>
            </a:r>
            <a:endParaRPr lang="ru-RU" sz="2400" dirty="0" smtClean="0">
              <a:solidFill>
                <a:srgbClr val="002060"/>
              </a:solidFill>
            </a:endParaRPr>
          </a:p>
        </p:txBody>
      </p:sp>
      <p:pic>
        <p:nvPicPr>
          <p:cNvPr id="8"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5"/>
          <p:cNvSpPr>
            <a:spLocks noGrp="1"/>
          </p:cNvSpPr>
          <p:nvPr>
            <p:ph type="title" idx="4294967295"/>
          </p:nvPr>
        </p:nvSpPr>
        <p:spPr>
          <a:xfrm>
            <a:off x="179512" y="-69233"/>
            <a:ext cx="8964488" cy="855028"/>
          </a:xfrm>
        </p:spPr>
        <p:txBody>
          <a:bodyPr>
            <a:noAutofit/>
          </a:bodyPr>
          <a:lstStyle/>
          <a:p>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Управленческий Аудит </a:t>
            </a:r>
            <a:endPar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endParaRPr>
          </a:p>
        </p:txBody>
      </p:sp>
    </p:spTree>
    <p:extLst>
      <p:ext uri="{BB962C8B-B14F-4D97-AF65-F5344CB8AC3E}">
        <p14:creationId xmlns:p14="http://schemas.microsoft.com/office/powerpoint/2010/main" val="2361144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4294967295"/>
          </p:nvPr>
        </p:nvSpPr>
        <p:spPr>
          <a:xfrm>
            <a:off x="65316" y="1404021"/>
            <a:ext cx="8971180" cy="4739623"/>
          </a:xfrm>
        </p:spPr>
        <p:txBody>
          <a:bodyPr>
            <a:noAutofit/>
          </a:bodyPr>
          <a:lstStyle/>
          <a:p>
            <a:pPr>
              <a:lnSpc>
                <a:spcPct val="90000"/>
              </a:lnSpc>
              <a:buClr>
                <a:schemeClr val="tx2">
                  <a:lumMod val="50000"/>
                </a:schemeClr>
              </a:buClr>
              <a:buFont typeface="Wingdings" panose="05000000000000000000" pitchFamily="2" charset="2"/>
              <a:buChar char="§"/>
            </a:pPr>
            <a:endParaRPr lang="ru-RU" sz="1800" dirty="0" smtClean="0">
              <a:solidFill>
                <a:srgbClr val="002060"/>
              </a:solidFill>
            </a:endParaRPr>
          </a:p>
          <a:p>
            <a:pPr marL="533400" indent="0" algn="just">
              <a:lnSpc>
                <a:spcPct val="90000"/>
              </a:lnSpc>
              <a:buClr>
                <a:schemeClr val="tx2">
                  <a:lumMod val="50000"/>
                </a:schemeClr>
              </a:buClr>
              <a:buFont typeface="Wingdings" pitchFamily="2" charset="2"/>
              <a:buChar char="v"/>
            </a:pPr>
            <a:r>
              <a:rPr lang="ru-RU" sz="2400" dirty="0" smtClean="0">
                <a:solidFill>
                  <a:srgbClr val="002060"/>
                </a:solidFill>
              </a:rPr>
              <a:t>  управленческий аудит как </a:t>
            </a:r>
            <a:r>
              <a:rPr lang="ru-RU" sz="2400" i="1" dirty="0" smtClean="0">
                <a:solidFill>
                  <a:srgbClr val="002060"/>
                </a:solidFill>
              </a:rPr>
              <a:t>инструмент оценки </a:t>
            </a:r>
            <a:r>
              <a:rPr lang="ru-RU" sz="2400" dirty="0" smtClean="0">
                <a:solidFill>
                  <a:srgbClr val="002060"/>
                </a:solidFill>
              </a:rPr>
              <a:t>результативности, эффективности, социальной значимости и деловой активности, выявления наличия или отсутствия рисков неэффективного;</a:t>
            </a:r>
          </a:p>
          <a:p>
            <a:pPr marL="533400" indent="0">
              <a:lnSpc>
                <a:spcPct val="90000"/>
              </a:lnSpc>
              <a:buClr>
                <a:schemeClr val="tx2">
                  <a:lumMod val="50000"/>
                </a:schemeClr>
              </a:buClr>
              <a:buFont typeface="Wingdings" pitchFamily="2" charset="2"/>
              <a:buChar char="v"/>
            </a:pPr>
            <a:endParaRPr lang="ru-RU" sz="2400" dirty="0" smtClean="0">
              <a:solidFill>
                <a:srgbClr val="002060"/>
              </a:solidFill>
            </a:endParaRPr>
          </a:p>
          <a:p>
            <a:pPr marL="533400" indent="0" algn="just">
              <a:lnSpc>
                <a:spcPct val="90000"/>
              </a:lnSpc>
              <a:buClr>
                <a:schemeClr val="tx2">
                  <a:lumMod val="50000"/>
                </a:schemeClr>
              </a:buClr>
              <a:buFont typeface="Wingdings" pitchFamily="2" charset="2"/>
              <a:buChar char="v"/>
            </a:pPr>
            <a:r>
              <a:rPr lang="ru-RU" sz="2400" dirty="0" smtClean="0">
                <a:solidFill>
                  <a:srgbClr val="002060"/>
                </a:solidFill>
              </a:rPr>
              <a:t>  управленческий аудит как разновидность </a:t>
            </a:r>
            <a:r>
              <a:rPr lang="ru-RU" sz="2400" i="1" dirty="0" smtClean="0">
                <a:solidFill>
                  <a:srgbClr val="002060"/>
                </a:solidFill>
              </a:rPr>
              <a:t>аудита на соответствие</a:t>
            </a:r>
            <a:r>
              <a:rPr lang="ru-RU" sz="2400" dirty="0" smtClean="0">
                <a:solidFill>
                  <a:srgbClr val="002060"/>
                </a:solidFill>
              </a:rPr>
              <a:t>;</a:t>
            </a:r>
          </a:p>
          <a:p>
            <a:pPr marL="533400" indent="0">
              <a:lnSpc>
                <a:spcPct val="90000"/>
              </a:lnSpc>
              <a:buClr>
                <a:schemeClr val="tx2">
                  <a:lumMod val="50000"/>
                </a:schemeClr>
              </a:buClr>
              <a:buFont typeface="Wingdings" pitchFamily="2" charset="2"/>
              <a:buChar char="v"/>
            </a:pPr>
            <a:endParaRPr lang="ru-RU" sz="2400" dirty="0" smtClean="0">
              <a:solidFill>
                <a:srgbClr val="002060"/>
              </a:solidFill>
            </a:endParaRPr>
          </a:p>
          <a:p>
            <a:pPr marL="533400" indent="0" algn="just">
              <a:lnSpc>
                <a:spcPct val="90000"/>
              </a:lnSpc>
              <a:buClr>
                <a:schemeClr val="tx2">
                  <a:lumMod val="50000"/>
                </a:schemeClr>
              </a:buClr>
              <a:buFont typeface="Wingdings" pitchFamily="2" charset="2"/>
              <a:buChar char="v"/>
            </a:pPr>
            <a:r>
              <a:rPr lang="ru-RU" sz="2400" dirty="0" smtClean="0">
                <a:solidFill>
                  <a:srgbClr val="002060"/>
                </a:solidFill>
              </a:rPr>
              <a:t> управления управленческий аудит как один из видов </a:t>
            </a:r>
            <a:r>
              <a:rPr lang="ru-RU" sz="2400" i="1" dirty="0" smtClean="0">
                <a:solidFill>
                  <a:srgbClr val="002060"/>
                </a:solidFill>
              </a:rPr>
              <a:t>консультационных услуг</a:t>
            </a:r>
            <a:r>
              <a:rPr lang="ru-RU" sz="2400" dirty="0" smtClean="0">
                <a:solidFill>
                  <a:srgbClr val="002060"/>
                </a:solidFill>
              </a:rPr>
              <a:t>, как процесс изучения деловых операций.</a:t>
            </a:r>
          </a:p>
        </p:txBody>
      </p:sp>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5"/>
          <p:cNvSpPr>
            <a:spLocks noGrp="1"/>
          </p:cNvSpPr>
          <p:nvPr>
            <p:ph type="title" idx="4294967295"/>
          </p:nvPr>
        </p:nvSpPr>
        <p:spPr>
          <a:xfrm>
            <a:off x="179512" y="502270"/>
            <a:ext cx="8964488" cy="855028"/>
          </a:xfrm>
        </p:spPr>
        <p:txBody>
          <a:bodyPr>
            <a:noAutofit/>
          </a:bodyPr>
          <a:lstStyle/>
          <a:p>
            <a:r>
              <a:rPr lang="ru-RU" sz="2800" b="1" dirty="0" smtClean="0">
                <a:solidFill>
                  <a:srgbClr val="002060"/>
                </a:solidFill>
              </a:rPr>
              <a:t>Подходы к рассмотрению понятия </a:t>
            </a:r>
            <a:br>
              <a:rPr lang="ru-RU" sz="2800" b="1" dirty="0" smtClean="0">
                <a:solidFill>
                  <a:srgbClr val="002060"/>
                </a:solidFill>
              </a:rPr>
            </a:br>
            <a:r>
              <a:rPr lang="ru-RU" sz="2800" b="1" dirty="0" smtClean="0">
                <a:solidFill>
                  <a:srgbClr val="002060"/>
                </a:solidFill>
              </a:rPr>
              <a:t>«управленческий аудит»</a:t>
            </a:r>
            <a:br>
              <a:rPr lang="ru-RU" sz="2800" b="1" dirty="0" smtClean="0">
                <a:solidFill>
                  <a:srgbClr val="002060"/>
                </a:solidFill>
              </a:rPr>
            </a:br>
            <a:endParaRPr lang="ru-RU" sz="28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endParaRPr>
          </a:p>
        </p:txBody>
      </p:sp>
    </p:spTree>
    <p:extLst>
      <p:ext uri="{BB962C8B-B14F-4D97-AF65-F5344CB8AC3E}">
        <p14:creationId xmlns:p14="http://schemas.microsoft.com/office/powerpoint/2010/main" val="2361144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57200" y="380142"/>
            <a:ext cx="8229600" cy="1143000"/>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Технология взаимодействия</a:t>
            </a:r>
            <a:b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br>
            <a:endPar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endParaRPr>
          </a:p>
        </p:txBody>
      </p:sp>
      <p:sp>
        <p:nvSpPr>
          <p:cNvPr id="9" name="Объект 8"/>
          <p:cNvSpPr>
            <a:spLocks noGrp="1"/>
          </p:cNvSpPr>
          <p:nvPr>
            <p:ph idx="1"/>
          </p:nvPr>
        </p:nvSpPr>
        <p:spPr>
          <a:xfrm>
            <a:off x="251520" y="1393992"/>
            <a:ext cx="8640959" cy="4804179"/>
          </a:xfrm>
        </p:spPr>
        <p:txBody>
          <a:bodyPr>
            <a:noAutofit/>
          </a:bodyPr>
          <a:lstStyle/>
          <a:p>
            <a:pPr marL="0" indent="0" algn="just">
              <a:buNone/>
            </a:pPr>
            <a:r>
              <a:rPr lang="ru-RU" sz="2200" b="1" dirty="0" smtClean="0">
                <a:solidFill>
                  <a:srgbClr val="002060"/>
                </a:solidFill>
                <a:effectLst>
                  <a:outerShdw blurRad="38100" dist="38100" dir="2700000" algn="tl">
                    <a:srgbClr val="000000">
                      <a:alpha val="43137"/>
                    </a:srgbClr>
                  </a:outerShdw>
                </a:effectLst>
                <a:latin typeface="Book Antiqua" panose="02040602050305030304" pitchFamily="18" charset="0"/>
              </a:rPr>
              <a:t>До проведения аудита системы управления необходимо:</a:t>
            </a:r>
          </a:p>
          <a:p>
            <a:pPr marL="0" indent="0" algn="just">
              <a:buNone/>
            </a:pPr>
            <a:endParaRPr lang="ru-RU" sz="2200" b="1" dirty="0" smtClean="0">
              <a:solidFill>
                <a:srgbClr val="002060"/>
              </a:solidFill>
              <a:latin typeface="Book Antiqua" panose="02040602050305030304" pitchFamily="18" charset="0"/>
            </a:endParaRPr>
          </a:p>
          <a:p>
            <a:pPr lvl="0" algn="just">
              <a:buClr>
                <a:srgbClr val="002060"/>
              </a:buClr>
              <a:buFont typeface="Wingdings" panose="05000000000000000000" pitchFamily="2" charset="2"/>
              <a:buChar char="§"/>
            </a:pPr>
            <a:r>
              <a:rPr lang="ru-RU" sz="2200" dirty="0" smtClean="0">
                <a:solidFill>
                  <a:srgbClr val="002060"/>
                </a:solidFill>
                <a:latin typeface="Book Antiqua" panose="02040602050305030304" pitchFamily="18" charset="0"/>
              </a:rPr>
              <a:t>четко определить цель проведения аудита – от этого будет зависеть зона обследования и формат отчетных материалов;</a:t>
            </a:r>
          </a:p>
          <a:p>
            <a:pPr lvl="0" algn="just">
              <a:buClr>
                <a:srgbClr val="002060"/>
              </a:buClr>
              <a:buFont typeface="Wingdings" panose="05000000000000000000" pitchFamily="2" charset="2"/>
              <a:buChar char="§"/>
            </a:pPr>
            <a:endParaRPr lang="ru-RU" sz="2200" dirty="0" smtClean="0">
              <a:solidFill>
                <a:srgbClr val="002060"/>
              </a:solidFill>
              <a:latin typeface="Book Antiqua" panose="02040602050305030304" pitchFamily="18" charset="0"/>
            </a:endParaRPr>
          </a:p>
          <a:p>
            <a:pPr lvl="0" algn="just">
              <a:buClr>
                <a:srgbClr val="002060"/>
              </a:buClr>
              <a:buFont typeface="Wingdings" panose="05000000000000000000" pitchFamily="2" charset="2"/>
              <a:buChar char="§"/>
            </a:pPr>
            <a:r>
              <a:rPr lang="ru-RU" sz="2200" dirty="0" smtClean="0">
                <a:solidFill>
                  <a:srgbClr val="002060"/>
                </a:solidFill>
                <a:latin typeface="Book Antiqua" panose="02040602050305030304" pitchFamily="18" charset="0"/>
              </a:rPr>
              <a:t>сформировать перечень документов, имеющих отношение к системе управления, изучение которых должно проводиться в рамках аудита;</a:t>
            </a:r>
          </a:p>
          <a:p>
            <a:pPr lvl="0" algn="just">
              <a:buClr>
                <a:srgbClr val="002060"/>
              </a:buClr>
              <a:buFont typeface="Wingdings" panose="05000000000000000000" pitchFamily="2" charset="2"/>
              <a:buChar char="§"/>
            </a:pPr>
            <a:endParaRPr lang="ru-RU" sz="2200" dirty="0" smtClean="0">
              <a:solidFill>
                <a:srgbClr val="002060"/>
              </a:solidFill>
              <a:latin typeface="Book Antiqua" panose="02040602050305030304" pitchFamily="18" charset="0"/>
            </a:endParaRPr>
          </a:p>
          <a:p>
            <a:pPr lvl="0" algn="just">
              <a:buClr>
                <a:srgbClr val="002060"/>
              </a:buClr>
              <a:buFont typeface="Wingdings" panose="05000000000000000000" pitchFamily="2" charset="2"/>
              <a:buChar char="§"/>
            </a:pPr>
            <a:r>
              <a:rPr lang="ru-RU" sz="2200" dirty="0" smtClean="0">
                <a:solidFill>
                  <a:srgbClr val="002060"/>
                </a:solidFill>
                <a:latin typeface="Book Antiqua" panose="02040602050305030304" pitchFamily="18" charset="0"/>
              </a:rPr>
              <a:t>определить круг лиц, с которыми будет проводиться интервью для выявления позитивных и негативных проявлений текущей системы управления, а также для определения их потребностей в развитии системы управления.</a:t>
            </a: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747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2624" y="116632"/>
            <a:ext cx="8004175" cy="792088"/>
          </a:xfrm>
        </p:spPr>
        <p:txBody>
          <a:bodyPr>
            <a:normAutofit fontScale="90000"/>
          </a:bodyPr>
          <a:lstStyle/>
          <a:p>
            <a:r>
              <a:rPr lang="ru-RU" sz="27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Нормативно-правовые и методические основания управленческого аудита </a:t>
            </a:r>
            <a:endParaRPr lang="ru-RU" sz="27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endParaRPr>
          </a:p>
        </p:txBody>
      </p:sp>
      <p:sp>
        <p:nvSpPr>
          <p:cNvPr id="8" name="Объект 7"/>
          <p:cNvSpPr>
            <a:spLocks noGrp="1"/>
          </p:cNvSpPr>
          <p:nvPr>
            <p:ph idx="1"/>
          </p:nvPr>
        </p:nvSpPr>
        <p:spPr>
          <a:xfrm>
            <a:off x="457200" y="908720"/>
            <a:ext cx="8229600" cy="4018327"/>
          </a:xfrm>
        </p:spPr>
        <p:txBody>
          <a:bodyPr>
            <a:noAutofit/>
          </a:bodyPr>
          <a:lstStyle/>
          <a:p>
            <a:pPr algn="just">
              <a:buClr>
                <a:srgbClr val="002060"/>
              </a:buClr>
              <a:buFont typeface="Wingdings" panose="05000000000000000000" pitchFamily="2" charset="2"/>
              <a:buChar char="§"/>
            </a:pPr>
            <a:r>
              <a:rPr lang="ru-RU" sz="2000" b="1" dirty="0" smtClean="0">
                <a:solidFill>
                  <a:srgbClr val="002060"/>
                </a:solidFill>
                <a:latin typeface="Book Antiqua" panose="02040602050305030304" pitchFamily="18" charset="0"/>
              </a:rPr>
              <a:t>Федеральный закон «Об образовании в Российской Федерации» № 273 –ФЗ (п. 2 ст. 30 «Локальные нормативные акты, содержащие нормы, регулирующие образовательные отношения»)</a:t>
            </a:r>
            <a:endParaRPr lang="ru-RU" sz="2000" dirty="0">
              <a:solidFill>
                <a:srgbClr val="002060"/>
              </a:solidFill>
              <a:latin typeface="Book Antiqua" panose="02040602050305030304" pitchFamily="18" charset="0"/>
            </a:endParaRPr>
          </a:p>
          <a:p>
            <a:pPr algn="just">
              <a:buClr>
                <a:srgbClr val="002060"/>
              </a:buClr>
              <a:buFont typeface="Wingdings" panose="05000000000000000000" pitchFamily="2" charset="2"/>
              <a:buChar char="§"/>
            </a:pPr>
            <a:r>
              <a:rPr lang="ru-RU" sz="2000" b="1" dirty="0" smtClean="0">
                <a:solidFill>
                  <a:srgbClr val="002060"/>
                </a:solidFill>
                <a:latin typeface="Book Antiqua" panose="02040602050305030304" pitchFamily="18" charset="0"/>
              </a:rPr>
              <a:t>Постановление Правительства Российской Федерации от 17 мая 2017 г. № 575 «О внесении изменений в пункт 3 Правил размещения на официальном сайте образовательной организации в информационно-телекоммуникационной сети «Интернет» и обновления информации об образовательной организации»</a:t>
            </a:r>
          </a:p>
          <a:p>
            <a:pPr algn="just">
              <a:buClr>
                <a:srgbClr val="002060"/>
              </a:buClr>
              <a:buFont typeface="Wingdings" panose="05000000000000000000" pitchFamily="2" charset="2"/>
              <a:buChar char="§"/>
            </a:pPr>
            <a:r>
              <a:rPr lang="ru-RU" sz="2000" b="1" dirty="0" smtClean="0">
                <a:solidFill>
                  <a:srgbClr val="002060"/>
                </a:solidFill>
                <a:latin typeface="Book Antiqua" panose="02040602050305030304" pitchFamily="18" charset="0"/>
              </a:rPr>
              <a:t>Письмо </a:t>
            </a:r>
            <a:r>
              <a:rPr lang="ru-RU" sz="2000" b="1" dirty="0" err="1" smtClean="0">
                <a:solidFill>
                  <a:srgbClr val="002060"/>
                </a:solidFill>
                <a:latin typeface="Book Antiqua" panose="02040602050305030304" pitchFamily="18" charset="0"/>
              </a:rPr>
              <a:t>МОиН</a:t>
            </a:r>
            <a:r>
              <a:rPr lang="ru-RU" sz="2000" b="1" dirty="0" smtClean="0">
                <a:solidFill>
                  <a:srgbClr val="002060"/>
                </a:solidFill>
                <a:latin typeface="Book Antiqua" panose="02040602050305030304" pitchFamily="18" charset="0"/>
              </a:rPr>
              <a:t> Челябинской области от 11 июля 2017 г. № 1201 / 6420 «О результатах федерального государственного контроля качества образования общеобразовательных организаций в 2016/2017 учебном году»</a:t>
            </a:r>
          </a:p>
          <a:p>
            <a:pPr algn="just">
              <a:buClr>
                <a:srgbClr val="002060"/>
              </a:buClr>
              <a:buFont typeface="Wingdings" panose="05000000000000000000" pitchFamily="2" charset="2"/>
              <a:buChar char="§"/>
            </a:pPr>
            <a:r>
              <a:rPr lang="ru-RU" sz="2000" b="1" dirty="0">
                <a:solidFill>
                  <a:srgbClr val="002060"/>
                </a:solidFill>
                <a:latin typeface="Book Antiqua" panose="02040602050305030304" pitchFamily="18" charset="0"/>
              </a:rPr>
              <a:t>Письмо </a:t>
            </a:r>
            <a:r>
              <a:rPr lang="ru-RU" sz="2000" b="1" dirty="0" err="1">
                <a:solidFill>
                  <a:srgbClr val="002060"/>
                </a:solidFill>
                <a:latin typeface="Book Antiqua" panose="02040602050305030304" pitchFamily="18" charset="0"/>
              </a:rPr>
              <a:t>МОиН</a:t>
            </a:r>
            <a:r>
              <a:rPr lang="ru-RU" sz="2000" b="1" dirty="0">
                <a:solidFill>
                  <a:srgbClr val="002060"/>
                </a:solidFill>
                <a:latin typeface="Book Antiqua" panose="02040602050305030304" pitchFamily="18" charset="0"/>
              </a:rPr>
              <a:t> Челябинской области от </a:t>
            </a:r>
            <a:r>
              <a:rPr lang="ru-RU" sz="2000" b="1" dirty="0" smtClean="0">
                <a:solidFill>
                  <a:srgbClr val="002060"/>
                </a:solidFill>
                <a:latin typeface="Book Antiqua" panose="02040602050305030304" pitchFamily="18" charset="0"/>
              </a:rPr>
              <a:t>16 </a:t>
            </a:r>
            <a:r>
              <a:rPr lang="ru-RU" sz="2000" b="1" dirty="0">
                <a:solidFill>
                  <a:srgbClr val="002060"/>
                </a:solidFill>
                <a:latin typeface="Book Antiqua" panose="02040602050305030304" pitchFamily="18" charset="0"/>
              </a:rPr>
              <a:t>июля </a:t>
            </a:r>
            <a:r>
              <a:rPr lang="ru-RU" sz="2000" b="1" dirty="0" smtClean="0">
                <a:solidFill>
                  <a:srgbClr val="002060"/>
                </a:solidFill>
                <a:latin typeface="Book Antiqua" panose="02040602050305030304" pitchFamily="18" charset="0"/>
              </a:rPr>
              <a:t>2018 </a:t>
            </a:r>
            <a:r>
              <a:rPr lang="ru-RU" sz="2000" b="1" dirty="0">
                <a:solidFill>
                  <a:srgbClr val="002060"/>
                </a:solidFill>
                <a:latin typeface="Book Antiqua" panose="02040602050305030304" pitchFamily="18" charset="0"/>
              </a:rPr>
              <a:t>г. № 1201 / </a:t>
            </a:r>
            <a:r>
              <a:rPr lang="ru-RU" sz="2000" b="1" dirty="0" smtClean="0">
                <a:solidFill>
                  <a:srgbClr val="002060"/>
                </a:solidFill>
                <a:latin typeface="Book Antiqua" panose="02040602050305030304" pitchFamily="18" charset="0"/>
              </a:rPr>
              <a:t>7394 «О </a:t>
            </a:r>
            <a:r>
              <a:rPr lang="ru-RU" sz="2000" b="1" dirty="0">
                <a:solidFill>
                  <a:srgbClr val="002060"/>
                </a:solidFill>
                <a:latin typeface="Book Antiqua" panose="02040602050305030304" pitchFamily="18" charset="0"/>
              </a:rPr>
              <a:t>результатах федерального государственного контроля качества образования общеобразовательных организаций в </a:t>
            </a:r>
            <a:r>
              <a:rPr lang="ru-RU" sz="2000" b="1" dirty="0" smtClean="0">
                <a:solidFill>
                  <a:srgbClr val="002060"/>
                </a:solidFill>
                <a:latin typeface="Book Antiqua" panose="02040602050305030304" pitchFamily="18" charset="0"/>
              </a:rPr>
              <a:t>2017/2018 </a:t>
            </a:r>
            <a:r>
              <a:rPr lang="ru-RU" sz="2000" b="1" dirty="0">
                <a:solidFill>
                  <a:srgbClr val="002060"/>
                </a:solidFill>
                <a:latin typeface="Book Antiqua" panose="02040602050305030304" pitchFamily="18" charset="0"/>
              </a:rPr>
              <a:t>учебном году»</a:t>
            </a:r>
          </a:p>
          <a:p>
            <a:pPr algn="just">
              <a:buClr>
                <a:srgbClr val="002060"/>
              </a:buClr>
              <a:buFont typeface="Wingdings" panose="05000000000000000000" pitchFamily="2" charset="2"/>
              <a:buChar char="§"/>
            </a:pPr>
            <a:endParaRPr lang="ru-RU" sz="2000" b="1" dirty="0" smtClean="0">
              <a:solidFill>
                <a:srgbClr val="002060"/>
              </a:solidFill>
              <a:latin typeface="Book Antiqua" panose="02040602050305030304" pitchFamily="18" charset="0"/>
            </a:endParaRPr>
          </a:p>
          <a:p>
            <a:pPr algn="just">
              <a:buClr>
                <a:srgbClr val="002060"/>
              </a:buClr>
              <a:buFont typeface="Wingdings" panose="05000000000000000000" pitchFamily="2" charset="2"/>
              <a:buChar char="§"/>
            </a:pPr>
            <a:endParaRPr lang="ru-RU" sz="2000" dirty="0" smtClean="0">
              <a:solidFill>
                <a:srgbClr val="002060"/>
              </a:solidFill>
              <a:latin typeface="Book Antiqua" panose="02040602050305030304" pitchFamily="18" charset="0"/>
            </a:endParaRPr>
          </a:p>
        </p:txBody>
      </p:sp>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50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67544" y="76202"/>
            <a:ext cx="8229600" cy="362033"/>
          </a:xfrm>
        </p:spPr>
        <p:txBody>
          <a:bodyPr/>
          <a:lstStyle/>
          <a:p>
            <a:pPr>
              <a:lnSpc>
                <a:spcPct val="90000"/>
              </a:lnSpc>
            </a:pP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Аудит качества управления в </a:t>
            </a: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школах</a:t>
            </a:r>
            <a:endPar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10" y="483267"/>
            <a:ext cx="9043122" cy="604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lstStyle/>
          <a:p>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Объекты аудита </a:t>
            </a:r>
            <a:endPar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endParaRPr>
          </a:p>
        </p:txBody>
      </p:sp>
      <p:pic>
        <p:nvPicPr>
          <p:cNvPr id="1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Содержимое 7"/>
          <p:cNvSpPr>
            <a:spLocks noGrp="1"/>
          </p:cNvSpPr>
          <p:nvPr>
            <p:ph idx="1"/>
          </p:nvPr>
        </p:nvSpPr>
        <p:spPr>
          <a:xfrm>
            <a:off x="457200" y="1000108"/>
            <a:ext cx="8229600" cy="4525963"/>
          </a:xfrm>
        </p:spPr>
        <p:txBody>
          <a:bodyPr/>
          <a:lstStyle/>
          <a:p>
            <a:pPr marL="514350" indent="-514350">
              <a:buFont typeface="+mj-lt"/>
              <a:buAutoNum type="arabicPeriod"/>
            </a:pPr>
            <a:r>
              <a:rPr lang="ru-RU" sz="2400" dirty="0" smtClean="0"/>
              <a:t>Информация о структуре и об органах управления образовательной организацией, в том числе сведении о наличии положений о структурных подразделениях (об органах управления образовательной организацией)</a:t>
            </a:r>
          </a:p>
          <a:p>
            <a:pPr marL="514350" indent="-514350">
              <a:buFont typeface="+mj-lt"/>
              <a:buAutoNum type="arabicPeriod"/>
            </a:pPr>
            <a:r>
              <a:rPr lang="ru-RU" sz="2400" dirty="0" smtClean="0"/>
              <a:t>Положение о режиме работы</a:t>
            </a:r>
          </a:p>
          <a:p>
            <a:pPr marL="514350" indent="-514350">
              <a:buFont typeface="+mj-lt"/>
              <a:buAutoNum type="arabicPeriod"/>
            </a:pPr>
            <a:r>
              <a:rPr lang="ru-RU" sz="2400" dirty="0" smtClean="0"/>
              <a:t>Положение о текущем контроле успеваемости и промежуточной аттестации обучающихся</a:t>
            </a:r>
          </a:p>
          <a:p>
            <a:pPr marL="514350" indent="-514350">
              <a:buFont typeface="+mj-lt"/>
              <a:buAutoNum type="arabicPeriod"/>
            </a:pPr>
            <a:r>
              <a:rPr lang="ru-RU" sz="2400" dirty="0" smtClean="0"/>
              <a:t>Отчет о результатах </a:t>
            </a:r>
            <a:r>
              <a:rPr lang="ru-RU" sz="2400" dirty="0" err="1" smtClean="0"/>
              <a:t>самообследования</a:t>
            </a:r>
            <a:endParaRPr lang="ru-RU" sz="2400" dirty="0" smtClean="0"/>
          </a:p>
          <a:p>
            <a:pPr marL="514350" indent="-514350">
              <a:buFont typeface="+mj-lt"/>
              <a:buAutoNum type="arabicPeriod"/>
            </a:pPr>
            <a:r>
              <a:rPr lang="ru-RU" sz="2400" dirty="0" smtClean="0"/>
              <a:t>Предписания органов, осуществляющих государственный контроль (надзор) в сфере образования</a:t>
            </a:r>
          </a:p>
          <a:p>
            <a:pPr marL="514350" indent="-514350">
              <a:buFont typeface="+mj-lt"/>
              <a:buAutoNum type="arabicPeriod"/>
            </a:pPr>
            <a:r>
              <a:rPr lang="ru-RU" sz="2400" dirty="0" smtClean="0"/>
              <a:t>Основные образовательные программы</a:t>
            </a:r>
          </a:p>
          <a:p>
            <a:pPr marL="514350" indent="-514350">
              <a:buFont typeface="+mj-lt"/>
              <a:buAutoNum type="arabicPeriod"/>
            </a:pPr>
            <a:r>
              <a:rPr lang="ru-RU" sz="2400" dirty="0" smtClean="0"/>
              <a:t>Методические и иные документы, разработанные образовательной организации для обеспечения образовательного процесса</a:t>
            </a:r>
          </a:p>
          <a:p>
            <a:pPr marL="514350" indent="-514350">
              <a:buFont typeface="+mj-lt"/>
              <a:buAutoNum type="arabicPeriod"/>
            </a:pP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539552" y="692696"/>
            <a:ext cx="8496944" cy="5433467"/>
          </a:xfrm>
        </p:spPr>
        <p:txBody>
          <a:bodyPr>
            <a:noAutofit/>
          </a:bodyPr>
          <a:lstStyle/>
          <a:p>
            <a:pPr marL="0" indent="0" algn="just">
              <a:buNone/>
            </a:pPr>
            <a:r>
              <a:rPr lang="ru-RU" sz="2000" b="1" dirty="0">
                <a:solidFill>
                  <a:srgbClr val="002060"/>
                </a:solidFill>
                <a:effectLst>
                  <a:outerShdw blurRad="38100" dist="38100" dir="2700000" algn="tl">
                    <a:srgbClr val="000000">
                      <a:alpha val="43137"/>
                    </a:srgbClr>
                  </a:outerShdw>
                </a:effectLst>
                <a:latin typeface="Book Antiqua" panose="02040602050305030304" pitchFamily="18" charset="0"/>
              </a:rPr>
              <a:t>Информация о структуре и об органах управления </a:t>
            </a:r>
            <a:r>
              <a:rPr lang="ru-RU" sz="2000" b="1" dirty="0" smtClean="0">
                <a:solidFill>
                  <a:srgbClr val="002060"/>
                </a:solidFill>
                <a:effectLst>
                  <a:outerShdw blurRad="38100" dist="38100" dir="2700000" algn="tl">
                    <a:srgbClr val="000000">
                      <a:alpha val="43137"/>
                    </a:srgbClr>
                  </a:outerShdw>
                </a:effectLst>
                <a:latin typeface="Book Antiqua" panose="02040602050305030304" pitchFamily="18" charset="0"/>
              </a:rPr>
              <a:t>ОО, </a:t>
            </a:r>
            <a:r>
              <a:rPr lang="ru-RU" sz="2000" b="1" dirty="0">
                <a:solidFill>
                  <a:srgbClr val="002060"/>
                </a:solidFill>
                <a:effectLst>
                  <a:outerShdw blurRad="38100" dist="38100" dir="2700000" algn="tl">
                    <a:srgbClr val="000000">
                      <a:alpha val="43137"/>
                    </a:srgbClr>
                  </a:outerShdw>
                </a:effectLst>
                <a:latin typeface="Book Antiqua" panose="02040602050305030304" pitchFamily="18" charset="0"/>
              </a:rPr>
              <a:t>в том числе сведении о наличии положений о структурных подразделениях (об органах управления образовательной организацией)</a:t>
            </a:r>
            <a:endParaRPr lang="ru-RU" sz="2000" b="1" dirty="0" smtClean="0">
              <a:solidFill>
                <a:srgbClr val="002060"/>
              </a:solidFill>
              <a:latin typeface="Book Antiqua" panose="02040602050305030304" pitchFamily="18" charset="0"/>
            </a:endParaRPr>
          </a:p>
          <a:p>
            <a:pPr lvl="0" algn="just"/>
            <a:r>
              <a:rPr lang="ru-RU" sz="2400" dirty="0" smtClean="0"/>
              <a:t>1</a:t>
            </a:r>
            <a:r>
              <a:rPr lang="ru-RU" sz="2000" dirty="0" smtClean="0"/>
              <a:t>) описательная </a:t>
            </a:r>
            <a:r>
              <a:rPr lang="ru-RU" sz="2000" dirty="0"/>
              <a:t>часть структур управления не соответствует </a:t>
            </a:r>
            <a:r>
              <a:rPr lang="ru-RU" sz="2000" dirty="0" smtClean="0"/>
              <a:t>схематической </a:t>
            </a:r>
            <a:r>
              <a:rPr lang="ru-RU" sz="2000" dirty="0"/>
              <a:t>и (или) требует корректировки с точки зрения управленческой иерархии;</a:t>
            </a:r>
          </a:p>
          <a:p>
            <a:pPr lvl="0" algn="just"/>
            <a:r>
              <a:rPr lang="ru-RU" sz="2000" dirty="0" smtClean="0"/>
              <a:t>2) указанные </a:t>
            </a:r>
            <a:r>
              <a:rPr lang="ru-RU" sz="2000" dirty="0"/>
              <a:t>в Уставе школы органы управления отсутствуют в представленных схемах управления;</a:t>
            </a:r>
          </a:p>
          <a:p>
            <a:pPr lvl="0" algn="just"/>
            <a:r>
              <a:rPr lang="ru-RU" sz="2000" dirty="0" smtClean="0"/>
              <a:t>3) полученные </a:t>
            </a:r>
            <a:r>
              <a:rPr lang="ru-RU" sz="2000" dirty="0"/>
              <a:t>сведения о наличии положений о структурных подразделениях (об органах управления образовательной организацией) показали, </a:t>
            </a:r>
            <a:r>
              <a:rPr lang="ru-RU" sz="2000" dirty="0" smtClean="0"/>
              <a:t>что:</a:t>
            </a:r>
            <a:endParaRPr lang="ru-RU" sz="2000" dirty="0"/>
          </a:p>
          <a:p>
            <a:pPr lvl="0" algn="just"/>
            <a:r>
              <a:rPr lang="ru-RU" sz="2000" dirty="0"/>
              <a:t>деятельность структурных подразделений (органов управления) либо не регламентирована соответствующими положениями, либо положения не размещены на сайтах школ (65%);</a:t>
            </a:r>
          </a:p>
          <a:p>
            <a:pPr lvl="0"/>
            <a:r>
              <a:rPr lang="ru-RU" sz="2000" dirty="0"/>
              <a:t>в опубликованных положениях об органах управления (в том числе органах </a:t>
            </a:r>
            <a:r>
              <a:rPr lang="ru-RU" sz="2000" dirty="0" smtClean="0"/>
              <a:t>ГОУ), </a:t>
            </a:r>
            <a:r>
              <a:rPr lang="ru-RU" sz="2000" dirty="0"/>
              <a:t>данные структурные элементы системы управления не наделены полномочиями по принятию решений, направленных на достижение нормативных требований к качеству образования (48</a:t>
            </a:r>
            <a:r>
              <a:rPr lang="ru-RU" sz="2000" dirty="0" smtClean="0"/>
              <a:t>%);</a:t>
            </a:r>
            <a:endParaRPr lang="ru-RU" sz="2000" dirty="0"/>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0408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82624" y="116632"/>
            <a:ext cx="8004175" cy="580364"/>
          </a:xfrm>
        </p:spPr>
        <p:txBody>
          <a:bodyPr>
            <a:noAutofit/>
          </a:bodyPr>
          <a:lstStyle/>
          <a:p>
            <a:pPr>
              <a:lnSpc>
                <a:spcPct val="90000"/>
              </a:lnSpc>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Типовые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ea typeface="+mn-ea"/>
                <a:cs typeface="+mn-cs"/>
              </a:rPr>
              <a:t>проблемы в управлении качеством общего образования</a:t>
            </a:r>
          </a:p>
        </p:txBody>
      </p:sp>
      <p:sp>
        <p:nvSpPr>
          <p:cNvPr id="9" name="Объект 8"/>
          <p:cNvSpPr>
            <a:spLocks noGrp="1"/>
          </p:cNvSpPr>
          <p:nvPr>
            <p:ph idx="1"/>
          </p:nvPr>
        </p:nvSpPr>
        <p:spPr>
          <a:xfrm>
            <a:off x="539552" y="980728"/>
            <a:ext cx="8496944" cy="5145435"/>
          </a:xfrm>
        </p:spPr>
        <p:txBody>
          <a:bodyPr>
            <a:noAutofit/>
          </a:bodyPr>
          <a:lstStyle/>
          <a:p>
            <a:pPr marL="0" indent="0" algn="ctr">
              <a:buNone/>
            </a:pP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rPr>
              <a:t> </a:t>
            </a:r>
            <a:r>
              <a:rPr lang="ru-RU" sz="2400" b="1" dirty="0">
                <a:solidFill>
                  <a:srgbClr val="002060"/>
                </a:solidFill>
                <a:effectLst>
                  <a:outerShdw blurRad="38100" dist="38100" dir="2700000" algn="tl">
                    <a:srgbClr val="000000">
                      <a:alpha val="43137"/>
                    </a:srgbClr>
                  </a:outerShdw>
                </a:effectLst>
                <a:latin typeface="Book Antiqua" panose="02040602050305030304" pitchFamily="18" charset="0"/>
              </a:rPr>
              <a:t>Положение о режиме </a:t>
            </a:r>
            <a:r>
              <a:rPr lang="ru-RU" sz="2400" b="1" dirty="0" smtClean="0">
                <a:solidFill>
                  <a:srgbClr val="002060"/>
                </a:solidFill>
                <a:effectLst>
                  <a:outerShdw blurRad="38100" dist="38100" dir="2700000" algn="tl">
                    <a:srgbClr val="000000">
                      <a:alpha val="43137"/>
                    </a:srgbClr>
                  </a:outerShdw>
                </a:effectLst>
                <a:latin typeface="Book Antiqua" panose="02040602050305030304" pitchFamily="18" charset="0"/>
              </a:rPr>
              <a:t>работы</a:t>
            </a:r>
          </a:p>
          <a:p>
            <a:pPr algn="just"/>
            <a:r>
              <a:rPr lang="ru-RU" sz="2400" dirty="0"/>
              <a:t>1) на сайтах 25% школ Положения о режиме работы отсутствуют (либо их просто не разместили на сайте); </a:t>
            </a:r>
          </a:p>
          <a:p>
            <a:pPr algn="just"/>
            <a:r>
              <a:rPr lang="ru-RU" sz="2400" dirty="0"/>
              <a:t>2) на сайтах остальных 75% школ режимные моменты деятельности общеобразовательного учреждения имеются, но не оформлены в виде локального акта.</a:t>
            </a:r>
          </a:p>
          <a:p>
            <a:pPr algn="just"/>
            <a:r>
              <a:rPr lang="ru-RU" sz="2400" dirty="0"/>
              <a:t>В целом, только на 50 % сайтов имеется информация о возможности получения участниками образовательных отношений консультационной помощи со стороны администрации образовательной организации, педагогов, а также служб сопровождения образовательного процесса.</a:t>
            </a:r>
          </a:p>
          <a:p>
            <a:pPr marL="0" indent="0" algn="just">
              <a:buNone/>
            </a:pPr>
            <a:endParaRPr lang="ru-RU" sz="2400" b="1" dirty="0" smtClean="0">
              <a:solidFill>
                <a:srgbClr val="002060"/>
              </a:solidFill>
              <a:latin typeface="Book Antiqua" panose="02040602050305030304" pitchFamily="18" charset="0"/>
            </a:endParaRPr>
          </a:p>
        </p:txBody>
      </p:sp>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365"/>
          <a:stretch/>
        </p:blipFill>
        <p:spPr bwMode="auto">
          <a:xfrm>
            <a:off x="0" y="0"/>
            <a:ext cx="682625" cy="139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7393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ЧИППКРО">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ЧИППКРО">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ЧИППКРО">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ЧИППКРО</Template>
  <TotalTime>2559</TotalTime>
  <Words>1389</Words>
  <Application>Microsoft Office PowerPoint</Application>
  <PresentationFormat>Экран (4:3)</PresentationFormat>
  <Paragraphs>110</Paragraphs>
  <Slides>19</Slides>
  <Notes>4</Notes>
  <HiddenSlides>0</HiddenSlides>
  <MMClips>0</MMClips>
  <ScaleCrop>false</ScaleCrop>
  <HeadingPairs>
    <vt:vector size="4" baseType="variant">
      <vt:variant>
        <vt:lpstr>Тема</vt:lpstr>
      </vt:variant>
      <vt:variant>
        <vt:i4>3</vt:i4>
      </vt:variant>
      <vt:variant>
        <vt:lpstr>Заголовки слайдов</vt:lpstr>
      </vt:variant>
      <vt:variant>
        <vt:i4>19</vt:i4>
      </vt:variant>
    </vt:vector>
  </HeadingPairs>
  <TitlesOfParts>
    <vt:vector size="22" baseType="lpstr">
      <vt:lpstr>ЧИППКРО</vt:lpstr>
      <vt:lpstr>1_ЧИППКРО</vt:lpstr>
      <vt:lpstr>2_ЧИППКРО</vt:lpstr>
      <vt:lpstr>Результаты аудита как одно из оснований формирования / совершенствования внутренних систем оценок качества образования</vt:lpstr>
      <vt:lpstr>Управленческий Аудит </vt:lpstr>
      <vt:lpstr>Подходы к рассмотрению понятия  «управленческий аудит» </vt:lpstr>
      <vt:lpstr>Технология взаимодействия </vt:lpstr>
      <vt:lpstr>Нормативно-правовые и методические основания управленческого аудита </vt:lpstr>
      <vt:lpstr>Аудит качества управления в школах</vt:lpstr>
      <vt:lpstr>Объекты аудита </vt:lpstr>
      <vt:lpstr>Типовые проблемы в управлении качеством общего образования</vt:lpstr>
      <vt:lpstr>Типовые проблемы в управлении качеством общего образования</vt:lpstr>
      <vt:lpstr>Типовые проблемы в управлении качеством общего образования</vt:lpstr>
      <vt:lpstr>Типовые проблемы в управлении качеством общего образования</vt:lpstr>
      <vt:lpstr>Типовые проблемы в управлении качеством общего образования</vt:lpstr>
      <vt:lpstr>Типовые проблемы в управлении качеством общего образования</vt:lpstr>
      <vt:lpstr>Типовые проблемы в управлении качеством общего образования</vt:lpstr>
      <vt:lpstr>Типовые проблемы в управлении качеством общего образования</vt:lpstr>
      <vt:lpstr>Типовые проблемы в управлении качеством общего образования</vt:lpstr>
      <vt:lpstr>Рекомендации по совершенствованию качества управления</vt:lpstr>
      <vt:lpstr>Рекомендации по совершенствованию качества управления</vt:lpstr>
      <vt:lpstr>Рекомендации по совершенствованию качества управления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Ирина С. Алексеева</dc:creator>
  <cp:lastModifiedBy>Коптелов</cp:lastModifiedBy>
  <cp:revision>204</cp:revision>
  <cp:lastPrinted>2018-09-25T03:52:21Z</cp:lastPrinted>
  <dcterms:modified xsi:type="dcterms:W3CDTF">2018-09-25T03:59:28Z</dcterms:modified>
</cp:coreProperties>
</file>