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68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1F4"/>
    <a:srgbClr val="F2E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53D5-8DF4-4140-A3B0-61F9634DEE2B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0A92-E564-453A-95BB-9CB5A8D1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38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C0A92-E564-453A-95BB-9CB5A8D102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7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C0A92-E564-453A-95BB-9CB5A8D102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15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1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24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327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44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4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2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1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3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94CC-2834-4C2F-A324-619F3B30000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96E1-DD97-403A-938D-6157D6B6F2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3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9393" y="1778318"/>
            <a:ext cx="10889672" cy="2387600"/>
          </a:xfrm>
        </p:spPr>
        <p:txBody>
          <a:bodyPr>
            <a:noAutofit/>
          </a:bodyPr>
          <a:lstStyle/>
          <a:p>
            <a:r>
              <a:rPr lang="ru-RU" sz="4000" b="1" dirty="0"/>
              <a:t>Проектирование содержания </a:t>
            </a:r>
            <a:r>
              <a:rPr lang="ru-RU" sz="4000" b="1" dirty="0" err="1"/>
              <a:t>метапредметных</a:t>
            </a:r>
            <a:r>
              <a:rPr lang="ru-RU" sz="4000" b="1" dirty="0"/>
              <a:t> результатов  обучающихся,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формирующих </a:t>
            </a:r>
            <a:r>
              <a:rPr lang="ru-RU" sz="4000" b="1" dirty="0"/>
              <a:t>исследовательскую практику </a:t>
            </a:r>
            <a:br>
              <a:rPr lang="ru-RU" sz="4000" b="1" dirty="0"/>
            </a:br>
            <a:r>
              <a:rPr lang="ru-RU" sz="4000" b="1" dirty="0"/>
              <a:t>в условиях ресурсов цифровых технологий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70120"/>
            <a:ext cx="9144000" cy="1310640"/>
          </a:xfrm>
        </p:spPr>
        <p:txBody>
          <a:bodyPr/>
          <a:lstStyle/>
          <a:p>
            <a:r>
              <a:rPr lang="ru-RU" sz="3200" dirty="0" smtClean="0"/>
              <a:t>Кийкова Н.Ю., </a:t>
            </a:r>
            <a:r>
              <a:rPr lang="ru-RU" sz="3200" dirty="0" err="1" smtClean="0"/>
              <a:t>зав.кафедрой</a:t>
            </a:r>
            <a:r>
              <a:rPr lang="ru-RU" sz="3200" dirty="0" smtClean="0"/>
              <a:t> специального (коррекционного) образования ГБУ ДПО ЧИППКРО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640" y="436379"/>
            <a:ext cx="11079480" cy="88455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/>
              <a:t>Практика приобщения к социокультурной среде </a:t>
            </a:r>
            <a:br>
              <a:rPr lang="ru-RU" sz="3600" b="1" dirty="0" smtClean="0"/>
            </a:br>
            <a:r>
              <a:rPr lang="ru-RU" sz="3600" b="1" dirty="0" smtClean="0"/>
              <a:t>в условиях изучения разных цифровых ресурсов</a:t>
            </a:r>
            <a:endParaRPr lang="ru-RU" sz="3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475639"/>
              </p:ext>
            </p:extLst>
          </p:nvPr>
        </p:nvGraphicFramePr>
        <p:xfrm>
          <a:off x="529640" y="1546565"/>
          <a:ext cx="11079480" cy="49325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2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89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образовательной цифровой среды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Примеры проектных культурных практик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достижения культуры межличностных взаимоотношений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Дополнительные технологические ресурсы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2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Музеи онлайн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Спектакли онлайн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«Ожидание впечатлений»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«Вечные ценности времени»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«Значимое пространство и время»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получение новых знаний, необходимых для реализации проекта, их совместный анализ,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определение путей использования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 приобщение к знанию, продолжение, сообщение информации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 непроизвольность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дополнение знаний, побуждение к действию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Рекомендуемая литература, примеры экспертных оценок, выбор достоверного гуманистического знания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Материально-техническое обеспечение, поддерживающее положительное ощущение значимости индивидуальных практических результатов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9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95" y="317623"/>
            <a:ext cx="11079480" cy="1325563"/>
          </a:xfrm>
        </p:spPr>
        <p:txBody>
          <a:bodyPr>
            <a:normAutofit/>
          </a:bodyPr>
          <a:lstStyle/>
          <a:p>
            <a:r>
              <a:rPr lang="ru-RU" sz="3200" b="1" dirty="0"/>
              <a:t>Практика приобщения к социокультурной среде </a:t>
            </a:r>
            <a:r>
              <a:rPr lang="ru-RU" sz="3200" b="1" dirty="0" smtClean="0"/>
              <a:t>в </a:t>
            </a:r>
            <a:r>
              <a:rPr lang="ru-RU" sz="3200" b="1" dirty="0"/>
              <a:t>условиях изучения разных цифровых ресурсов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69567"/>
              </p:ext>
            </p:extLst>
          </p:nvPr>
        </p:nvGraphicFramePr>
        <p:xfrm>
          <a:off x="648195" y="1643186"/>
          <a:ext cx="11079480" cy="46323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2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9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8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Содержание образовательной цифровой среды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Примеры проектных культурных практик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Уровень достижения культуры межличностных взаимоотношений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Дополнительные технологические ресурсы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Выставки онлайн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«Тайны картин»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«Отношения между единичным и бесконечным»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«Величина художественного слова»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Диалог – изучение, индивидуализация знания, получение, обсуждение информации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Выбор смыслопорождающих оснований деятельности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Обогащение словаря специальной лексикой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Опыт принятия  позитивных решений в разных ситуациях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74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076" y="281998"/>
            <a:ext cx="10515600" cy="93027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Практика приобщения к социокультурной среде в условиях изучения разных цифровых ресурсов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408409"/>
              </p:ext>
            </p:extLst>
          </p:nvPr>
        </p:nvGraphicFramePr>
        <p:xfrm>
          <a:off x="850076" y="1350613"/>
          <a:ext cx="10787742" cy="52181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4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образовательной цифровой среды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Примеры проектных культурных практик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достижения культуры межличностных взаимоотношений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Дополнительные технологические ресурсы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Экскурсии онлайн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«Парность и общность»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«Исторический репортаж»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«Измерение опыта взаимодействия»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выбор дополнительного знания,  представлений, поиск перспективного знания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Профилактические меры, предупреждающие осложнения и противоречия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Результаты и условия изменений как мотив и средство интеграции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Концерты онлайн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«Динамика явлений                  в артистических событиях»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«Измеримость значимых отношений»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выступление, представление, презентация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Технологии </a:t>
                      </a:r>
                      <a:r>
                        <a:rPr lang="ru-RU" sz="2000" dirty="0" err="1">
                          <a:effectLst/>
                        </a:rPr>
                        <a:t>социо</a:t>
                      </a:r>
                      <a:r>
                        <a:rPr lang="ru-RU" sz="2000" dirty="0">
                          <a:effectLst/>
                        </a:rPr>
                        <a:t>-культурного взаимодействия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Воспитательные технологии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Перспективность   использования промежуточных результатов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1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324" y="460128"/>
            <a:ext cx="10515600" cy="941161"/>
          </a:xfrm>
        </p:spPr>
        <p:txBody>
          <a:bodyPr>
            <a:noAutofit/>
          </a:bodyPr>
          <a:lstStyle/>
          <a:p>
            <a:r>
              <a:rPr lang="ru-RU" sz="3200" b="1" dirty="0"/>
              <a:t>Практика приобщения к социокультурной среде в условиях изучения разных цифровых ресурсов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659275"/>
              </p:ext>
            </p:extLst>
          </p:nvPr>
        </p:nvGraphicFramePr>
        <p:xfrm>
          <a:off x="826324" y="1813750"/>
          <a:ext cx="10450286" cy="42397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2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5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9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образовательной цифровой среды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Примеры проектных культурных практик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достижения культуры межличностных взаимоотношений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Дополнительные технологические ресурсы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Музеи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экскурсии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концерты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выставки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спектакли онлайн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«Находка»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Принципиальное значение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Наибольшее и наименьшее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Редкие и частые явления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Источник, причины и законы изменений как средство интеграции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Диалог-интеграция и целостное отношение к мировосприятию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Инновационная практика совместной деятельности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Определенность как показатель ясности,  конкретности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Способность мыслить на уровне абстракции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739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80" y="272733"/>
            <a:ext cx="10515600" cy="1022667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Практика приобщения к социокультурной среде в условиях изучения разных цифровых ресурсов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67456"/>
              </p:ext>
            </p:extLst>
          </p:nvPr>
        </p:nvGraphicFramePr>
        <p:xfrm>
          <a:off x="716280" y="1295400"/>
          <a:ext cx="10988040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6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0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19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Содержание образовательной цифровой среды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Примеры проектных культурных практик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Уровень достижения культуры межличностных взаимоотношений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Дополнительные технологические ресурсы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54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Музеи онлайн,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экскурсии онлайн,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концерты онлайн,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выставки онлайн,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спектакли онлайн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«Находка»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Принципиальное </a:t>
                      </a:r>
                      <a:r>
                        <a:rPr lang="ru-RU" sz="2400" dirty="0">
                          <a:effectLst/>
                        </a:rPr>
                        <a:t>значение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Наибольшее и наименьшее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Редкие и частые явления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Источник, причины и законы изменений как средство интеграции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Диалог-интеграция и целостное отношение к мировосприятию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Инновационная практика совместной деятельности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Определенность как показатель ясности,  конкретности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Способность мыслить на уровне абстракции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086" y="495754"/>
            <a:ext cx="10536976" cy="95303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/>
              <a:t>Практика приобщения к социокультурной среде в условиях изучения разных цифровых ресурсов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35167"/>
              </p:ext>
            </p:extLst>
          </p:nvPr>
        </p:nvGraphicFramePr>
        <p:xfrm>
          <a:off x="887086" y="1885002"/>
          <a:ext cx="10536976" cy="42397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3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образовательной цифровой среды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Примеры проектных культурных практик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достижения культуры межличностных взаимоотношений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Дополнительные технологические ресурсы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Шаблоны создания сайта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Творческие лаборатории онлайн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«Предметная коллекция», «Каталог совместных практик»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предложение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аналогий и мотивирующих действий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 интерпретируемость 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дифференцированность </a:t>
                      </a:r>
                      <a:r>
                        <a:rPr lang="ru-RU" sz="2000" dirty="0">
                          <a:effectLst/>
                        </a:rPr>
                        <a:t>знания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Диалог –  систематизация знания, создание системы  научно-практических знаний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Дистанционные технологии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интегрированных знаний как средство проявления морального  действия в форме творческого акта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Всеобщность значимости полученных результатов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25" marR="238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969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516"/>
          </a:xfrm>
        </p:spPr>
        <p:txBody>
          <a:bodyPr/>
          <a:lstStyle/>
          <a:p>
            <a:pPr algn="ctr"/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923"/>
            <a:ext cx="10825065" cy="529978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/>
              <a:t>Лучинкина</a:t>
            </a:r>
            <a:r>
              <a:rPr lang="ru-RU" dirty="0"/>
              <a:t> И.С. Когнитивные стратегии поведения личности в цифровой среде // Вестник Южно-Уральского государственного гуманитарно-педагогического университета. 2021. № 3 (163). С. 253-264. </a:t>
            </a:r>
            <a:endParaRPr lang="ru-RU" dirty="0" smtClean="0"/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Злотникова </a:t>
            </a:r>
            <a:r>
              <a:rPr lang="ru-RU" dirty="0"/>
              <a:t>Т.С</a:t>
            </a:r>
            <a:r>
              <a:rPr lang="ru-RU" dirty="0" smtClean="0"/>
              <a:t>. Провинциальный дискурс русской культуры // Философские науки. 2019. Т</a:t>
            </a:r>
            <a:r>
              <a:rPr lang="ru-RU" dirty="0"/>
              <a:t>. 62. № 11. С. </a:t>
            </a:r>
            <a:r>
              <a:rPr lang="ru-RU" dirty="0" smtClean="0"/>
              <a:t>14-26.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Каргополов </a:t>
            </a:r>
            <a:r>
              <a:rPr lang="ru-RU" dirty="0"/>
              <a:t>И. С. Проектная деятельность в школе // Молодой ученый, 2019. </a:t>
            </a:r>
            <a:r>
              <a:rPr lang="ru-RU" dirty="0" err="1"/>
              <a:t>No</a:t>
            </a:r>
            <a:r>
              <a:rPr lang="ru-RU" dirty="0"/>
              <a:t> 46 </a:t>
            </a:r>
            <a:r>
              <a:rPr lang="ru-RU" dirty="0" smtClean="0"/>
              <a:t>(</a:t>
            </a:r>
            <a:r>
              <a:rPr lang="ru-RU" dirty="0"/>
              <a:t>284). С. 277-279</a:t>
            </a:r>
            <a:r>
              <a:rPr lang="ru-RU" dirty="0" smtClean="0"/>
              <a:t>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Белоногова Л.Н., </a:t>
            </a:r>
            <a:r>
              <a:rPr lang="ru-RU" dirty="0" err="1"/>
              <a:t>Городнова</a:t>
            </a:r>
            <a:r>
              <a:rPr lang="ru-RU" dirty="0"/>
              <a:t> О.А</a:t>
            </a:r>
            <a:r>
              <a:rPr lang="ru-RU" dirty="0" smtClean="0"/>
              <a:t>. Система работы по развитию творческого мышления младших подростков в проектной деятельности // Поволжский </a:t>
            </a:r>
            <a:r>
              <a:rPr lang="ru-RU" dirty="0"/>
              <a:t>педагогический поиск. 2020. № 2 (32). С. 65-74</a:t>
            </a:r>
            <a:r>
              <a:rPr lang="ru-RU" dirty="0" smtClean="0"/>
              <a:t>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 smtClean="0"/>
              <a:t>Сигунов</a:t>
            </a:r>
            <a:r>
              <a:rPr lang="ru-RU" dirty="0" smtClean="0"/>
              <a:t> В.Н. Коммуникация как метод в проектной деятельности</a:t>
            </a:r>
            <a:r>
              <a:rPr lang="ru-RU" dirty="0"/>
              <a:t> </a:t>
            </a:r>
            <a:r>
              <a:rPr lang="ru-RU" dirty="0" smtClean="0"/>
              <a:t>// Школьные </a:t>
            </a:r>
            <a:r>
              <a:rPr lang="ru-RU" dirty="0"/>
              <a:t>технологии. 2019. № 4. С. 102-109.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33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360" y="242809"/>
            <a:ext cx="11150336" cy="103695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Педагогические технологии как основа обеспечения интегрированного образования (очная форма обучения и воспитания)</a:t>
            </a:r>
            <a:endParaRPr lang="ru-RU" sz="3200" dirty="0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88720"/>
              </p:ext>
            </p:extLst>
          </p:nvPr>
        </p:nvGraphicFramePr>
        <p:xfrm>
          <a:off x="594360" y="1493521"/>
          <a:ext cx="11150336" cy="5187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7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9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3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995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Содержательно-</a:t>
                      </a:r>
                      <a:r>
                        <a:rPr lang="ru-RU" sz="2200" dirty="0" err="1" smtClean="0"/>
                        <a:t>деятельностная</a:t>
                      </a:r>
                      <a:r>
                        <a:rPr lang="ru-RU" sz="2200" dirty="0" smtClean="0"/>
                        <a:t> направленность </a:t>
                      </a:r>
                    </a:p>
                    <a:p>
                      <a:pPr algn="ctr"/>
                      <a:r>
                        <a:rPr lang="ru-RU" sz="2200" dirty="0" smtClean="0"/>
                        <a:t>системно-научного</a:t>
                      </a:r>
                      <a:r>
                        <a:rPr lang="ru-RU" sz="2200" baseline="0" dirty="0" smtClean="0"/>
                        <a:t> характера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Организационно-процессуальная направленность интеграционного характера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Социально-культурная направленность повествовательного</a:t>
                      </a:r>
                      <a:r>
                        <a:rPr lang="ru-RU" sz="2200" baseline="0" dirty="0" smtClean="0"/>
                        <a:t> характера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836"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dirty="0" smtClean="0"/>
                        <a:t>Психолого-педагогические технологии </a:t>
                      </a:r>
                      <a:r>
                        <a:rPr lang="ru-RU" sz="2400" b="0" dirty="0" smtClean="0"/>
                        <a:t>(в том числе инклюзивных), необходимые для </a:t>
                      </a:r>
                      <a:r>
                        <a:rPr lang="ru-RU" sz="2400" b="1" dirty="0" smtClean="0"/>
                        <a:t>индивидуальной, адресной работы</a:t>
                      </a:r>
                    </a:p>
                    <a:p>
                      <a:pPr algn="just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и технологии 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поликультурного, 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дифференцированного и развивающего обучения</a:t>
                      </a:r>
                      <a:endParaRPr lang="ru-RU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Технологии педагогического консультирования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24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вопросам образования, развития, 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овладения средствами коммуникации, профессиональной ориентации, социальной адаптации</a:t>
                      </a:r>
                      <a:endParaRPr lang="ru-RU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Технологии воспитательной работы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учетом особых образовательных потребностей, индивидуальных особенностей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 с нарушениями развития</a:t>
                      </a:r>
                      <a:endParaRPr lang="ru-RU" sz="2400" dirty="0" smtClean="0"/>
                    </a:p>
                    <a:p>
                      <a:pPr algn="just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9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8489"/>
            <a:ext cx="10988040" cy="91503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Психолого-педагогические технологии как </a:t>
            </a:r>
            <a:r>
              <a:rPr lang="ru-RU" sz="2800" b="1" dirty="0"/>
              <a:t>основа </a:t>
            </a:r>
            <a:r>
              <a:rPr lang="ru-RU" sz="2800" b="1" dirty="0" smtClean="0"/>
              <a:t>обеспечения </a:t>
            </a:r>
            <a:r>
              <a:rPr lang="ru-RU" sz="2800" b="1" dirty="0"/>
              <a:t>интегрированного </a:t>
            </a:r>
            <a:r>
              <a:rPr lang="ru-RU" sz="2800" b="1" dirty="0" smtClean="0"/>
              <a:t>образования (семейное обучение и воспитание)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624277"/>
              </p:ext>
            </p:extLst>
          </p:nvPr>
        </p:nvGraphicFramePr>
        <p:xfrm>
          <a:off x="838200" y="1411978"/>
          <a:ext cx="10988040" cy="5291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5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820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Содержательно-</a:t>
                      </a:r>
                      <a:r>
                        <a:rPr lang="ru-RU" sz="2000" dirty="0" err="1" smtClean="0"/>
                        <a:t>деятельностная</a:t>
                      </a:r>
                      <a:r>
                        <a:rPr lang="ru-RU" sz="2000" dirty="0" smtClean="0"/>
                        <a:t> направленность </a:t>
                      </a:r>
                    </a:p>
                    <a:p>
                      <a:pPr algn="ctr"/>
                      <a:r>
                        <a:rPr lang="ru-RU" sz="2000" dirty="0" smtClean="0"/>
                        <a:t>обобщающего характера 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Организационно-процессуальная направленность практико-методологического характера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Социально-культурная направленность восклицательного характера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997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ru-RU" sz="2000" b="0" dirty="0" smtClean="0"/>
                        <a:t>Технологии формирования у лиц с нарушениями </a:t>
                      </a:r>
                      <a:r>
                        <a:rPr lang="ru-RU" sz="2000" b="1" dirty="0" smtClean="0"/>
                        <a:t>развития мотивации к качественному образованию, личностному развитию, овладению компетенцией</a:t>
                      </a:r>
                      <a:r>
                        <a:rPr lang="ru-RU" sz="2000" b="0" dirty="0" smtClean="0"/>
                        <a:t>, необходимой для жизни человека в обществе, социальной адаптации с учетом их особых образовательных потребностей, индивидуальных особенностей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Психолого-педагогические технологии консультирования родителей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(законных представителей), членов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семей по вопросам семейного воспитания,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выбора образовательного маршрута и его изменения на разных этапах образования,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проведения коррекционно-развивающей работы в условиях семьи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технологий реализации образовательных программ и (или) 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специальной помощи с учетом возраста, особых образовательных и социально-коммуникативных потребностей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индивидуальных особенностей лиц с нарушениями речи</a:t>
                      </a:r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7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7583"/>
            <a:ext cx="10774680" cy="96075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Коррекционно-развивающие технологии как основа обеспечения интегрированного образования  </a:t>
            </a:r>
            <a:br>
              <a:rPr lang="ru-RU" sz="2800" b="1" dirty="0" smtClean="0"/>
            </a:br>
            <a:r>
              <a:rPr lang="ru-RU" sz="2800" b="1" dirty="0" smtClean="0"/>
              <a:t>(дистанционное обучение и воспитание) </a:t>
            </a:r>
            <a:endParaRPr lang="ru-RU" sz="2800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715190"/>
              </p:ext>
            </p:extLst>
          </p:nvPr>
        </p:nvGraphicFramePr>
        <p:xfrm>
          <a:off x="838200" y="1650670"/>
          <a:ext cx="10774680" cy="5103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5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70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Содержательно-</a:t>
                      </a:r>
                      <a:r>
                        <a:rPr lang="ru-RU" sz="2000" dirty="0" err="1" smtClean="0"/>
                        <a:t>деятельностная</a:t>
                      </a:r>
                      <a:r>
                        <a:rPr lang="ru-RU" sz="2000" dirty="0" smtClean="0"/>
                        <a:t> направленность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установочного характера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Организационно-процессуальная направленность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err="1" smtClean="0"/>
                        <a:t>здоровьесберегающего</a:t>
                      </a:r>
                      <a:r>
                        <a:rPr lang="ru-RU" sz="2000" dirty="0" smtClean="0"/>
                        <a:t> характера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20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Социально-культурная направленность вопросительного</a:t>
                      </a:r>
                      <a:r>
                        <a:rPr lang="ru-RU" sz="2000" baseline="0" dirty="0" smtClean="0"/>
                        <a:t> характера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2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Освоение и адекватное применение специальных технологий и методов, позволяющих проводить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коррекционно-развивающую работу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b="0" dirty="0" smtClean="0"/>
                        <a:t>Формирование </a:t>
                      </a:r>
                      <a:r>
                        <a:rPr lang="ru-RU" sz="2000" b="1" dirty="0" smtClean="0"/>
                        <a:t>навыков, связанных с информационно-коммуникационными технологиями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</a:t>
                      </a: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технологий реализации образовательных программ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(или) программ специальной помощи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учетом возраста, особых образовательных и социально-коммуникативных потребностей, индивидуальных особенностей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 с нарушениями речи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b="1" dirty="0" smtClean="0"/>
                        <a:t>Разрабатывать (осваивать) </a:t>
                      </a:r>
                      <a:r>
                        <a:rPr lang="ru-RU" sz="2000" b="0" dirty="0" smtClean="0"/>
                        <a:t>и применять </a:t>
                      </a:r>
                      <a:r>
                        <a:rPr lang="ru-RU" sz="2000" b="0" i="0" dirty="0" smtClean="0"/>
                        <a:t>современные </a:t>
                      </a:r>
                      <a:r>
                        <a:rPr lang="ru-RU" sz="2000" b="1" i="0" dirty="0" smtClean="0"/>
                        <a:t>психолого-педагогические технологии</a:t>
                      </a:r>
                      <a:r>
                        <a:rPr lang="ru-RU" sz="2000" b="0" i="1" dirty="0" smtClean="0"/>
                        <a:t>, </a:t>
                      </a:r>
                      <a:r>
                        <a:rPr lang="ru-RU" sz="2000" b="1" i="0" dirty="0" smtClean="0"/>
                        <a:t>основанные на знании </a:t>
                      </a:r>
                      <a:r>
                        <a:rPr lang="ru-RU" sz="2000" b="0" i="0" dirty="0" smtClean="0"/>
                        <a:t>законов развития личности и </a:t>
                      </a:r>
                      <a:r>
                        <a:rPr lang="ru-RU" sz="2000" b="1" i="0" dirty="0" smtClean="0"/>
                        <a:t>поведения в реальной и виртуальной среде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0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0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940" y="243155"/>
            <a:ext cx="11096501" cy="1325563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Характер направленности мотивации детей и взрослых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реализации особых потребностей в </a:t>
            </a:r>
            <a:r>
              <a:rPr lang="ru-RU" sz="3200" b="1" dirty="0" smtClean="0"/>
              <a:t>образовании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5128" y="1770599"/>
            <a:ext cx="7338950" cy="48677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Мировоззренческая направленность мотивации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Целеполагающая направленность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Деятельностная направленность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Регулятивная направленность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Исследовательская направленность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638" y="1826994"/>
            <a:ext cx="3267984" cy="475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97485"/>
            <a:ext cx="11094718" cy="91503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Формирование личностно-значимых навыков, связанных                                       с информационно-коммуникационными технологиями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09163"/>
              </p:ext>
            </p:extLst>
          </p:nvPr>
        </p:nvGraphicFramePr>
        <p:xfrm>
          <a:off x="2422072" y="1112520"/>
          <a:ext cx="7317374" cy="53344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7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Содержание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цифровой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среды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Мотивационная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направленность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Функциональная направленность </a:t>
                      </a:r>
                      <a:r>
                        <a:rPr lang="ru-RU" sz="1600" dirty="0" smtClean="0">
                          <a:effectLst/>
                          <a:latin typeface="+mn-lt"/>
                        </a:rPr>
                        <a:t>личностно-значимых навыков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Музеи онлайн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Спектакли онлайн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Мировоззренческая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Устойчивость мировосприятия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8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Выставки онлайн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Целеполагающая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Перспективность </a:t>
                      </a:r>
                      <a:endParaRPr lang="ru-RU" sz="16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развития 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отношений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8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Экскурсии онлайн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Деятельностная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Динамичность развития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Концерты онлайн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Регулятивная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Творческая самореализация 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20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Музеи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экскурсии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концерты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выставки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спектакли онлайн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Исследовательская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Изучение  закономерностей и причинно-следственных связей разного уровня (когнитивного, эмоционально-волевого, творческо-продуктивного)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Творческие лаборатории онлайн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Проектная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Ценностно-значимая практико-ориентированная деятельность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0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840" y="427668"/>
            <a:ext cx="11140440" cy="73215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Наследие и средства культурного пространства, формирующие метапредметные результаты в условиях разных социокультурных проектов, представленных в форме цифровых ресурсов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682422"/>
              </p:ext>
            </p:extLst>
          </p:nvPr>
        </p:nvGraphicFramePr>
        <p:xfrm>
          <a:off x="624840" y="1442050"/>
          <a:ext cx="11140440" cy="52669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9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3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Содержание </a:t>
                      </a:r>
                      <a:r>
                        <a:rPr lang="ru-RU" sz="2000" dirty="0" smtClean="0">
                          <a:effectLst/>
                        </a:rPr>
                        <a:t>социокультурных проектов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Наследие и средства культурного пространства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Метапредметные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результаты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2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Музеи онлайн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Спектакли онлайн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Консервативность и динамичность как неиссякаемый источник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культурных смыслов и способов развития культурно-эстетических 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Готовность к проектной деятельности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Точность как показатель внимательности</a:t>
                      </a:r>
                      <a:endParaRPr lang="ru-RU" sz="2000" dirty="0">
                        <a:effectLst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4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Выставки онлайн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Материальное и духовное преобразование общечеловеческих   ценностей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Выбор личностно-значимых тем развития образованности и общей культуры.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Допустимость, применимость как показатель организованности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2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Экскурсии онлайн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Охрана и укрепление основных сфер жизнедеятельности, традиций, изучение практики открытий и развития общественных отношений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Создание позитивного эмоционального фона жизни ребенка. Обоснованность как показатель понятности,  логичности, креативности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74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840" y="287973"/>
            <a:ext cx="11140440" cy="132556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Наследие и средства культурного пространства, формирующие метапредметные результаты в условиях разных социокультурных проектов, представленных в форме цифровых ресурсов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83696"/>
              </p:ext>
            </p:extLst>
          </p:nvPr>
        </p:nvGraphicFramePr>
        <p:xfrm>
          <a:off x="624840" y="1613536"/>
          <a:ext cx="11140440" cy="50148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78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Содержание </a:t>
                      </a:r>
                      <a:r>
                        <a:rPr lang="ru-RU" sz="2200" dirty="0" smtClean="0">
                          <a:effectLst/>
                        </a:rPr>
                        <a:t>социокультурных проектов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Наследие и средства культурного пространства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Метапредметные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результаты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58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Концерты онлайн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Развитие культуры межличностных взаимоотношений и планирования способов преодоления противоречий и трудностей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Развитие навыков проектных культурных практик, социально-культурного творчества. Естественность появляющихся противоречий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89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Музеи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экскурсии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концерты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выставки онлайн,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спектакли онлайн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Формирование культуры интеллектуального труда, развитие индивидуального стиля мышления, научно-технологического мировоззрения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Личностно-значимое содержание речемыслительной деятельности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Организация досуга, укрепляющего личностные результаты образования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31" marR="2033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2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17" y="349687"/>
            <a:ext cx="11140440" cy="132556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Наследие и средства культурного пространства, формирующие метапредметные результаты в условиях разных социокультурных проектов, представленных в форме цифровых ресурсов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742514"/>
              </p:ext>
            </p:extLst>
          </p:nvPr>
        </p:nvGraphicFramePr>
        <p:xfrm>
          <a:off x="541317" y="1822307"/>
          <a:ext cx="11140440" cy="4696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78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Содержание </a:t>
                      </a:r>
                      <a:r>
                        <a:rPr lang="ru-RU" sz="2400" dirty="0" smtClean="0">
                          <a:effectLst/>
                        </a:rPr>
                        <a:t>социокультурных проектов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Наследие и средства культурного пространства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Метапредметные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результаты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Творческие лаборатории онлайн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Проектный результат как способ решения задачи, привносящий изменения в объективную часть окружающего мира в сопряжении с запросами и вызовами времени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Формирование культурно-интеллектуального уровня в ближайшей и долговременной перспективе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Согласованность  как показатель сознательности, непрерывности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Дополняемость</a:t>
                      </a:r>
                      <a:r>
                        <a:rPr lang="ru-RU" sz="2400" dirty="0" smtClean="0">
                          <a:effectLst/>
                        </a:rPr>
                        <a:t>, противоречивость как средство проверки результатов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8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1307</Words>
  <Application>Microsoft Office PowerPoint</Application>
  <PresentationFormat>Широкоэкранный</PresentationFormat>
  <Paragraphs>223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Проектирование содержания метапредметных результатов  обучающихся,  формирующих исследовательскую практику  в условиях ресурсов цифровых технологий</vt:lpstr>
      <vt:lpstr>Педагогические технологии как основа обеспечения интегрированного образования (очная форма обучения и воспитания)</vt:lpstr>
      <vt:lpstr>Психолого-педагогические технологии как основа обеспечения интегрированного образования (семейное обучение и воспитание)</vt:lpstr>
      <vt:lpstr>Коррекционно-развивающие технологии как основа обеспечения интегрированного образования   (дистанционное обучение и воспитание) </vt:lpstr>
      <vt:lpstr>Характер направленности мотивации детей и взрослых  в реализации особых потребностей в образовании</vt:lpstr>
      <vt:lpstr>Формирование личностно-значимых навыков, связанных                                       с информационно-коммуникационными технологиями</vt:lpstr>
      <vt:lpstr>Наследие и средства культурного пространства, формирующие метапредметные результаты в условиях разных социокультурных проектов, представленных в форме цифровых ресурсов</vt:lpstr>
      <vt:lpstr>Наследие и средства культурного пространства, формирующие метапредметные результаты в условиях разных социокультурных проектов, представленных в форме цифровых ресурсов</vt:lpstr>
      <vt:lpstr>Наследие и средства культурного пространства, формирующие метапредметные результаты в условиях разных социокультурных проектов, представленных в форме цифровых ресурсов</vt:lpstr>
      <vt:lpstr>Практика приобщения к социокультурной среде  в условиях изучения разных цифровых ресурсов</vt:lpstr>
      <vt:lpstr>Практика приобщения к социокультурной среде в условиях изучения разных цифровых ресурсов</vt:lpstr>
      <vt:lpstr>Практика приобщения к социокультурной среде в условиях изучения разных цифровых ресурсов</vt:lpstr>
      <vt:lpstr>Практика приобщения к социокультурной среде в условиях изучения разных цифровых ресурсов</vt:lpstr>
      <vt:lpstr>Практика приобщения к социокультурной среде в условиях изучения разных цифровых ресурсов</vt:lpstr>
      <vt:lpstr>Практика приобщения к социокультурной среде в условиях изучения разных цифровых ресурсов</vt:lpstr>
      <vt:lpstr>Используемая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содержания метапредметных результатов  обучающихся, формирующих исследовательскую практику  в условиях ресурсов цифровых технологий</dc:title>
  <dc:creator>Надежда Ю. Кийкова</dc:creator>
  <cp:lastModifiedBy>учитель</cp:lastModifiedBy>
  <cp:revision>33</cp:revision>
  <dcterms:created xsi:type="dcterms:W3CDTF">2022-02-17T07:37:40Z</dcterms:created>
  <dcterms:modified xsi:type="dcterms:W3CDTF">2022-02-24T09:06:12Z</dcterms:modified>
</cp:coreProperties>
</file>