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438" r:id="rId2"/>
    <p:sldId id="478" r:id="rId3"/>
    <p:sldId id="479" r:id="rId4"/>
    <p:sldId id="480" r:id="rId5"/>
    <p:sldId id="481" r:id="rId6"/>
    <p:sldId id="482" r:id="rId7"/>
    <p:sldId id="484" r:id="rId8"/>
    <p:sldId id="474" r:id="rId9"/>
    <p:sldId id="475" r:id="rId10"/>
    <p:sldId id="476" r:id="rId11"/>
    <p:sldId id="477" r:id="rId12"/>
    <p:sldId id="48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4" autoAdjust="0"/>
    <p:restoredTop sz="94665" autoAdjust="0"/>
  </p:normalViewPr>
  <p:slideViewPr>
    <p:cSldViewPr>
      <p:cViewPr varScale="1">
        <p:scale>
          <a:sx n="104" d="100"/>
          <a:sy n="104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09CB-F31A-437A-B3F6-C18925893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9493-B0D9-4474-B930-34977374F3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A06D-7D00-4DD3-AA32-EF5B3A4AE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7AAB-6399-474C-BB7A-6E0D5F9A4A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FFD2-B7C8-45A6-B2BE-074D71818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526C-E4DD-4713-B47D-77872B5E6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A3C4-D9E4-4C87-83B3-3E2912387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43AD-C96E-4366-88BB-C887588B1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F918-EF02-4DD1-8F26-83C79E9680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D49A-4839-471E-BA69-A5572A548D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BD89-DA6A-44A4-AB0D-A1C7180DF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F706679-9444-4CEF-A983-975993BC2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2"/>
          <p:cNvSpPr>
            <a:spLocks noGrp="1"/>
          </p:cNvSpPr>
          <p:nvPr>
            <p:ph idx="1"/>
          </p:nvPr>
        </p:nvSpPr>
        <p:spPr>
          <a:xfrm>
            <a:off x="838200" y="765175"/>
            <a:ext cx="10515600" cy="54721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b="1" smtClean="0"/>
              <a:t>Августовский педагогический совет</a:t>
            </a:r>
          </a:p>
          <a:p>
            <a:pPr marL="0" indent="0" algn="ctr">
              <a:buFont typeface="Arial" charset="0"/>
              <a:buNone/>
            </a:pPr>
            <a:endParaRPr lang="ru-RU" sz="2400" b="1" smtClean="0"/>
          </a:p>
          <a:p>
            <a:pPr marL="0" indent="0" algn="ctr">
              <a:buFont typeface="Arial" charset="0"/>
              <a:buNone/>
            </a:pPr>
            <a:endParaRPr lang="ru-RU" sz="2400" b="1" smtClean="0"/>
          </a:p>
          <a:p>
            <a:pPr marL="0" indent="0" algn="ctr">
              <a:buFont typeface="Arial" charset="0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«Современная школа: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надёжная, понятная и востребованная, обеспечивающая высокое качество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38200" y="1557338"/>
            <a:ext cx="10515600" cy="489585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основные образовательные программы (их соответствие ФГОС и контингенту учащихся)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дополнительные общеразвивающие образовательные программы (соответствие вашим запросам)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реализация учебных планов и рабочих программ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качество уроков и индивидуальной работы с учащимися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качество внеурочной деятельности, включая классное руководство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удовлетворенность учеников и родителей уроками и условиями в лицее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algn="ctr"/>
            <a:r>
              <a:rPr lang="ru-RU" b="1" smtClean="0"/>
              <a:t/>
            </a:r>
            <a:br>
              <a:rPr lang="ru-RU" b="1" smtClean="0"/>
            </a:br>
            <a:r>
              <a:rPr lang="ru-RU" sz="36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Оценка условий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73125" y="1268413"/>
            <a:ext cx="10515600" cy="5040312"/>
          </a:xfrm>
        </p:spPr>
        <p:txBody>
          <a:bodyPr/>
          <a:lstStyle/>
          <a:p>
            <a:r>
              <a:rPr lang="ru-RU" sz="2400" b="1" smtClean="0">
                <a:latin typeface="Arial" charset="0"/>
                <a:cs typeface="Arial" charset="0"/>
              </a:rPr>
              <a:t>материально-техническое обеспечение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информационно-развивающая среда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санитарно-гигиенические и эстетические условия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медицинское сопровождение и питание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психологический климат в ОО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использование социальной сферы микрорайона и города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кадровое обеспечение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общественно-государственное управление</a:t>
            </a:r>
          </a:p>
          <a:p>
            <a:r>
              <a:rPr lang="ru-RU" sz="2400" b="1" smtClean="0">
                <a:latin typeface="Arial" charset="0"/>
                <a:cs typeface="Arial" charset="0"/>
              </a:rPr>
              <a:t>программно-методические материалы, документооборот и локальные нормативные акты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23392" y="1628800"/>
            <a:ext cx="2520280" cy="252028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623888" y="429260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0070C0"/>
                </a:solidFill>
                <a:latin typeface="Arial Black" pitchFamily="34" charset="0"/>
              </a:rPr>
              <a:t>«Точки роста»</a:t>
            </a:r>
          </a:p>
          <a:p>
            <a:pPr algn="ctr" eaLnBrk="0" hangingPunct="0"/>
            <a:r>
              <a:rPr lang="ru-RU" sz="1600" b="1">
                <a:solidFill>
                  <a:srgbClr val="0070C0"/>
                </a:solidFill>
                <a:latin typeface="Arial Black" pitchFamily="34" charset="0"/>
              </a:rPr>
              <a:t>выражающиеся в</a:t>
            </a:r>
          </a:p>
          <a:p>
            <a:pPr algn="ctr" eaLnBrk="0" hangingPunct="0"/>
            <a:r>
              <a:rPr lang="ru-RU" sz="1600" b="1">
                <a:solidFill>
                  <a:srgbClr val="0070C0"/>
                </a:solidFill>
                <a:latin typeface="Arial Black" pitchFamily="34" charset="0"/>
              </a:rPr>
              <a:t>проектах</a:t>
            </a:r>
          </a:p>
          <a:p>
            <a:pPr algn="ctr" eaLnBrk="0" hangingPunct="0"/>
            <a:r>
              <a:rPr lang="ru-RU" sz="1600" b="1">
                <a:solidFill>
                  <a:srgbClr val="0070C0"/>
                </a:solidFill>
                <a:latin typeface="Arial Black" pitchFamily="34" charset="0"/>
              </a:rPr>
              <a:t>стратегических</a:t>
            </a:r>
          </a:p>
          <a:p>
            <a:pPr algn="ctr" eaLnBrk="0" hangingPunct="0"/>
            <a:r>
              <a:rPr lang="ru-RU" sz="1600" b="1">
                <a:solidFill>
                  <a:srgbClr val="0070C0"/>
                </a:solidFill>
                <a:latin typeface="Arial Black" pitchFamily="34" charset="0"/>
              </a:rPr>
              <a:t>инициатив</a:t>
            </a:r>
            <a:endParaRPr lang="ru-RU" sz="160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63925" y="2168525"/>
            <a:ext cx="8351838" cy="30972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участие в </a:t>
            </a:r>
            <a:r>
              <a:rPr lang="ru-RU" alt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сетевом проекте </a:t>
            </a:r>
            <a:r>
              <a:rPr lang="ru-RU" alt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ГБУ ДПО ЧИППКРО </a:t>
            </a:r>
            <a:r>
              <a:rPr lang="ru-RU" altLang="ru-RU" dirty="0">
                <a:solidFill>
                  <a:schemeClr val="tx1"/>
                </a:solidFill>
                <a:latin typeface="Arial Black" panose="020B0A04020102020204" pitchFamily="34" charset="0"/>
              </a:rPr>
              <a:t>«Сопровождение </a:t>
            </a:r>
            <a:r>
              <a:rPr lang="ru-RU" alt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школ, </a:t>
            </a:r>
            <a:r>
              <a:rPr lang="ru-RU" alt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функционирующих в неблагоприятных условиях»</a:t>
            </a: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63925" y="3716338"/>
            <a:ext cx="8351838" cy="30972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областной центр образовательной робототехники </a:t>
            </a:r>
          </a:p>
          <a:p>
            <a:pPr algn="ctr" eaLnBrk="0" hangingPunct="0">
              <a:defRPr/>
            </a:pPr>
            <a:endParaRPr lang="ru-RU" alt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городская </a:t>
            </a:r>
            <a:r>
              <a:rPr lang="ru-RU" alt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лаборатория по работе с одарёнными детьми в рамках предмета «Технология»</a:t>
            </a:r>
          </a:p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458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«Точки роста» в фокусе развития образования</a:t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ЛИЦЕЯ № 142: линии стратегических инициатив</a:t>
            </a:r>
            <a:endParaRPr lang="ru-RU" sz="280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33763" y="620713"/>
            <a:ext cx="8353425" cy="30956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опорная региональная площадка</a:t>
            </a:r>
            <a:r>
              <a:rPr lang="ru-RU" alt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 по совместной с ГБУ ДПО РЦОКИО реализации проекта «Автоматизация проведения оценочных мероприятий как средство принятия эффективных управленческих решений по результатам внутренней оценки качества образования в общеобразовательной организации»</a:t>
            </a:r>
            <a:endParaRPr lang="ru-RU" altLang="ru-RU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8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Ключевые вопросы</a:t>
            </a:r>
            <a:b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ru-RU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4979988"/>
          </a:xfrm>
        </p:spPr>
        <p:txBody>
          <a:bodyPr/>
          <a:lstStyle/>
          <a:p>
            <a:pPr marL="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реформа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                                                         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Показатели ВСОКО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3</a:t>
            </a:r>
            <a:r>
              <a:rPr lang="ru-RU" b="1" dirty="0">
                <a:latin typeface="Arial Black" panose="020B0A04020102020204" pitchFamily="34" charset="0"/>
              </a:rPr>
              <a:t>. «Точки роста» в фокусе развития 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МАОУ «Лицей № 142 г. Челябинска»: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линии </a:t>
            </a:r>
            <a:r>
              <a:rPr lang="ru-RU" b="1" dirty="0">
                <a:latin typeface="Arial Black" panose="020B0A04020102020204" pitchFamily="34" charset="0"/>
              </a:rPr>
              <a:t>стратегических инициатив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1. Новая реформа образования</a:t>
            </a:r>
            <a:endParaRPr lang="ru-RU" sz="280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50863" y="1268413"/>
            <a:ext cx="11161712" cy="5113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63975" y="1341438"/>
            <a:ext cx="7561263" cy="11874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Министр образования и науки РФ, Васильева Ольга Юрьевна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(из выступлений):</a:t>
            </a:r>
          </a:p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763" y="2852738"/>
            <a:ext cx="11088687" cy="37449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eaLnBrk="0" hangingPunct="0">
              <a:defRPr/>
            </a:pP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«…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возвращение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школ в государство и выстраивание государственного управления, потому что сейчас школы вне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государственной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опеки и заботы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»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«Приоритет 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это забота о педагоге: положение, состояние 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и отношение общества»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Я считаю, должно быть достаточное количество факультативов в школе. 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раз. На мой взгляд, должно быть обязательно пять кружков бесплатных. Но они должны быть в каждой школе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»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«Мы — страна, первой полетевшая в космос, — лишили детей астрономии. Возмутительно! Космонавтам пришлось вступиться за этот предмет»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836613"/>
            <a:ext cx="25765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116388" y="1335088"/>
            <a:ext cx="7358062" cy="1733550"/>
          </a:xfrm>
          <a:prstGeom prst="ellipse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Истинная педагогическая деятельность, а не </a:t>
            </a:r>
            <a:r>
              <a:rPr lang="ru-RU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ёе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 имитация,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даст возможность для социального и образовательного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успеха каждого ребёнка</a:t>
            </a:r>
          </a:p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29088" y="260350"/>
            <a:ext cx="7345362" cy="1223963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Безразличие 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самое 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страшное что может быть в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деятельности педагога или врача</a:t>
            </a:r>
          </a:p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32275" y="2816225"/>
            <a:ext cx="7259638" cy="2089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Важно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понимать – 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что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педагог или врач во многом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это служение и миссия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сегодня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дети, а завтра нация и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её будущее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</a:p>
          <a:p>
            <a:pPr algn="ctr" eaLnBrk="0" hangingPunct="0">
              <a:defRPr/>
            </a:pPr>
            <a:endParaRPr lang="ru-RU" dirty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620713"/>
            <a:ext cx="3479800" cy="3046412"/>
          </a:xfrm>
        </p:spPr>
      </p:pic>
      <p:sp>
        <p:nvSpPr>
          <p:cNvPr id="8" name="Прямоугольник 7"/>
          <p:cNvSpPr/>
          <p:nvPr/>
        </p:nvSpPr>
        <p:spPr>
          <a:xfrm>
            <a:off x="407988" y="3860800"/>
            <a:ext cx="3586162" cy="1565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Министр образования и науки РФ, Васильева Ольга Юрьевна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(из выступлений):</a:t>
            </a:r>
          </a:p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67213" y="4643438"/>
            <a:ext cx="7259637" cy="19796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Инклюзивное обучение: предполагает индивидуальный подход к каждому ученику.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Именно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в этом аспекте отечественное образование испытывает определенные трудности.</a:t>
            </a:r>
          </a:p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8" y="549275"/>
            <a:ext cx="10515600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Arial Black" panose="020B0A04020102020204" pitchFamily="34" charset="0"/>
              </a:rPr>
              <a:t>Условия для развития педагогических кадров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продолжается работа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 укреплению материально-технической базы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достойная заработная плата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педагогов, средняя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лицею - 33800 рублей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пятидневная рабочая неделя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Система поощрения и стимулирования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широкие возможности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профессионального развития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различным образовательным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программам, участие в конкурсах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профессионального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мастерства, активное участие в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работе профессионального сообщества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4437063"/>
            <a:ext cx="2047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98738" y="4530725"/>
            <a:ext cx="8537575" cy="1631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latin typeface="Arial Black" panose="020B0A04020102020204" pitchFamily="34" charset="0"/>
                <a:cs typeface="+mn-cs"/>
              </a:rPr>
              <a:t>Ключевой вывод! </a:t>
            </a:r>
            <a:endParaRPr lang="ru-RU" sz="2000" b="1" dirty="0">
              <a:latin typeface="Arial Black" panose="020B0A04020102020204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000" b="1" dirty="0">
                <a:latin typeface="Arial Black" panose="020B0A04020102020204" pitchFamily="34" charset="0"/>
                <a:cs typeface="+mn-cs"/>
              </a:rPr>
              <a:t>Достойные </a:t>
            </a:r>
            <a:r>
              <a:rPr lang="ru-RU" sz="2000" b="1" dirty="0">
                <a:latin typeface="Arial Black" panose="020B0A04020102020204" pitchFamily="34" charset="0"/>
                <a:cs typeface="+mn-cs"/>
              </a:rPr>
              <a:t>условия труда для высококлассных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Arial Black" panose="020B0A04020102020204" pitchFamily="34" charset="0"/>
                <a:cs typeface="+mn-cs"/>
              </a:rPr>
              <a:t>профессионалов, с высокой ответственность и </a:t>
            </a:r>
            <a:r>
              <a:rPr lang="ru-RU" sz="2000" b="1" dirty="0">
                <a:latin typeface="Arial Black" panose="020B0A04020102020204" pitchFamily="34" charset="0"/>
                <a:cs typeface="+mn-cs"/>
              </a:rPr>
              <a:t>надёжностью отдающих </a:t>
            </a:r>
            <a:r>
              <a:rPr lang="ru-RU" sz="2000" b="1" dirty="0">
                <a:latin typeface="Arial Black" panose="020B0A04020102020204" pitchFamily="34" charset="0"/>
                <a:cs typeface="+mn-cs"/>
              </a:rPr>
              <a:t>себя педагогической работе.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Arial Black" panose="020B0A04020102020204" pitchFamily="34" charset="0"/>
                <a:cs typeface="+mn-cs"/>
              </a:rPr>
              <a:t>РЕСУРСЫ В ОБМЕН НА РЕЗУЛЬТАТЫ</a:t>
            </a:r>
            <a:endParaRPr lang="ru-RU" sz="2000" dirty="0"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401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Компетентность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 талант педагога </a:t>
            </a:r>
            <a:r>
              <a:rPr lang="ru-RU" sz="2800" dirty="0">
                <a:latin typeface="Arial Black" panose="020B0A04020102020204" pitchFamily="34" charset="0"/>
              </a:rPr>
              <a:t>+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возможности и условия мегаполиса </a:t>
            </a:r>
            <a:r>
              <a:rPr lang="ru-RU" sz="2800" dirty="0">
                <a:latin typeface="Arial Black" panose="020B0A04020102020204" pitchFamily="34" charset="0"/>
              </a:rPr>
              <a:t>=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Образовательные результаты 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3741738"/>
            <a:ext cx="3168650" cy="1871662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39816" y="2780928"/>
            <a:ext cx="3024336" cy="18897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6588" y="1647825"/>
            <a:ext cx="3095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766763" y="5516563"/>
            <a:ext cx="2665412" cy="946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РЕЗУЛЬТАТ УЧИТЕЛЯ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05338" y="4802188"/>
            <a:ext cx="2844800" cy="1201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РЕЗУЛЬТАТ РЕБЕНКА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75663" y="4090988"/>
            <a:ext cx="3021012" cy="1138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РЕЗУЛЬТАТ ЛИЦЕЯ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 flipV="1">
            <a:off x="3432175" y="5516563"/>
            <a:ext cx="1173163" cy="4730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1" idx="6"/>
          </p:cNvCxnSpPr>
          <p:nvPr/>
        </p:nvCxnSpPr>
        <p:spPr>
          <a:xfrm flipV="1">
            <a:off x="7450138" y="4941888"/>
            <a:ext cx="1166812" cy="461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450"/>
          </a:xfrm>
        </p:spPr>
        <p:txBody>
          <a:bodyPr/>
          <a:lstStyle/>
          <a:p>
            <a:pPr algn="ctr"/>
            <a:r>
              <a:rPr lang="ru-RU" sz="2000" b="1" i="1" smtClean="0">
                <a:latin typeface="Arial Black" pitchFamily="34" charset="0"/>
              </a:rPr>
              <a:t>Создание «эффективной школы» - вот что является сегодня целью развития образования. Детям нужна школа, которая научит их современной функциональной грамотности, то есть даст образование, отличающееся наличием реальной жизненной ценности, применимостью. </a:t>
            </a:r>
            <a:r>
              <a:rPr lang="ru-RU" sz="2000" smtClean="0">
                <a:latin typeface="Arial Black" pitchFamily="34" charset="0"/>
              </a:rPr>
              <a:t/>
            </a:r>
            <a:br>
              <a:rPr lang="ru-RU" sz="2000" smtClean="0">
                <a:latin typeface="Arial Black" pitchFamily="34" charset="0"/>
              </a:rPr>
            </a:br>
            <a:endParaRPr lang="ru-RU" sz="2000" smtClean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6175" y="2133600"/>
            <a:ext cx="4679950" cy="863600"/>
          </a:xfrm>
          <a:prstGeom prst="rect">
            <a:avLst/>
          </a:prstGeom>
          <a:gradFill>
            <a:gsLst>
              <a:gs pos="2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Факторы, связанные с образовательным учреждением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7438" y="2133600"/>
            <a:ext cx="4681537" cy="863600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Факторы, связанные с образовательными ресурсами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438" y="3141663"/>
            <a:ext cx="4681537" cy="2951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1.Уровень образования родителей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2. Состав семьи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3. Доход семьи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4. Наличие домашней библиотеки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1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146175" y="3141663"/>
            <a:ext cx="4679950" cy="2951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1.Выбор школы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2. Образовательные запросы родителей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3. Условия безопасного пребывания детей в школе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4. Отношение к преподаванию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5. Психологический климат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6.Культурная среда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7.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Внутришкольный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контроль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8. Дисциплина в школе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latin typeface="Arial Black" pitchFamily="34" charset="0"/>
              </a:rPr>
              <a:t>ВСОКО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" y="1341438"/>
            <a:ext cx="11469688" cy="4422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8938" y="1690688"/>
            <a:ext cx="5295900" cy="4073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tx1"/>
                </a:solidFill>
              </a:rPr>
              <a:t>качество результатов освоения основной образовательной программы соответствующего уровня</a:t>
            </a:r>
          </a:p>
          <a:p>
            <a:pPr algn="ctr" eaLnBrk="0" hangingPunct="0">
              <a:defRPr/>
            </a:pP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88075" y="1690688"/>
            <a:ext cx="5668963" cy="4073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tx1"/>
                </a:solidFill>
              </a:rPr>
              <a:t>качество </a:t>
            </a:r>
            <a:r>
              <a:rPr lang="ru-RU" sz="4000" b="1" dirty="0">
                <a:solidFill>
                  <a:schemeClr val="tx1"/>
                </a:solidFill>
              </a:rPr>
              <a:t>реализации </a:t>
            </a:r>
            <a:r>
              <a:rPr lang="ru-RU" sz="4000" b="1" dirty="0">
                <a:solidFill>
                  <a:schemeClr val="tx1"/>
                </a:solidFill>
              </a:rPr>
              <a:t>образователь-ной </a:t>
            </a:r>
            <a:r>
              <a:rPr lang="ru-RU" sz="4000" b="1" dirty="0">
                <a:solidFill>
                  <a:schemeClr val="tx1"/>
                </a:solidFill>
              </a:rPr>
              <a:t>деятельности</a:t>
            </a:r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27350" y="1341438"/>
            <a:ext cx="2881313" cy="34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51538" y="1341438"/>
            <a:ext cx="2736850" cy="349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56527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Качество результатов освоения основной образовательной программы </a:t>
            </a:r>
            <a:br>
              <a:rPr 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соответствующего уровня</a:t>
            </a:r>
            <a:r>
              <a:rPr lang="ru-RU" sz="3200" b="1" smtClean="0">
                <a:latin typeface="Arial" charset="0"/>
                <a:cs typeface="Arial" charset="0"/>
              </a:rPr>
              <a:t/>
            </a:r>
            <a:br>
              <a:rPr lang="ru-RU" sz="3200" b="1" smtClean="0">
                <a:latin typeface="Arial" charset="0"/>
                <a:cs typeface="Arial" charset="0"/>
              </a:rPr>
            </a:br>
            <a:endParaRPr lang="ru-RU" sz="3200" smtClean="0">
              <a:latin typeface="Arial" charset="0"/>
              <a:cs typeface="Arial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предметные результаты обучения (в т.ч. сравнение данных ВСОКО и НОКО, результатов ГИА)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метапредметные результаты;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личностные результаты, в т.ч. социализация учащихся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 здоровье учащихся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достижения учащихся на конкурсах, соревнованиях, олимпиадах различного уровня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удовлетворенность родителей качеством образовательных результатов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576</Words>
  <Application>Microsoft Office PowerPoint</Application>
  <PresentationFormat>Произвольный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Arial Black</vt:lpstr>
      <vt:lpstr>Тема Office</vt:lpstr>
      <vt:lpstr>Слайд 1</vt:lpstr>
      <vt:lpstr>Ключевые вопросы </vt:lpstr>
      <vt:lpstr>1. Новая реформа образования</vt:lpstr>
      <vt:lpstr>Слайд 4</vt:lpstr>
      <vt:lpstr>Слайд 5</vt:lpstr>
      <vt:lpstr> Компетентность и талант педагога + возможности и условия мегаполиса = Образовательные результаты ребенка </vt:lpstr>
      <vt:lpstr>Создание «эффективной школы» - вот что является сегодня целью развития образования. Детям нужна школа, которая научит их современной функциональной грамотности, то есть даст образование, отличающееся наличием реальной жизненной ценности, применимостью.  </vt:lpstr>
      <vt:lpstr>ВСОКО </vt:lpstr>
      <vt:lpstr>Качество результатов освоения основной образовательной программы  соответствующего уровня </vt:lpstr>
      <vt:lpstr> Качество реализации  образовательной деятельности </vt:lpstr>
      <vt:lpstr> Оценка условий </vt:lpstr>
      <vt:lpstr>«Точки роста» в фокусе развития образования ЛИЦЕЯ № 142: линии стратегических инициатив</vt:lpstr>
    </vt:vector>
  </TitlesOfParts>
  <Company>МАОУ лицей №142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Нормативная база</dc:title>
  <dc:creator>Сергеева</dc:creator>
  <cp:lastModifiedBy>Сергеева</cp:lastModifiedBy>
  <cp:revision>193</cp:revision>
  <dcterms:created xsi:type="dcterms:W3CDTF">2014-08-28T02:48:37Z</dcterms:created>
  <dcterms:modified xsi:type="dcterms:W3CDTF">2017-11-23T06:31:51Z</dcterms:modified>
</cp:coreProperties>
</file>