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C95DB-94B4-446D-8BE4-3A37CBBC0EB2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5F1A0-1F34-4636-B6ED-7DE171F654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3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2CD71-1A21-4B1C-81C0-65F224181ED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5F1A0-1F34-4636-B6ED-7DE171F654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5F1A0-1F34-4636-B6ED-7DE171F6542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2.gif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slide" Target="slide10.xml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13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slide" Target="slide1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5" Type="http://schemas.openxmlformats.org/officeDocument/2006/relationships/slide" Target="slide1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alklove.ru/muliki6.htm" TargetMode="External"/><Relationship Id="rId2" Type="http://schemas.openxmlformats.org/officeDocument/2006/relationships/hyperlink" Target="http://kilat.ru/animacija-multjashki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5" Type="http://schemas.openxmlformats.org/officeDocument/2006/relationships/slide" Target="slide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5" Type="http://schemas.openxmlformats.org/officeDocument/2006/relationships/image" Target="../media/image6.png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142844" y="142852"/>
            <a:ext cx="8786874" cy="6429420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5796134" y="2567184"/>
            <a:ext cx="504825" cy="432048"/>
          </a:xfrm>
          <a:prstGeom prst="rect">
            <a:avLst/>
          </a:prstGeom>
          <a:solidFill>
            <a:srgbClr val="FF33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C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63" name="WordArt 15"/>
          <p:cNvSpPr>
            <a:spLocks noChangeArrowheads="1" noChangeShapeType="1" noTextEdit="1"/>
          </p:cNvSpPr>
          <p:nvPr/>
        </p:nvSpPr>
        <p:spPr bwMode="auto">
          <a:xfrm>
            <a:off x="5858209" y="2652575"/>
            <a:ext cx="379910" cy="2612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13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335061" y="3285554"/>
            <a:ext cx="504825" cy="429361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69" name="WordArt 21"/>
          <p:cNvSpPr>
            <a:spLocks noChangeArrowheads="1" noChangeShapeType="1" noTextEdit="1"/>
          </p:cNvSpPr>
          <p:nvPr/>
        </p:nvSpPr>
        <p:spPr bwMode="auto">
          <a:xfrm rot="6956">
            <a:off x="1479384" y="3357851"/>
            <a:ext cx="2857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16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 rot="1464685">
            <a:off x="2483092" y="3260477"/>
            <a:ext cx="504825" cy="427484"/>
          </a:xfrm>
          <a:prstGeom prst="rect">
            <a:avLst/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71" name="WordArt 23"/>
          <p:cNvSpPr>
            <a:spLocks noChangeArrowheads="1" noChangeShapeType="1" noTextEdit="1"/>
          </p:cNvSpPr>
          <p:nvPr/>
        </p:nvSpPr>
        <p:spPr bwMode="auto">
          <a:xfrm rot="1464685">
            <a:off x="2605330" y="3332485"/>
            <a:ext cx="288925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17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4071364" y="3285554"/>
            <a:ext cx="504825" cy="432048"/>
          </a:xfrm>
          <a:prstGeom prst="rect">
            <a:avLst/>
          </a:prstGeom>
          <a:solidFill>
            <a:srgbClr val="FF33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C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73" name="WordArt 25"/>
          <p:cNvSpPr>
            <a:spLocks noChangeArrowheads="1" noChangeShapeType="1" noTextEdit="1"/>
          </p:cNvSpPr>
          <p:nvPr/>
        </p:nvSpPr>
        <p:spPr bwMode="auto">
          <a:xfrm>
            <a:off x="4143372" y="3357562"/>
            <a:ext cx="2857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18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 rot="1493464">
            <a:off x="5506914" y="3299734"/>
            <a:ext cx="504825" cy="431676"/>
          </a:xfrm>
          <a:prstGeom prst="rect">
            <a:avLst/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75" name="WordArt 27"/>
          <p:cNvSpPr>
            <a:spLocks noChangeArrowheads="1" noChangeShapeType="1" noTextEdit="1"/>
          </p:cNvSpPr>
          <p:nvPr/>
        </p:nvSpPr>
        <p:spPr bwMode="auto">
          <a:xfrm rot="1378841">
            <a:off x="5583923" y="3376419"/>
            <a:ext cx="2857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19</a:t>
            </a: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6735660" y="3285554"/>
            <a:ext cx="504825" cy="431676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77" name="WordArt 29"/>
          <p:cNvSpPr>
            <a:spLocks noChangeArrowheads="1" noChangeShapeType="1" noTextEdit="1"/>
          </p:cNvSpPr>
          <p:nvPr/>
        </p:nvSpPr>
        <p:spPr bwMode="auto">
          <a:xfrm rot="21598604">
            <a:off x="6807730" y="3357620"/>
            <a:ext cx="2857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20</a:t>
            </a:r>
          </a:p>
        </p:txBody>
      </p:sp>
      <p:pic>
        <p:nvPicPr>
          <p:cNvPr id="2078" name="Picture 30" descr="315173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1000108"/>
            <a:ext cx="207170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9" name="WordArt 31"/>
          <p:cNvSpPr>
            <a:spLocks noChangeArrowheads="1" noChangeShapeType="1" noTextEdit="1"/>
          </p:cNvSpPr>
          <p:nvPr/>
        </p:nvSpPr>
        <p:spPr bwMode="auto">
          <a:xfrm>
            <a:off x="1000100" y="214290"/>
            <a:ext cx="7310616" cy="138297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2000" b="1" kern="10" dirty="0" smtClean="0">
                <a:ln w="12700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Методическое сопровождение</a:t>
            </a:r>
          </a:p>
          <a:p>
            <a:pPr algn="ctr"/>
            <a:r>
              <a:rPr lang="ru-RU" sz="2000" b="1" kern="10" dirty="0" smtClean="0">
                <a:ln w="12700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дистанционного курса:</a:t>
            </a:r>
          </a:p>
          <a:p>
            <a:pPr algn="ctr"/>
            <a:r>
              <a:rPr lang="ru-RU" sz="36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«Учим </a:t>
            </a:r>
            <a:r>
              <a:rPr lang="ru-RU" sz="36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с </a:t>
            </a:r>
            <a:r>
              <a:rPr lang="ru-RU" sz="36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Аладдином математику»</a:t>
            </a:r>
            <a:endParaRPr lang="ru-RU" sz="3600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Comic Sans MS"/>
            </a:endParaRP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57158" y="3929066"/>
            <a:ext cx="8501122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spcBef>
                <a:spcPct val="50000"/>
              </a:spcBef>
            </a:pPr>
            <a:r>
              <a:rPr lang="ru-RU" sz="2000" b="1" dirty="0" smtClean="0">
                <a:solidFill>
                  <a:srgbClr val="0000FF"/>
                </a:solidFill>
                <a:latin typeface="Comic Sans MS" pitchFamily="66" charset="0"/>
              </a:rPr>
              <a:t>Дидактические игры по разделу математики:</a:t>
            </a:r>
          </a:p>
          <a:p>
            <a:pPr algn="ctr">
              <a:lnSpc>
                <a:spcPts val="1500"/>
              </a:lnSpc>
              <a:spcBef>
                <a:spcPct val="50000"/>
              </a:spcBef>
            </a:pPr>
            <a:r>
              <a:rPr lang="ru-RU" sz="2000" b="1" dirty="0" smtClean="0">
                <a:solidFill>
                  <a:srgbClr val="0000FF"/>
                </a:solidFill>
                <a:latin typeface="Comic Sans MS" pitchFamily="66" charset="0"/>
              </a:rPr>
              <a:t>«Устная и письменная нумерация чисел второго десятка»</a:t>
            </a:r>
            <a:endParaRPr lang="ru-RU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979712" y="2639192"/>
            <a:ext cx="504825" cy="432048"/>
          </a:xfrm>
          <a:prstGeom prst="rect">
            <a:avLst/>
          </a:prstGeom>
          <a:solidFill>
            <a:srgbClr val="FF33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C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61" name="WordArt 13"/>
          <p:cNvSpPr>
            <a:spLocks noChangeArrowheads="1" noChangeShapeType="1" noTextEdit="1"/>
          </p:cNvSpPr>
          <p:nvPr/>
        </p:nvSpPr>
        <p:spPr bwMode="auto">
          <a:xfrm>
            <a:off x="2124175" y="2710630"/>
            <a:ext cx="2857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12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1043608" y="2624045"/>
            <a:ext cx="504825" cy="447195"/>
          </a:xfrm>
          <a:prstGeom prst="rect">
            <a:avLst/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84" name="WordArt 36"/>
          <p:cNvSpPr>
            <a:spLocks noChangeArrowheads="1" noChangeShapeType="1" noTextEdit="1"/>
          </p:cNvSpPr>
          <p:nvPr/>
        </p:nvSpPr>
        <p:spPr bwMode="auto">
          <a:xfrm>
            <a:off x="1115616" y="2711200"/>
            <a:ext cx="288925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6660232" y="2567184"/>
            <a:ext cx="504825" cy="431676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 rot="21413953">
            <a:off x="6740275" y="2646697"/>
            <a:ext cx="2857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15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6228184" y="2135136"/>
            <a:ext cx="504825" cy="429121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00FF00">
                  <a:gamma/>
                  <a:shade val="94118"/>
                  <a:invGamma/>
                </a:srgbClr>
              </a:gs>
              <a:gs pos="100000">
                <a:srgbClr val="00FF00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65" name="WordArt 17"/>
          <p:cNvSpPr>
            <a:spLocks noChangeArrowheads="1" noChangeShapeType="1" noTextEdit="1"/>
          </p:cNvSpPr>
          <p:nvPr/>
        </p:nvSpPr>
        <p:spPr bwMode="auto">
          <a:xfrm>
            <a:off x="6300192" y="2207144"/>
            <a:ext cx="2857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14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1479535" y="2195629"/>
            <a:ext cx="504825" cy="432048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82" name="WordArt 34"/>
          <p:cNvSpPr>
            <a:spLocks noChangeArrowheads="1" noChangeShapeType="1" noTextEdit="1"/>
          </p:cNvSpPr>
          <p:nvPr/>
        </p:nvSpPr>
        <p:spPr bwMode="auto">
          <a:xfrm rot="21589897">
            <a:off x="1620119" y="2207563"/>
            <a:ext cx="2857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11</a:t>
            </a:r>
          </a:p>
        </p:txBody>
      </p:sp>
      <p:sp>
        <p:nvSpPr>
          <p:cNvPr id="45" name="Управляющая кнопка: далее 44">
            <a:hlinkClick r:id="" action="ppaction://hlinkshowjump?jump=nextslide" highlightClick="1"/>
          </p:cNvPr>
          <p:cNvSpPr/>
          <p:nvPr/>
        </p:nvSpPr>
        <p:spPr>
          <a:xfrm>
            <a:off x="8643966" y="6569968"/>
            <a:ext cx="50003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1785918" y="5286388"/>
            <a:ext cx="5921392" cy="1287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  <a:spcBef>
                <a:spcPct val="50000"/>
              </a:spcBef>
            </a:pPr>
            <a:r>
              <a:rPr lang="ru-RU" b="1" dirty="0" smtClean="0">
                <a:latin typeface="Comic Sans MS" pitchFamily="66" charset="0"/>
              </a:rPr>
              <a:t>Автор работы: Сырейщикова Алена Евгеньевна</a:t>
            </a:r>
          </a:p>
          <a:p>
            <a:pPr algn="just">
              <a:lnSpc>
                <a:spcPts val="1500"/>
              </a:lnSpc>
              <a:spcBef>
                <a:spcPct val="50000"/>
              </a:spcBef>
            </a:pPr>
            <a:r>
              <a:rPr lang="ru-RU" b="1" dirty="0" smtClean="0">
                <a:latin typeface="Comic Sans MS" pitchFamily="66" charset="0"/>
              </a:rPr>
              <a:t>Место работы: С(к)ОШ №5 </a:t>
            </a:r>
            <a:r>
              <a:rPr lang="en-US" b="1" dirty="0" smtClean="0">
                <a:latin typeface="Comic Sans MS" pitchFamily="66" charset="0"/>
              </a:rPr>
              <a:t>VIII</a:t>
            </a:r>
            <a:r>
              <a:rPr lang="ru-RU" b="1" dirty="0" smtClean="0">
                <a:latin typeface="Comic Sans MS" pitchFamily="66" charset="0"/>
              </a:rPr>
              <a:t>вида.</a:t>
            </a:r>
          </a:p>
          <a:p>
            <a:pPr algn="just">
              <a:lnSpc>
                <a:spcPts val="1500"/>
              </a:lnSpc>
              <a:spcBef>
                <a:spcPct val="50000"/>
              </a:spcBef>
            </a:pPr>
            <a:r>
              <a:rPr lang="ru-RU" b="1" dirty="0" smtClean="0">
                <a:latin typeface="Comic Sans MS" pitchFamily="66" charset="0"/>
              </a:rPr>
              <a:t>Должность: учитель начальных классов. </a:t>
            </a:r>
          </a:p>
          <a:p>
            <a:pPr algn="ctr">
              <a:lnSpc>
                <a:spcPts val="1500"/>
              </a:lnSpc>
              <a:spcBef>
                <a:spcPct val="50000"/>
              </a:spcBef>
            </a:pPr>
            <a:r>
              <a:rPr lang="ru-RU" b="1" dirty="0" smtClean="0">
                <a:latin typeface="Comic Sans MS" pitchFamily="66" charset="0"/>
              </a:rPr>
              <a:t>г. Кыштым, 2011 г.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animBg="1"/>
      <p:bldP spid="2063" grpId="0" animBg="1"/>
      <p:bldP spid="2068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9" grpId="0"/>
      <p:bldP spid="2086" grpId="0"/>
      <p:bldP spid="2060" grpId="0" animBg="1"/>
      <p:bldP spid="2061" grpId="0" animBg="1"/>
      <p:bldP spid="2083" grpId="0" animBg="1"/>
      <p:bldP spid="2084" grpId="0" animBg="1"/>
      <p:bldP spid="2066" grpId="0" animBg="1"/>
      <p:bldP spid="2067" grpId="0" animBg="1"/>
      <p:bldP spid="2064" grpId="0" animBg="1"/>
      <p:bldP spid="2065" grpId="0" animBg="1"/>
      <p:bldP spid="2081" grpId="0" animBg="1"/>
      <p:bldP spid="2082" grpId="0" animBg="1"/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14291"/>
            <a:ext cx="8643937" cy="6357982"/>
          </a:xfrm>
          <a:prstGeom prst="rect">
            <a:avLst/>
          </a:prstGeom>
          <a:solidFill>
            <a:schemeClr val="bg1"/>
          </a:solidFill>
          <a:ln w="38100" cap="rnd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28604"/>
            <a:ext cx="8072494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2400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2. Дидактические игры по теме: «Знакомство с письменным обозначением чисел второго десятка»</a:t>
            </a:r>
          </a:p>
          <a:p>
            <a:pPr algn="ctr"/>
            <a:endParaRPr lang="ru-RU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571744"/>
            <a:ext cx="669674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Содержание:</a:t>
            </a:r>
            <a:endParaRPr lang="ru-RU" sz="2400" b="1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  <a:hlinkClick r:id="rId2" action="ppaction://hlinksldjump"/>
            </a:endParaRPr>
          </a:p>
          <a:p>
            <a:pPr marL="514350" indent="-514350">
              <a:lnSpc>
                <a:spcPct val="150000"/>
              </a:lnSpc>
            </a:pP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hlinkClick r:id="rId3" action="ppaction://hlinksldjump"/>
              </a:rPr>
              <a:t>Игра №1 «Числовая лесенка»</a:t>
            </a:r>
            <a:endParaRPr lang="ru-RU" sz="24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hlinkClick r:id="rId4" action="ppaction://hlinksldjump"/>
              </a:rPr>
              <a:t>Игра №2 «Абак»</a:t>
            </a:r>
            <a:endParaRPr lang="ru-RU" sz="24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marL="514350" indent="-514350">
              <a:buAutoNum type="arabicPeriod"/>
            </a:pPr>
            <a:endParaRPr lang="ru-RU" sz="24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Рисунок 6" descr="18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58082" y="4214818"/>
            <a:ext cx="1595442" cy="1643066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rId6" action="ppaction://hlinksldjump" highlightClick="1"/>
          </p:cNvPr>
          <p:cNvSpPr/>
          <p:nvPr/>
        </p:nvSpPr>
        <p:spPr>
          <a:xfrm>
            <a:off x="3357554" y="6572272"/>
            <a:ext cx="571472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4643438" y="6572272"/>
            <a:ext cx="64291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3937" cy="6357937"/>
          </a:xfrm>
          <a:prstGeom prst="rect">
            <a:avLst/>
          </a:prstGeom>
          <a:solidFill>
            <a:schemeClr val="bg1"/>
          </a:solidFill>
          <a:ln w="38100" cap="rnd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4" name="Прямоугольник 6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9313" y="5572125"/>
            <a:ext cx="73183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Прямоугольник 6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6475" y="4505325"/>
            <a:ext cx="730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Прямоугольник 65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359150"/>
            <a:ext cx="7318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Прямоугольник 68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4038" y="1858963"/>
            <a:ext cx="731837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875" y="2428875"/>
          <a:ext cx="5186962" cy="4144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542"/>
                <a:gridCol w="471542"/>
                <a:gridCol w="471542"/>
                <a:gridCol w="471542"/>
                <a:gridCol w="471542"/>
                <a:gridCol w="471542"/>
                <a:gridCol w="471542"/>
                <a:gridCol w="471542"/>
                <a:gridCol w="471542"/>
                <a:gridCol w="471542"/>
                <a:gridCol w="471542"/>
              </a:tblGrid>
              <a:tr h="2863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rgbClr val="C00000"/>
                    </a:solidFill>
                  </a:tcPr>
                </a:tc>
              </a:tr>
              <a:tr h="2863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mpd="sng">
                      <a:noFill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2863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2863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2863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954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457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2863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2863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2863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286333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pic>
        <p:nvPicPr>
          <p:cNvPr id="11" name="Прямоугольник 10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9375" y="5218113"/>
            <a:ext cx="71278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Прямоугольник 11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89438" y="4932363"/>
            <a:ext cx="731837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Прямоугольник 12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14950" y="4071938"/>
            <a:ext cx="7318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Прямоугольник 13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15013" y="3717925"/>
            <a:ext cx="731837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Прямоугольник 14"/>
          <p:cNvPicPr>
            <a:picLocks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48463" y="2998788"/>
            <a:ext cx="7318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Прямоугольник 15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48525" y="2646363"/>
            <a:ext cx="7318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Прямоугольник 16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75563" y="2286000"/>
            <a:ext cx="730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25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707904" y="2708920"/>
            <a:ext cx="1296144" cy="2304256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115616" y="548680"/>
            <a:ext cx="669674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Игра №1 «Числовая лесенка»</a:t>
            </a:r>
          </a:p>
          <a:p>
            <a:pPr algn="ctr"/>
            <a:r>
              <a:rPr lang="ru-RU" sz="28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Какие числа пропущены </a:t>
            </a:r>
          </a:p>
          <a:p>
            <a:pPr algn="ctr"/>
            <a:r>
              <a:rPr lang="ru-RU" sz="28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на числовой лесенке?</a:t>
            </a:r>
            <a:endParaRPr lang="ru-RU" sz="28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Управляющая кнопка: назад 20">
            <a:hlinkClick r:id="rId15" action="ppaction://hlinksldjump" highlightClick="1"/>
          </p:cNvPr>
          <p:cNvSpPr/>
          <p:nvPr/>
        </p:nvSpPr>
        <p:spPr>
          <a:xfrm>
            <a:off x="3071802" y="6572272"/>
            <a:ext cx="642942" cy="2857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4572000" y="6572272"/>
            <a:ext cx="64294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50"/>
            <a:ext cx="8715435" cy="6215063"/>
          </a:xfrm>
          <a:prstGeom prst="rect">
            <a:avLst/>
          </a:prstGeom>
          <a:solidFill>
            <a:schemeClr val="bg1"/>
          </a:solidFill>
          <a:ln w="38100" cap="rnd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484784"/>
          <a:ext cx="792088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774"/>
                <a:gridCol w="1972642"/>
                <a:gridCol w="1512168"/>
                <a:gridCol w="1440160"/>
                <a:gridCol w="12241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Десятки 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Единицы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Получилось число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Верно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Неверно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4000" b="1" dirty="0" smtClean="0"/>
                        <a:t>1</a:t>
                      </a:r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b="1" dirty="0" smtClean="0"/>
                        <a:t>2</a:t>
                      </a:r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12</a:t>
                      </a:r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4000" b="1" dirty="0" smtClean="0"/>
                        <a:t>1</a:t>
                      </a:r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b="1" dirty="0" smtClean="0"/>
                        <a:t>3</a:t>
                      </a:r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13</a:t>
                      </a:r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4000" b="1" dirty="0" smtClean="0"/>
                        <a:t>1</a:t>
                      </a:r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b="1" dirty="0" smtClean="0"/>
                        <a:t>6</a:t>
                      </a:r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16</a:t>
                      </a:r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4360" name="Рисунок 18" descr="десяток пучок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04864"/>
            <a:ext cx="75247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1" name="Рисунок 24" descr="десяток пучок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573016"/>
            <a:ext cx="7524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2" name="Рисунок 14" descr="зеленая палочк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276872"/>
            <a:ext cx="2095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3" name="Рисунок 15" descr="зеленая палочк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276872"/>
            <a:ext cx="2095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4" name="Рисунок 16" descr="зеленая палочк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573016"/>
            <a:ext cx="2095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5" name="Рисунок 17" descr="зеленая палочк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573016"/>
            <a:ext cx="2095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6" name="Рисунок 18" descr="зеленая палочк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573016"/>
            <a:ext cx="2095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24" descr="десяток пучок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941168"/>
            <a:ext cx="7524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6" descr="зеленая палочк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941168"/>
            <a:ext cx="2095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6" descr="зеленая палочк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941168"/>
            <a:ext cx="2095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6" descr="зеленая палочк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941168"/>
            <a:ext cx="2095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6" descr="зеленая палочк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941168"/>
            <a:ext cx="2095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зеленая палочк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941168"/>
            <a:ext cx="2095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Овал 17">
            <a:hlinkClick r:id="rId4" action="ppaction://hlinksldjump"/>
          </p:cNvPr>
          <p:cNvSpPr/>
          <p:nvPr/>
        </p:nvSpPr>
        <p:spPr>
          <a:xfrm>
            <a:off x="7668344" y="2996952"/>
            <a:ext cx="648072" cy="28803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hlinkClick r:id="rId5" action="ppaction://hlinksldjump"/>
          </p:cNvPr>
          <p:cNvSpPr/>
          <p:nvPr/>
        </p:nvSpPr>
        <p:spPr>
          <a:xfrm>
            <a:off x="6228184" y="2996952"/>
            <a:ext cx="648072" cy="28803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hlinkClick r:id="rId5" action="ppaction://hlinksldjump"/>
          </p:cNvPr>
          <p:cNvSpPr/>
          <p:nvPr/>
        </p:nvSpPr>
        <p:spPr>
          <a:xfrm>
            <a:off x="6228184" y="4365104"/>
            <a:ext cx="648072" cy="28803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hlinkClick r:id="rId4" action="ppaction://hlinksldjump"/>
          </p:cNvPr>
          <p:cNvSpPr/>
          <p:nvPr/>
        </p:nvSpPr>
        <p:spPr>
          <a:xfrm>
            <a:off x="7596336" y="4365104"/>
            <a:ext cx="648072" cy="28803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rId5" action="ppaction://hlinksldjump"/>
          </p:cNvPr>
          <p:cNvSpPr/>
          <p:nvPr/>
        </p:nvSpPr>
        <p:spPr>
          <a:xfrm>
            <a:off x="6228184" y="5733256"/>
            <a:ext cx="648072" cy="28803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hlinkClick r:id="rId4" action="ppaction://hlinksldjump"/>
          </p:cNvPr>
          <p:cNvSpPr/>
          <p:nvPr/>
        </p:nvSpPr>
        <p:spPr>
          <a:xfrm>
            <a:off x="7596336" y="5733256"/>
            <a:ext cx="648072" cy="28803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187624" y="404664"/>
            <a:ext cx="669674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Игра №2 «Абак»</a:t>
            </a:r>
          </a:p>
          <a:p>
            <a:pPr algn="ctr"/>
            <a:r>
              <a:rPr lang="ru-RU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Верно ли Аладдин обозначил числа в абаке?</a:t>
            </a:r>
            <a:endParaRPr lang="ru-RU" sz="2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Управляющая кнопка: назад 24">
            <a:hlinkClick r:id="rId6" action="ppaction://hlinksldjump" highlightClick="1"/>
          </p:cNvPr>
          <p:cNvSpPr/>
          <p:nvPr/>
        </p:nvSpPr>
        <p:spPr>
          <a:xfrm>
            <a:off x="3071802" y="6572272"/>
            <a:ext cx="642942" cy="2857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4572000" y="6572272"/>
            <a:ext cx="64294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313" y="214313"/>
            <a:ext cx="8715405" cy="6357937"/>
          </a:xfrm>
          <a:prstGeom prst="rect">
            <a:avLst/>
          </a:prstGeom>
          <a:solidFill>
            <a:schemeClr val="bg1"/>
          </a:solidFill>
          <a:ln w="38100" cap="rnd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джин анимашка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2852936"/>
            <a:ext cx="2057400" cy="288031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907704" y="908720"/>
            <a:ext cx="53158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Ты справился 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 заданием!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358214" y="6072206"/>
            <a:ext cx="304800" cy="304800"/>
          </a:xfrm>
          <a:prstGeom prst="rect">
            <a:avLst/>
          </a:prstGeom>
        </p:spPr>
      </p:pic>
      <p:sp>
        <p:nvSpPr>
          <p:cNvPr id="8" name="Управляющая кнопка: назад 7">
            <a:hlinkClick r:id="rId5" action="ppaction://hlinksldjump" highlightClick="1"/>
          </p:cNvPr>
          <p:cNvSpPr/>
          <p:nvPr/>
        </p:nvSpPr>
        <p:spPr>
          <a:xfrm>
            <a:off x="4071934" y="6572272"/>
            <a:ext cx="571504" cy="2857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313" y="214289"/>
            <a:ext cx="8715405" cy="6357961"/>
          </a:xfrm>
          <a:prstGeom prst="rect">
            <a:avLst/>
          </a:prstGeom>
          <a:solidFill>
            <a:schemeClr val="bg1"/>
          </a:solidFill>
          <a:ln w="38100" cap="rnd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8831" y="764704"/>
            <a:ext cx="4132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Ты ошибся!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" name="Рисунок 8" descr="джин анимашка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2852936"/>
            <a:ext cx="2057400" cy="2880319"/>
          </a:xfrm>
          <a:prstGeom prst="rect">
            <a:avLst/>
          </a:prstGeom>
        </p:spPr>
      </p:pic>
      <p:pic>
        <p:nvPicPr>
          <p:cNvPr id="10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4" cstate="print"/>
          <a:stretch>
            <a:fillRect/>
          </a:stretch>
        </p:blipFill>
        <p:spPr>
          <a:xfrm>
            <a:off x="8429652" y="6143644"/>
            <a:ext cx="304800" cy="304800"/>
          </a:xfrm>
          <a:prstGeom prst="rect">
            <a:avLst/>
          </a:prstGeom>
        </p:spPr>
      </p:pic>
      <p:sp>
        <p:nvSpPr>
          <p:cNvPr id="7" name="Управляющая кнопка: назад 6">
            <a:hlinkClick r:id="rId5" action="ppaction://hlinksldjump" highlightClick="1"/>
          </p:cNvPr>
          <p:cNvSpPr/>
          <p:nvPr/>
        </p:nvSpPr>
        <p:spPr>
          <a:xfrm>
            <a:off x="4286248" y="6572272"/>
            <a:ext cx="571504" cy="2857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3" y="214289"/>
            <a:ext cx="8715405" cy="6357961"/>
          </a:xfrm>
          <a:prstGeom prst="rect">
            <a:avLst/>
          </a:prstGeom>
          <a:solidFill>
            <a:schemeClr val="bg1"/>
          </a:solidFill>
          <a:ln w="38100" cap="rnd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</a:pPr>
            <a:endParaRPr lang="ru-RU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642918"/>
            <a:ext cx="76438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Используемые интернет-ресурсы: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b="1" dirty="0" smtClean="0">
                <a:hlinkClick r:id="rId2"/>
              </a:rPr>
              <a:t>http://kilat.ru/animacija-multjashki.htm</a:t>
            </a:r>
            <a:endParaRPr lang="ru-RU" sz="2400" b="1" dirty="0" smtClean="0"/>
          </a:p>
          <a:p>
            <a:pPr algn="just">
              <a:lnSpc>
                <a:spcPct val="150000"/>
              </a:lnSpc>
              <a:defRPr/>
            </a:pPr>
            <a:r>
              <a:rPr lang="en-US" sz="2400" b="1" dirty="0" smtClean="0">
                <a:hlinkClick r:id="rId3"/>
              </a:rPr>
              <a:t>http://talklove.ru/muliki6.htm</a:t>
            </a:r>
            <a:endParaRPr lang="ru-RU" sz="2400" b="1" dirty="0" smtClean="0"/>
          </a:p>
          <a:p>
            <a:pPr algn="just">
              <a:defRPr/>
            </a:pPr>
            <a:endParaRPr lang="ru-RU" sz="2400" b="1" dirty="0" smtClean="0"/>
          </a:p>
          <a:p>
            <a:pPr algn="ctr">
              <a:lnSpc>
                <a:spcPct val="150000"/>
              </a:lnSpc>
            </a:pPr>
            <a:endParaRPr lang="ru-RU" sz="2400" dirty="0"/>
          </a:p>
        </p:txBody>
      </p:sp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4357686" y="6572272"/>
            <a:ext cx="571472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142853"/>
            <a:ext cx="8715436" cy="63940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00FF"/>
                </a:solidFill>
                <a:latin typeface="Comic Sans MS" pitchFamily="66" charset="0"/>
              </a:rPr>
              <a:t>Содержание: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I раздел:  «Устная и письменная нумерация чисел второго десятка»</a:t>
            </a:r>
          </a:p>
          <a:p>
            <a:pPr>
              <a:lnSpc>
                <a:spcPct val="150000"/>
              </a:lnSpc>
            </a:pPr>
            <a:endParaRPr lang="ru-RU" sz="2400" dirty="0" smtClean="0">
              <a:latin typeface="Comic Sans MS" pitchFamily="66" charset="0"/>
              <a:hlinkClick r:id="rId2" action="ppaction://hlinksldjump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Comic Sans MS" pitchFamily="66" charset="0"/>
                <a:hlinkClick r:id="rId2" action="ppaction://hlinksldjump"/>
              </a:rPr>
              <a:t>1. Дидактические игры по теме: «Устный счет предметов в прямой и обратной последовательности в пределах 20» </a:t>
            </a:r>
            <a:endParaRPr lang="ru-RU" sz="2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sz="2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Comic Sans MS" pitchFamily="66" charset="0"/>
                <a:hlinkClick r:id="rId3" action="ppaction://hlinksldjump"/>
              </a:rPr>
              <a:t>2. Дидактические игры по теме: «Знакомство с письменным обозначением чисел второго десятка»</a:t>
            </a:r>
            <a:endParaRPr lang="en-US" sz="2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sz="11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sz="11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sz="1100" dirty="0" smtClean="0">
              <a:latin typeface="Comic Sans MS" pitchFamily="66" charset="0"/>
            </a:endParaRPr>
          </a:p>
        </p:txBody>
      </p:sp>
      <p:pic>
        <p:nvPicPr>
          <p:cNvPr id="3" name="Рисунок 2" descr="1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3786190"/>
            <a:ext cx="1524004" cy="1571628"/>
          </a:xfrm>
          <a:prstGeom prst="rect">
            <a:avLst/>
          </a:prstGeom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4929190" y="6569968"/>
            <a:ext cx="50003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3786182" y="6572272"/>
            <a:ext cx="500034" cy="2857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4282" y="214290"/>
            <a:ext cx="8715436" cy="635798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 descr="1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4714884"/>
            <a:ext cx="1524004" cy="157162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85786" y="2571744"/>
            <a:ext cx="75009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Содержание:</a:t>
            </a:r>
            <a:endParaRPr lang="ru-RU" sz="2400" b="1" dirty="0" smtClean="0">
              <a:solidFill>
                <a:srgbClr val="FF0000"/>
              </a:solidFill>
              <a:latin typeface="Comic Sans MS" pitchFamily="66" charset="0"/>
              <a:hlinkClick r:id="rId4" action="ppaction://hlinksldjump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00FF"/>
                </a:solidFill>
                <a:latin typeface="Comic Sans MS" pitchFamily="66" charset="0"/>
                <a:hlinkClick r:id="rId5" action="ppaction://hlinksldjump"/>
              </a:rPr>
              <a:t>Игра №1 «Однозначные и двузначные числа»</a:t>
            </a:r>
            <a:endParaRPr lang="ru-RU" sz="2400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00FF"/>
                </a:solidFill>
                <a:latin typeface="Comic Sans MS" pitchFamily="66" charset="0"/>
                <a:hlinkClick r:id="rId6" action="ppaction://hlinksldjump"/>
              </a:rPr>
              <a:t>Игра №2 «Прямая и обратная последовательность числового ряда»</a:t>
            </a:r>
            <a:endParaRPr lang="ru-RU" sz="2400" b="1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428604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Comic Sans MS" pitchFamily="66" charset="0"/>
              </a:rPr>
              <a:t>1. Дидактические игры по теме: «Устный счет предметов в прямой и обратной последовательности в пределах 20» </a:t>
            </a:r>
          </a:p>
          <a:p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4857752" y="6569968"/>
            <a:ext cx="50003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3643306" y="6572272"/>
            <a:ext cx="571472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14282" y="214290"/>
            <a:ext cx="8715436" cy="635798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785794"/>
            <a:ext cx="6572296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Игра №1</a:t>
            </a:r>
          </a:p>
          <a:p>
            <a:pPr algn="ctr"/>
            <a:r>
              <a:rPr lang="ru-RU" sz="3200" b="1" dirty="0" smtClean="0">
                <a:ln w="11430"/>
                <a:solidFill>
                  <a:srgbClr val="0000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«Однозначные </a:t>
            </a:r>
          </a:p>
          <a:p>
            <a:pPr algn="ctr"/>
            <a:r>
              <a:rPr lang="ru-RU" sz="3200" b="1" dirty="0" smtClean="0">
                <a:ln w="11430"/>
                <a:solidFill>
                  <a:srgbClr val="0000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и двузначные числа»</a:t>
            </a:r>
            <a:endParaRPr lang="ru-RU" sz="3200" b="1" cap="none" spc="0" dirty="0">
              <a:ln w="11430"/>
              <a:solidFill>
                <a:srgbClr val="0000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Рисунок 3" descr="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642918"/>
            <a:ext cx="1309690" cy="12858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71604" y="2714620"/>
            <a:ext cx="6429420" cy="57150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rgbClr val="FF0000"/>
                </a:solidFill>
                <a:latin typeface="Comic Sans MS" pitchFamily="66" charset="0"/>
              </a:rPr>
              <a:t>Выбери строки с однозначными числами</a:t>
            </a:r>
            <a:endParaRPr lang="ru-RU" sz="2000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1571604" y="3571876"/>
            <a:ext cx="6429420" cy="57150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B0F0"/>
                </a:solidFill>
                <a:latin typeface="Comic Sans MS" pitchFamily="66" charset="0"/>
              </a:rPr>
              <a:t>1, 2, 4, 6, 8, 10.</a:t>
            </a:r>
            <a:endParaRPr lang="ru-RU" sz="2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1571604" y="4286256"/>
            <a:ext cx="6429420" cy="57150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1,2, 3, 4, 5, 7.</a:t>
            </a:r>
            <a:endParaRPr lang="ru-RU" sz="2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571604" y="5000636"/>
            <a:ext cx="6429420" cy="57150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66"/>
                </a:solidFill>
                <a:latin typeface="Comic Sans MS" pitchFamily="66" charset="0"/>
              </a:rPr>
              <a:t>1, 2, 4, 6, 8, 9.</a:t>
            </a:r>
            <a:endParaRPr lang="ru-RU" sz="2000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15" name="Управляющая кнопка: далее 14">
            <a:hlinkClick r:id="rId5" action="ppaction://hlinksldjump" highlightClick="1"/>
          </p:cNvPr>
          <p:cNvSpPr/>
          <p:nvPr/>
        </p:nvSpPr>
        <p:spPr>
          <a:xfrm>
            <a:off x="4786314" y="6569968"/>
            <a:ext cx="50003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омой 16">
            <a:hlinkClick r:id="rId6" action="ppaction://hlinksldjump" highlightClick="1"/>
          </p:cNvPr>
          <p:cNvSpPr/>
          <p:nvPr/>
        </p:nvSpPr>
        <p:spPr>
          <a:xfrm>
            <a:off x="3500430" y="6572272"/>
            <a:ext cx="571472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4282" y="214290"/>
            <a:ext cx="8715436" cy="628654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 descr="1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2357430"/>
            <a:ext cx="1309690" cy="1285876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071802" y="2500306"/>
            <a:ext cx="34515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Молодец!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7786710" y="5929330"/>
            <a:ext cx="304800" cy="304800"/>
          </a:xfrm>
          <a:prstGeom prst="rect">
            <a:avLst/>
          </a:prstGeom>
        </p:spPr>
      </p:pic>
      <p:sp>
        <p:nvSpPr>
          <p:cNvPr id="10" name="Управляющая кнопка: назад 9">
            <a:hlinkClick r:id="rId5" action="ppaction://hlinksldjump" highlightClick="1"/>
          </p:cNvPr>
          <p:cNvSpPr/>
          <p:nvPr/>
        </p:nvSpPr>
        <p:spPr>
          <a:xfrm>
            <a:off x="4214810" y="6500834"/>
            <a:ext cx="500066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214290"/>
            <a:ext cx="8715436" cy="628654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 descr="1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68" y="642918"/>
            <a:ext cx="1309690" cy="12858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3108" y="2000240"/>
            <a:ext cx="51395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Неверно! 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Подумай ещё!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2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4" cstate="print"/>
          <a:stretch>
            <a:fillRect/>
          </a:stretch>
        </p:blipFill>
        <p:spPr>
          <a:xfrm>
            <a:off x="8286776" y="6143644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назад 12">
            <a:hlinkClick r:id="rId5" action="ppaction://hlinksldjump" highlightClick="1"/>
          </p:cNvPr>
          <p:cNvSpPr/>
          <p:nvPr/>
        </p:nvSpPr>
        <p:spPr>
          <a:xfrm>
            <a:off x="4214810" y="6500834"/>
            <a:ext cx="500066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14282" y="214290"/>
            <a:ext cx="8715436" cy="635798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428604"/>
            <a:ext cx="707236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Игра №2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0000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Прямая и обратная последовательность числового ряда</a:t>
            </a:r>
            <a:endParaRPr lang="ru-RU" sz="2800" b="1" cap="none" spc="0" dirty="0">
              <a:ln w="11430"/>
              <a:solidFill>
                <a:srgbClr val="0000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Рисунок 3" descr="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1000108"/>
            <a:ext cx="1309690" cy="12858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42976" y="1928802"/>
            <a:ext cx="6429420" cy="57150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rgbClr val="FF0000"/>
                </a:solidFill>
                <a:latin typeface="Comic Sans MS" pitchFamily="66" charset="0"/>
              </a:rPr>
              <a:t>С каким утверждением ты согласен?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1142976" y="2714620"/>
            <a:ext cx="6429420" cy="57150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Этот ряд с прямой последовательностью числового ряда: 1, 2, 3, 4, 5, 6, 7, 8, 9, 10.</a:t>
            </a:r>
            <a:endParaRPr lang="ru-RU" sz="2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1071538" y="3500438"/>
            <a:ext cx="6429420" cy="57150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Comic Sans MS" pitchFamily="66" charset="0"/>
              </a:rPr>
              <a:t>Этот ряд с прямой последовательностью числового ряда: 1, 3, 2, 7, 9, 4, 5, 8, 10.</a:t>
            </a:r>
            <a:endParaRPr lang="ru-RU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071538" y="4357694"/>
            <a:ext cx="6429420" cy="57150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B0F0"/>
                </a:solidFill>
                <a:latin typeface="Comic Sans MS" pitchFamily="66" charset="0"/>
              </a:rPr>
              <a:t>Этот ряд с обратной последовательностью числового ряда: 1,5, 3, 8, 9, 2,10.</a:t>
            </a:r>
            <a:endParaRPr lang="ru-RU" sz="2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2" name="Прямоугольник 11">
            <a:hlinkClick r:id="rId3" action="ppaction://hlinksldjump"/>
          </p:cNvPr>
          <p:cNvSpPr/>
          <p:nvPr/>
        </p:nvSpPr>
        <p:spPr>
          <a:xfrm>
            <a:off x="1071538" y="5143512"/>
            <a:ext cx="6429420" cy="57150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66"/>
                </a:solidFill>
                <a:latin typeface="Comic Sans MS" pitchFamily="66" charset="0"/>
              </a:rPr>
              <a:t>Этот ряд с обратной последовательностью числового ряда: 10, 9, 8, 7, 6, 5, 4, 3, 2, 1.</a:t>
            </a:r>
            <a:endParaRPr lang="ru-RU" sz="2000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15" name="Управляющая кнопка: далее 14">
            <a:hlinkClick r:id="rId5" action="ppaction://hlinksldjump" highlightClick="1"/>
          </p:cNvPr>
          <p:cNvSpPr/>
          <p:nvPr/>
        </p:nvSpPr>
        <p:spPr>
          <a:xfrm>
            <a:off x="4429124" y="6572272"/>
            <a:ext cx="57147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омой 16">
            <a:hlinkClick r:id="rId6" action="ppaction://hlinksldjump" highlightClick="1"/>
          </p:cNvPr>
          <p:cNvSpPr/>
          <p:nvPr/>
        </p:nvSpPr>
        <p:spPr>
          <a:xfrm>
            <a:off x="3143240" y="6572272"/>
            <a:ext cx="571472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4282" y="214290"/>
            <a:ext cx="8715436" cy="628654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 descr="1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2357430"/>
            <a:ext cx="1309690" cy="1285876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071802" y="2500306"/>
            <a:ext cx="34515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Молодец!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Управляющая кнопка: назад 12">
            <a:hlinkClick r:id="rId4" action="ppaction://hlinksldjump" highlightClick="1"/>
          </p:cNvPr>
          <p:cNvSpPr/>
          <p:nvPr/>
        </p:nvSpPr>
        <p:spPr>
          <a:xfrm>
            <a:off x="4429124" y="6500834"/>
            <a:ext cx="500066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8286776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214290"/>
            <a:ext cx="8715436" cy="628654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 descr="1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68" y="642918"/>
            <a:ext cx="1309690" cy="12858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3108" y="2000240"/>
            <a:ext cx="51395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Неверно! 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Подумай ещё!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Управляющая кнопка: назад 5">
            <a:hlinkClick r:id="rId4" action="ppaction://hlinksldjump" highlightClick="1"/>
          </p:cNvPr>
          <p:cNvSpPr/>
          <p:nvPr/>
        </p:nvSpPr>
        <p:spPr>
          <a:xfrm>
            <a:off x="4429124" y="6500834"/>
            <a:ext cx="500066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5" cstate="print"/>
          <a:stretch>
            <a:fillRect/>
          </a:stretch>
        </p:blipFill>
        <p:spPr>
          <a:xfrm>
            <a:off x="81439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428</Words>
  <Application>Microsoft Office PowerPoint</Application>
  <PresentationFormat>Экран (4:3)</PresentationFormat>
  <Paragraphs>84</Paragraphs>
  <Slides>15</Slides>
  <Notes>3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СырейщиковаАЕ</dc:creator>
  <cp:lastModifiedBy>СырейщиковаАЕ</cp:lastModifiedBy>
  <cp:revision>18</cp:revision>
  <dcterms:modified xsi:type="dcterms:W3CDTF">2014-10-02T15:07:25Z</dcterms:modified>
</cp:coreProperties>
</file>