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63" r:id="rId5"/>
    <p:sldId id="266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aykova.te@mail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2.bp.blogspot.com/-IjzvzbSuOps/Wpu8lXpsMqI/AAAAAAABEp0/oRJvVNtb0iId-67T5tl0_cFLHqlHnMfKQCEwYBhgL/s1600/20314_93e842b87d0df477b4458896362b4060.jpg.jp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556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Monotype Corsiva" pitchFamily="66" charset="0"/>
              </a:rPr>
              <a:t>Сетевой проект </a:t>
            </a:r>
            <a:r>
              <a:rPr lang="ru-RU" sz="3100" dirty="0" smtClean="0">
                <a:latin typeface="Monotype Corsiva" pitchFamily="66" charset="0"/>
              </a:rPr>
              <a:t/>
            </a:r>
            <a:br>
              <a:rPr lang="ru-RU" sz="3100" dirty="0" smtClean="0">
                <a:latin typeface="Monotype Corsiva" pitchFamily="66" charset="0"/>
              </a:rPr>
            </a:br>
            <a:r>
              <a:rPr lang="ru-RU" sz="3100" dirty="0" smtClean="0">
                <a:latin typeface="Monotype Corsiva" pitchFamily="66" charset="0"/>
              </a:rPr>
              <a:t>«Территория творческого чтения»</a:t>
            </a:r>
            <a:br>
              <a:rPr lang="ru-RU" sz="3100" dirty="0" smtClean="0">
                <a:latin typeface="Monotype Corsiva" pitchFamily="66" charset="0"/>
              </a:rPr>
            </a:br>
            <a:r>
              <a:rPr lang="ru-RU" sz="3100" dirty="0" smtClean="0">
                <a:latin typeface="Monotype Corsiva" pitchFamily="66" charset="0"/>
              </a:rPr>
              <a:t/>
            </a:r>
            <a:br>
              <a:rPr lang="ru-RU" sz="3100" dirty="0" smtClean="0">
                <a:latin typeface="Monotype Corsiva" pitchFamily="66" charset="0"/>
              </a:rPr>
            </a:br>
            <a:r>
              <a:rPr lang="ru-RU" sz="3100" b="1" dirty="0" smtClean="0">
                <a:latin typeface="Monotype Corsiva" pitchFamily="66" charset="0"/>
              </a:rPr>
              <a:t>«Золотая» книжная полка</a:t>
            </a:r>
            <a:r>
              <a:rPr lang="ru-RU" sz="2700" dirty="0" smtClean="0">
                <a:latin typeface="Monotype Corsiva" pitchFamily="66" charset="0"/>
              </a:rPr>
              <a:t/>
            </a:r>
            <a:br>
              <a:rPr lang="ru-RU" sz="2700" dirty="0" smtClean="0">
                <a:latin typeface="Monotype Corsiva" pitchFamily="66" charset="0"/>
              </a:rPr>
            </a:br>
            <a:r>
              <a:rPr lang="ru-RU" sz="2700" dirty="0" smtClean="0">
                <a:latin typeface="Monotype Corsiva" pitchFamily="66" charset="0"/>
              </a:rPr>
              <a:t>180 </a:t>
            </a:r>
            <a:r>
              <a:rPr lang="ru-RU" sz="2700" dirty="0" smtClean="0">
                <a:latin typeface="Monotype Corsiva" pitchFamily="66" charset="0"/>
              </a:rPr>
              <a:t>лет сказке Г.Х.Андерсена </a:t>
            </a:r>
            <a:r>
              <a:rPr lang="ru-RU" sz="2700" dirty="0" smtClean="0">
                <a:latin typeface="Monotype Corsiva" pitchFamily="66" charset="0"/>
              </a:rPr>
              <a:t>«Стойкий </a:t>
            </a:r>
            <a:r>
              <a:rPr lang="ru-RU" sz="2700" dirty="0" smtClean="0">
                <a:latin typeface="Monotype Corsiva" pitchFamily="66" charset="0"/>
              </a:rPr>
              <a:t>оловянный </a:t>
            </a:r>
            <a:r>
              <a:rPr lang="ru-RU" sz="2700" dirty="0" smtClean="0">
                <a:latin typeface="Monotype Corsiva" pitchFamily="66" charset="0"/>
              </a:rPr>
              <a:t>солдатик»</a:t>
            </a:r>
            <a:r>
              <a:rPr lang="ru-RU" sz="2700" dirty="0" smtClean="0">
                <a:latin typeface="Monotype Corsiva" pitchFamily="66" charset="0"/>
              </a:rPr>
              <a:t/>
            </a:r>
            <a:br>
              <a:rPr lang="ru-RU" sz="2700" dirty="0" smtClean="0">
                <a:latin typeface="Monotype Corsiva" pitchFamily="66" charset="0"/>
              </a:rPr>
            </a:br>
            <a:endParaRPr lang="ru-RU" sz="27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14908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Выполнил: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Анисимов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Илья,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лет 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 «СОШ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Педагог-куратор: Байкова Татьяна Евгеньевна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  <a:hlinkClick r:id="rId3"/>
              </a:rPr>
              <a:t>baykova.te@mail.ru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r"/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71601" y="548680"/>
            <a:ext cx="1656184" cy="432048"/>
          </a:xfrm>
        </p:spPr>
        <p:txBody>
          <a:bodyPr/>
          <a:lstStyle/>
          <a:p>
            <a:pPr algn="ctr"/>
            <a:r>
              <a:rPr lang="ru-RU" dirty="0" smtClean="0">
                <a:latin typeface="Monotype Corsiva" pitchFamily="66" charset="0"/>
              </a:rPr>
              <a:t>Г.Х.Андерсен 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683568" y="1052736"/>
            <a:ext cx="3008313" cy="4835079"/>
          </a:xfrm>
        </p:spPr>
        <p:txBody>
          <a:bodyPr>
            <a:normAutofit fontScale="77500" lnSpcReduction="2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Мальчик появился на свет 2 апреля (15 апреля) 1805 года. Он жил в достаточно небогатой семье. Его отец работал башмачником, а мать – прачкой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Уже в подростковом возрасте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Ганс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переехал в Копенгаген. Некоторое время спустя, он попал в Королевский театр. Там он играл роли второго плана.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Впоследствии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Андерсен вспоминал это время, как одно из самых страшных в его биографии. Виной тому был строгий ректор школы.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Ганс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закончил обучение только в 1827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году.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1829 году опубликовали его первую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работу.Это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невероятная история под названием «Пешее путешествие от канала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Холмен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 восточной оконечности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Амагера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1835 появляются «Сказки», которые выводят известность автора на новый уровень. В дальнейшем, именно работы для детей становятся визитной карточкой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Андерсена.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  <p:pic>
        <p:nvPicPr>
          <p:cNvPr id="10" name="Рисунок 9" descr="https://3.bp.blogspot.com/-MowTw3QOF2Y/UrFhDz65l8I/AAAAAAAAPUg/4t9D4qpwbSk/s1600/Hans+Christian+Anderse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692696"/>
            <a:ext cx="259228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5"/>
          <p:cNvSpPr txBox="1">
            <a:spLocks/>
          </p:cNvSpPr>
          <p:nvPr/>
        </p:nvSpPr>
        <p:spPr>
          <a:xfrm>
            <a:off x="5436096" y="3933056"/>
            <a:ext cx="3168352" cy="22427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1871 писатель присутствовал на премьере балета, основанного на его произведениях. Несмотря на провал, Андерсен поспособствовал тому, чтобы его друга, балетмейстера Августина </a:t>
            </a:r>
            <a:r>
              <a:rPr kumimoji="0" lang="ru-RU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Бурнонвиля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наградили премией. Свою последнюю историю он написал в Рождество 1872.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 августа (17 августа) 1875 года – стал последним днем жизни знаменитого сказочника.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 (245x360, 88Kb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20688"/>
            <a:ext cx="18002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2 (270x360, 115Kb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548680"/>
            <a:ext cx="19969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Горизонтальный свиток 5"/>
          <p:cNvSpPr/>
          <p:nvPr/>
        </p:nvSpPr>
        <p:spPr>
          <a:xfrm>
            <a:off x="611560" y="2996952"/>
            <a:ext cx="2808312" cy="576064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Monotype Corsiva" pitchFamily="66" charset="0"/>
              </a:rPr>
              <a:t>Памятник</a:t>
            </a:r>
            <a:r>
              <a:rPr lang="en-US" sz="14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Monotype Corsiva" pitchFamily="66" charset="0"/>
              </a:rPr>
              <a:t>в </a:t>
            </a:r>
            <a:r>
              <a:rPr lang="en-US" sz="1400" dirty="0" err="1" smtClean="0">
                <a:solidFill>
                  <a:schemeClr val="tx1"/>
                </a:solidFill>
                <a:latin typeface="Monotype Corsiva" pitchFamily="66" charset="0"/>
              </a:rPr>
              <a:t>городке</a:t>
            </a:r>
            <a:r>
              <a:rPr lang="en-US" sz="14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Monotype Corsiva" pitchFamily="66" charset="0"/>
              </a:rPr>
              <a:t>Солвинг</a:t>
            </a:r>
            <a:endParaRPr lang="ru-RU" sz="14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ru-RU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5364088" y="2924944"/>
            <a:ext cx="2736304" cy="72008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Monotype Corsiva" pitchFamily="66" charset="0"/>
              </a:rPr>
              <a:t>Памятник</a:t>
            </a:r>
            <a:r>
              <a:rPr lang="en-US" sz="14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Monotype Corsiva" pitchFamily="66" charset="0"/>
              </a:rPr>
              <a:t>Андерсену</a:t>
            </a:r>
            <a:r>
              <a:rPr lang="en-US" sz="1400" dirty="0" smtClean="0">
                <a:solidFill>
                  <a:schemeClr val="tx1"/>
                </a:solidFill>
                <a:latin typeface="Monotype Corsiva" pitchFamily="66" charset="0"/>
              </a:rPr>
              <a:t> в </a:t>
            </a:r>
            <a:r>
              <a:rPr lang="en-US" sz="1400" dirty="0" err="1" smtClean="0">
                <a:solidFill>
                  <a:schemeClr val="tx1"/>
                </a:solidFill>
                <a:latin typeface="Monotype Corsiva" pitchFamily="66" charset="0"/>
              </a:rPr>
              <a:t>Словакии</a:t>
            </a:r>
            <a:endParaRPr lang="ru-RU" sz="14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18 (270x360, 90Kb)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17032"/>
            <a:ext cx="216024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16 (238x333, 38Kb)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789040"/>
            <a:ext cx="172819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Горизонтальный свиток 11"/>
          <p:cNvSpPr/>
          <p:nvPr/>
        </p:nvSpPr>
        <p:spPr>
          <a:xfrm>
            <a:off x="2195736" y="5661248"/>
            <a:ext cx="1440160" cy="576064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Monotype Corsiva" pitchFamily="66" charset="0"/>
              </a:rPr>
              <a:t>В </a:t>
            </a:r>
            <a:r>
              <a:rPr lang="en-US" sz="1400" dirty="0" err="1" smtClean="0">
                <a:solidFill>
                  <a:schemeClr val="tx1"/>
                </a:solidFill>
                <a:latin typeface="Monotype Corsiva" pitchFamily="66" charset="0"/>
              </a:rPr>
              <a:t>Малаге</a:t>
            </a:r>
            <a:endParaRPr lang="ru-RU" sz="14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6660232" y="4221088"/>
            <a:ext cx="2160240" cy="2232248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Monotype Corsiva" pitchFamily="66" charset="0"/>
              </a:rPr>
              <a:t>В </a:t>
            </a:r>
            <a:r>
              <a:rPr lang="ru-RU" sz="1400" dirty="0" smtClean="0">
                <a:solidFill>
                  <a:schemeClr val="tx1"/>
                </a:solidFill>
                <a:latin typeface="Monotype Corsiva" pitchFamily="66" charset="0"/>
              </a:rPr>
              <a:t>России в г.Сосновый Бор в 1980 году в честь 175-летия со дня рождения </a:t>
            </a:r>
            <a:r>
              <a:rPr lang="ru-RU" sz="1400" dirty="0" smtClean="0">
                <a:solidFill>
                  <a:schemeClr val="tx1"/>
                </a:solidFill>
                <a:latin typeface="Monotype Corsiva" pitchFamily="66" charset="0"/>
              </a:rPr>
              <a:t>Г.Х.Андерсена </a:t>
            </a:r>
            <a:r>
              <a:rPr lang="ru-RU" sz="1400" dirty="0" smtClean="0">
                <a:solidFill>
                  <a:schemeClr val="tx1"/>
                </a:solidFill>
                <a:latin typeface="Monotype Corsiva" pitchFamily="66" charset="0"/>
              </a:rPr>
              <a:t>был открыт </a:t>
            </a:r>
            <a:r>
              <a:rPr lang="ru-RU" sz="1400" dirty="0" smtClean="0">
                <a:solidFill>
                  <a:schemeClr val="tx1"/>
                </a:solidFill>
                <a:latin typeface="Monotype Corsiva" pitchFamily="66" charset="0"/>
              </a:rPr>
              <a:t>детский городок </a:t>
            </a:r>
            <a:r>
              <a:rPr lang="ru-RU" sz="1400" dirty="0" err="1" smtClean="0">
                <a:solidFill>
                  <a:schemeClr val="tx1"/>
                </a:solidFill>
                <a:latin typeface="Monotype Corsiva" pitchFamily="66" charset="0"/>
              </a:rPr>
              <a:t>Андерсенград</a:t>
            </a:r>
            <a:r>
              <a:rPr lang="ru-RU" sz="1400" dirty="0" smtClean="0">
                <a:latin typeface="Monotype Corsiva" pitchFamily="66" charset="0"/>
              </a:rPr>
              <a:t>.</a:t>
            </a:r>
            <a:endParaRPr lang="ru-RU" sz="1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(500x375, 74Kb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73016"/>
            <a:ext cx="280831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Горизонтальный свиток 4"/>
          <p:cNvSpPr/>
          <p:nvPr/>
        </p:nvSpPr>
        <p:spPr>
          <a:xfrm>
            <a:off x="1403648" y="5733256"/>
            <a:ext cx="2448272" cy="648072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Памятник</a:t>
            </a:r>
            <a:r>
              <a:rPr lang="en-US" sz="1200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Андерсену</a:t>
            </a:r>
            <a:r>
              <a:rPr lang="en-US" sz="1200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в </a:t>
            </a:r>
            <a:r>
              <a:rPr lang="en-US" sz="1200" dirty="0" err="1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Оденсе</a:t>
            </a:r>
            <a:endParaRPr lang="ru-RU" sz="1200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Рисунок 6" descr="24 (500x375, 92Kb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302433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Горизонтальный свиток 9"/>
          <p:cNvSpPr/>
          <p:nvPr/>
        </p:nvSpPr>
        <p:spPr>
          <a:xfrm>
            <a:off x="1691680" y="2780928"/>
            <a:ext cx="2232248" cy="648072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Памятник </a:t>
            </a:r>
            <a:r>
              <a:rPr lang="ru-RU" sz="1200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в Нью-Йорке: Андерсен и гадкий утенок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3 (270x360, 99Kb)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764704"/>
            <a:ext cx="2573020" cy="343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Горизонтальный свиток 10"/>
          <p:cNvSpPr/>
          <p:nvPr/>
        </p:nvSpPr>
        <p:spPr>
          <a:xfrm>
            <a:off x="5364088" y="4581128"/>
            <a:ext cx="2808312" cy="936104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Monotype Corsiva" pitchFamily="66" charset="0"/>
              </a:rPr>
              <a:t>«</a:t>
            </a:r>
            <a:r>
              <a:rPr lang="en-US" sz="1400" dirty="0" smtClean="0">
                <a:solidFill>
                  <a:schemeClr val="tx1"/>
                </a:solidFill>
                <a:latin typeface="Monotype Corsiva" pitchFamily="66" charset="0"/>
              </a:rPr>
              <a:t>Стойкий </a:t>
            </a:r>
            <a:r>
              <a:rPr lang="en-US" sz="1400" dirty="0" smtClean="0">
                <a:solidFill>
                  <a:schemeClr val="tx1"/>
                </a:solidFill>
                <a:latin typeface="Monotype Corsiva" pitchFamily="66" charset="0"/>
              </a:rPr>
              <a:t>оловянный </a:t>
            </a:r>
            <a:r>
              <a:rPr lang="en-US" sz="1400" dirty="0" smtClean="0">
                <a:solidFill>
                  <a:schemeClr val="tx1"/>
                </a:solidFill>
                <a:latin typeface="Monotype Corsiva" pitchFamily="66" charset="0"/>
              </a:rPr>
              <a:t>солдатик</a:t>
            </a:r>
            <a:r>
              <a:rPr lang="ru-RU" sz="1400" dirty="0" smtClean="0">
                <a:solidFill>
                  <a:schemeClr val="tx1"/>
                </a:solidFill>
                <a:latin typeface="Monotype Corsiva" pitchFamily="66" charset="0"/>
              </a:rPr>
              <a:t>»</a:t>
            </a:r>
            <a:endParaRPr lang="ru-RU" sz="14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weatlas.com/images/excursions/801/slide_0103634001508152157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331236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548680"/>
            <a:ext cx="35283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Monotype Corsiva" pitchFamily="66" charset="0"/>
                <a:cs typeface="Times New Roman" pitchFamily="18" charset="0"/>
              </a:rPr>
              <a:t>Музей </a:t>
            </a:r>
            <a:r>
              <a:rPr lang="ru-RU" sz="1400" dirty="0" smtClean="0">
                <a:latin typeface="Monotype Corsiva" pitchFamily="66" charset="0"/>
                <a:cs typeface="Times New Roman" pitchFamily="18" charset="0"/>
              </a:rPr>
              <a:t>сказок Андерсена, который находится на главной площади города </a:t>
            </a:r>
            <a:r>
              <a:rPr lang="ru-RU" sz="1600" dirty="0" smtClean="0">
                <a:latin typeface="Monotype Corsiva" pitchFamily="66" charset="0"/>
                <a:cs typeface="Times New Roman" pitchFamily="18" charset="0"/>
              </a:rPr>
              <a:t>Копенгаген,</a:t>
            </a:r>
            <a:r>
              <a:rPr lang="ru-RU" sz="14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Monotype Corsiva" pitchFamily="66" charset="0"/>
                <a:cs typeface="Times New Roman" pitchFamily="18" charset="0"/>
              </a:rPr>
              <a:t>в </a:t>
            </a:r>
            <a:r>
              <a:rPr lang="ru-RU" sz="1400" dirty="0" smtClean="0">
                <a:latin typeface="Monotype Corsiva" pitchFamily="66" charset="0"/>
                <a:cs typeface="Times New Roman" pitchFamily="18" charset="0"/>
              </a:rPr>
              <a:t>доме где </a:t>
            </a:r>
            <a:r>
              <a:rPr lang="ru-RU" sz="1400" dirty="0" smtClean="0">
                <a:latin typeface="Monotype Corsiva" pitchFamily="66" charset="0"/>
                <a:cs typeface="Times New Roman" pitchFamily="18" charset="0"/>
              </a:rPr>
              <a:t>сказочник долгое время жил.</a:t>
            </a:r>
            <a:endParaRPr lang="ru-RU" sz="1400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Рисунок 4" descr="https://img.tourister.ru/files/7/7/5/5/9/0/4/clones/870_490_fixedwidth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89040"/>
            <a:ext cx="3384375" cy="191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ages.myshared.ru/7/819991/slide_13.jpg"/>
          <p:cNvPicPr/>
          <p:nvPr/>
        </p:nvPicPr>
        <p:blipFill>
          <a:blip r:embed="rId4" cstate="print"/>
          <a:srcRect l="3938" t="19292" r="6362" b="11211"/>
          <a:stretch>
            <a:fillRect/>
          </a:stretch>
        </p:blipFill>
        <p:spPr bwMode="auto">
          <a:xfrm>
            <a:off x="5220072" y="836712"/>
            <a:ext cx="32403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292080" y="476672"/>
            <a:ext cx="21916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Музей Андерсена в </a:t>
            </a:r>
            <a:r>
              <a:rPr lang="ru-RU" sz="1600" dirty="0" smtClean="0">
                <a:latin typeface="Monotype Corsiva" pitchFamily="66" charset="0"/>
              </a:rPr>
              <a:t>Дании</a:t>
            </a:r>
            <a:endParaRPr lang="ru-RU" sz="1600" dirty="0">
              <a:latin typeface="Monotype Corsiva" pitchFamily="66" charset="0"/>
            </a:endParaRPr>
          </a:p>
        </p:txBody>
      </p:sp>
      <p:pic>
        <p:nvPicPr>
          <p:cNvPr id="8" name="Рисунок 7" descr="https://avatars.mds.yandex.net/get-pdb/199965/08ea2b1e-82b3-4f82-96ea-284e0a5bf4e1/s1200?webp=fals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573016"/>
            <a:ext cx="352839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220072" y="3068960"/>
            <a:ext cx="17796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Monotype Corsiva" pitchFamily="66" charset="0"/>
                <a:cs typeface="Times New Roman" pitchFamily="18" charset="0"/>
              </a:rPr>
              <a:t>В Оденсе парк-музей</a:t>
            </a:r>
            <a:endParaRPr lang="ru-RU" sz="1600" dirty="0"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3610744" cy="288032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Символ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мужества и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упорства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004048" y="145522"/>
            <a:ext cx="3744416" cy="400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 главного героя вызывает у меня много эмоций. Это и страх за его судьбу, и радость за встречу с прекрасной танцовщицей, переживания и грусть в финале сказке. Но те чувства, что я мог пережить в этой сказке, останутся в моем сердце и будут полезными. Это размышления о силе любви, о доброте и искренности, об отваге, храбрости и внутренней силе, которые способны творить чудеса. В русском языке, благодаря Андерсену, появилась новая метафора – «стойкий оловянный солдатик», ставшей символом мужества и упорства.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908720"/>
            <a:ext cx="3600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Сказка «Стойкой оловянный солдатик» рассказывает, прежде всего, о том, что стойкость порой творит чудеса.   </a:t>
            </a:r>
            <a:endParaRPr lang="ru-RU" sz="1600" b="1" dirty="0" smtClean="0">
              <a:solidFill>
                <a:srgbClr val="365F9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Несмотря на свою судьбу, он не сломлен и продолжает бороться за свое счастье. У солдатика нет одной ноги, так как у его создателя закончилось олово. Но при этом он стойко стоит на одной ноге и готов отправиться на поиски своего счастья и любви в самое опасное и удивительное приключение. Я думаю, что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такой герой необходим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того, чтобы показать людям, что в обычной жизни также встречаются люди с проблемами здоровья. Их ситуация – не порок, а стечение жизненных обстоятельств или судьба. Иногда такие люди в миллион раз сильнее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за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их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уважать и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нужно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поддерживать.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s://2.bp.blogspot.com/-IjzvzbSuOps/Wpu8lXpsMqI/AAAAAAABEp0/oRJvVNtb0iId-67T5tl0_cFLHqlHnMfKQCEwYBhgL/s400/20314_93e842b87d0df477b4458896362b4060.jpg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365104"/>
            <a:ext cx="158417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410</Words>
  <Application>Microsoft Office PowerPoint</Application>
  <PresentationFormat>Экран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Сетевой проект  «Территория творческого чтения»  «Золотая» книжная полка 180 лет сказке Г.Х.Андерсена «Стойкий оловянный солдатик» </vt:lpstr>
      <vt:lpstr>Г.Х.Андерсен </vt:lpstr>
      <vt:lpstr>Слайд 3</vt:lpstr>
      <vt:lpstr>Слайд 4</vt:lpstr>
      <vt:lpstr>Слайд 5</vt:lpstr>
      <vt:lpstr>Символ мужества и упорства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Garfield</cp:lastModifiedBy>
  <cp:revision>15</cp:revision>
  <dcterms:created xsi:type="dcterms:W3CDTF">2018-10-20T11:31:59Z</dcterms:created>
  <dcterms:modified xsi:type="dcterms:W3CDTF">2018-12-11T16:43:46Z</dcterms:modified>
</cp:coreProperties>
</file>