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56" r:id="rId2"/>
    <p:sldId id="283" r:id="rId3"/>
    <p:sldId id="282" r:id="rId4"/>
    <p:sldId id="277" r:id="rId5"/>
    <p:sldId id="278" r:id="rId6"/>
    <p:sldId id="279" r:id="rId7"/>
    <p:sldId id="281" r:id="rId8"/>
    <p:sldId id="280" r:id="rId9"/>
    <p:sldId id="265" r:id="rId10"/>
    <p:sldId id="262" r:id="rId11"/>
    <p:sldId id="264" r:id="rId12"/>
    <p:sldId id="266" r:id="rId13"/>
    <p:sldId id="268" r:id="rId14"/>
    <p:sldId id="269" r:id="rId15"/>
    <p:sldId id="272" r:id="rId16"/>
    <p:sldId id="274" r:id="rId17"/>
    <p:sldId id="267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0;&#1083;&#1105;&#1085;&#1072;\Documents\&#1055;&#1056;&#1054;&#1058;&#1054;&#1050;&#1054;&#1051;&#1067;%20&#1064;&#1050;&#1054;&#1051;&#1067;%20&#8470;7\&#1055;&#1088;&#1086;&#1090;&#1086;&#1082;&#1086;&#1083;&#1099;%202014-15\1%20%20&#1082;&#1083;&#1072;&#1089;&#1089;&#1099;\&#1043;&#1054;&#1064;\&#1043;&#1054;&#1064;%202014-15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0;&#1083;&#1105;&#1085;&#1072;\Documents\&#1055;&#1056;&#1054;&#1058;&#1054;&#1050;&#1054;&#1051;&#1067;%20&#1064;&#1050;&#1054;&#1051;&#1067;%20&#8470;7\&#1055;&#1088;&#1086;&#1090;&#1086;&#1082;&#1086;&#1083;&#1099;%202014-15\1%20%20&#1082;&#1083;&#1072;&#1089;&#1089;&#1099;\&#1058;&#1088;&#1077;&#1074;&#1086;&#1078;&#1085;&#1086;&#1089;&#1090;&#1100;%20&#1089;&#1077;&#1085;&#1090;&#1103;&#1073;&#1088;&#1100;%202014-15\&#1053;&#1040;&#1057;&#1058;&#1056;&#1054;&#1045;&#1053;&#1048;&#1045;%202014-1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6.9791738965261751E-2"/>
          <c:y val="7.4678338527291832E-2"/>
          <c:w val="0.88543339758878814"/>
          <c:h val="0.79787418959275258"/>
        </c:manualLayout>
      </c:layout>
      <c:bar3DChart>
        <c:barDir val="col"/>
        <c:grouping val="clustered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7030A0"/>
              </a:solidFill>
            </c:spPr>
          </c:dPt>
          <c:dPt>
            <c:idx val="3"/>
            <c:spPr>
              <a:solidFill>
                <a:schemeClr val="tx1"/>
              </a:solidFill>
            </c:spPr>
          </c:dPt>
          <c:dLbls>
            <c:txPr>
              <a:bodyPr/>
              <a:lstStyle/>
              <a:p>
                <a:pPr>
                  <a:defRPr sz="4000" b="1"/>
                </a:pPr>
                <a:endParaRPr lang="ru-RU"/>
              </a:p>
            </c:txPr>
            <c:showVal val="1"/>
          </c:dLbls>
          <c:cat>
            <c:strRef>
              <c:f>Лист1!$B$70:$B$73</c:f>
              <c:strCache>
                <c:ptCount val="4"/>
                <c:pt idx="0">
                  <c:v>1 уровень</c:v>
                </c:pt>
                <c:pt idx="1">
                  <c:v>2 уровень</c:v>
                </c:pt>
                <c:pt idx="2">
                  <c:v>3 уровень</c:v>
                </c:pt>
                <c:pt idx="3">
                  <c:v>4 уровень</c:v>
                </c:pt>
              </c:strCache>
            </c:strRef>
          </c:cat>
          <c:val>
            <c:numRef>
              <c:f>Лист1!$C$70:$C$73</c:f>
              <c:numCache>
                <c:formatCode>General</c:formatCode>
                <c:ptCount val="4"/>
                <c:pt idx="0">
                  <c:v>52</c:v>
                </c:pt>
                <c:pt idx="1">
                  <c:v>28</c:v>
                </c:pt>
                <c:pt idx="2">
                  <c:v>17</c:v>
                </c:pt>
                <c:pt idx="3">
                  <c:v>3</c:v>
                </c:pt>
              </c:numCache>
            </c:numRef>
          </c:val>
        </c:ser>
        <c:shape val="box"/>
        <c:axId val="52157824"/>
        <c:axId val="59311232"/>
        <c:axId val="0"/>
      </c:bar3DChart>
      <c:catAx>
        <c:axId val="5215782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59311232"/>
        <c:crosses val="autoZero"/>
        <c:auto val="1"/>
        <c:lblAlgn val="ctr"/>
        <c:lblOffset val="100"/>
      </c:catAx>
      <c:valAx>
        <c:axId val="59311232"/>
        <c:scaling>
          <c:orientation val="minMax"/>
        </c:scaling>
        <c:axPos val="l"/>
        <c:majorGridlines/>
        <c:numFmt formatCode="General" sourceLinked="1"/>
        <c:tickLblPos val="nextTo"/>
        <c:crossAx val="52157824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Лист1!$B$40</c:f>
              <c:strCache>
                <c:ptCount val="1"/>
                <c:pt idx="0">
                  <c:v>Низкий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sz="3600" b="1"/>
                </a:pPr>
                <a:endParaRPr lang="ru-RU"/>
              </a:p>
            </c:txPr>
            <c:showVal val="1"/>
          </c:dLbls>
          <c:cat>
            <c:strRef>
              <c:f>Лист1!$C$39:$E$39</c:f>
              <c:strCache>
                <c:ptCount val="3"/>
                <c:pt idx="0">
                  <c:v>В классе</c:v>
                </c:pt>
                <c:pt idx="1">
                  <c:v>Дома</c:v>
                </c:pt>
                <c:pt idx="2">
                  <c:v>С друзьями</c:v>
                </c:pt>
              </c:strCache>
            </c:strRef>
          </c:cat>
          <c:val>
            <c:numRef>
              <c:f>Лист1!$C$40:$E$40</c:f>
              <c:numCache>
                <c:formatCode>General</c:formatCode>
                <c:ptCount val="3"/>
                <c:pt idx="0">
                  <c:v>84</c:v>
                </c:pt>
                <c:pt idx="1">
                  <c:v>36</c:v>
                </c:pt>
                <c:pt idx="2">
                  <c:v>76</c:v>
                </c:pt>
              </c:numCache>
            </c:numRef>
          </c:val>
        </c:ser>
        <c:ser>
          <c:idx val="1"/>
          <c:order val="1"/>
          <c:tx>
            <c:strRef>
              <c:f>Лист1!$B$41</c:f>
              <c:strCache>
                <c:ptCount val="1"/>
                <c:pt idx="0">
                  <c:v>Средний</c:v>
                </c:pt>
              </c:strCache>
            </c:strRef>
          </c:tx>
          <c:spPr>
            <a:solidFill>
              <a:srgbClr val="00B050"/>
            </a:solidFill>
          </c:spPr>
          <c:dLbls>
            <c:txPr>
              <a:bodyPr/>
              <a:lstStyle/>
              <a:p>
                <a:pPr>
                  <a:defRPr sz="3600" b="1"/>
                </a:pPr>
                <a:endParaRPr lang="ru-RU"/>
              </a:p>
            </c:txPr>
            <c:showVal val="1"/>
          </c:dLbls>
          <c:cat>
            <c:strRef>
              <c:f>Лист1!$C$39:$E$39</c:f>
              <c:strCache>
                <c:ptCount val="3"/>
                <c:pt idx="0">
                  <c:v>В классе</c:v>
                </c:pt>
                <c:pt idx="1">
                  <c:v>Дома</c:v>
                </c:pt>
                <c:pt idx="2">
                  <c:v>С друзьями</c:v>
                </c:pt>
              </c:strCache>
            </c:strRef>
          </c:cat>
          <c:val>
            <c:numRef>
              <c:f>Лист1!$C$41:$E$41</c:f>
              <c:numCache>
                <c:formatCode>General</c:formatCode>
                <c:ptCount val="3"/>
                <c:pt idx="0">
                  <c:v>16</c:v>
                </c:pt>
                <c:pt idx="1">
                  <c:v>52</c:v>
                </c:pt>
                <c:pt idx="2">
                  <c:v>4</c:v>
                </c:pt>
              </c:numCache>
            </c:numRef>
          </c:val>
        </c:ser>
        <c:ser>
          <c:idx val="2"/>
          <c:order val="2"/>
          <c:tx>
            <c:strRef>
              <c:f>Лист1!$B$42</c:f>
              <c:strCache>
                <c:ptCount val="1"/>
                <c:pt idx="0">
                  <c:v>Высокий</c:v>
                </c:pt>
              </c:strCache>
            </c:strRef>
          </c:tx>
          <c:spPr>
            <a:solidFill>
              <a:schemeClr val="tx1"/>
            </a:solidFill>
          </c:spPr>
          <c:dLbls>
            <c:txPr>
              <a:bodyPr/>
              <a:lstStyle/>
              <a:p>
                <a:pPr>
                  <a:defRPr sz="3600" b="1"/>
                </a:pPr>
                <a:endParaRPr lang="ru-RU"/>
              </a:p>
            </c:txPr>
            <c:showVal val="1"/>
          </c:dLbls>
          <c:cat>
            <c:strRef>
              <c:f>Лист1!$C$39:$E$39</c:f>
              <c:strCache>
                <c:ptCount val="3"/>
                <c:pt idx="0">
                  <c:v>В классе</c:v>
                </c:pt>
                <c:pt idx="1">
                  <c:v>Дома</c:v>
                </c:pt>
                <c:pt idx="2">
                  <c:v>С друзьями</c:v>
                </c:pt>
              </c:strCache>
            </c:strRef>
          </c:cat>
          <c:val>
            <c:numRef>
              <c:f>Лист1!$C$42:$E$42</c:f>
              <c:numCache>
                <c:formatCode>General</c:formatCode>
                <c:ptCount val="3"/>
                <c:pt idx="0">
                  <c:v>0</c:v>
                </c:pt>
                <c:pt idx="1">
                  <c:v>12</c:v>
                </c:pt>
                <c:pt idx="2">
                  <c:v>20</c:v>
                </c:pt>
              </c:numCache>
            </c:numRef>
          </c:val>
        </c:ser>
        <c:shape val="box"/>
        <c:axId val="59342848"/>
        <c:axId val="59344384"/>
        <c:axId val="0"/>
      </c:bar3DChart>
      <c:catAx>
        <c:axId val="59342848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59344384"/>
        <c:crosses val="autoZero"/>
        <c:auto val="1"/>
        <c:lblAlgn val="ctr"/>
        <c:lblOffset val="100"/>
      </c:catAx>
      <c:valAx>
        <c:axId val="59344384"/>
        <c:scaling>
          <c:orientation val="minMax"/>
        </c:scaling>
        <c:axPos val="l"/>
        <c:majorGridlines/>
        <c:numFmt formatCode="General" sourceLinked="1"/>
        <c:tickLblPos val="nextTo"/>
        <c:crossAx val="5934284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01F6DB-EBD4-4955-B77D-DDFE64684FC8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18454D-5966-413D-B43B-C50540289F2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B873-A10E-4159-9DA9-FC17616DBF8C}" type="datetime1">
              <a:rPr lang="ru-RU" smtClean="0"/>
              <a:pPr/>
              <a:t>06.10.2014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D1709-A48B-4D7E-B0A3-ADC068706FEF}" type="datetime1">
              <a:rPr lang="ru-RU" smtClean="0"/>
              <a:pPr/>
              <a:t>06.10.2014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90CE-BFBE-4AD4-80C0-38E4736F89B7}" type="datetime1">
              <a:rPr lang="ru-RU" smtClean="0"/>
              <a:pPr/>
              <a:t>06.10.2014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808F-2EFF-41E7-9AD5-8C18CAF63372}" type="datetime1">
              <a:rPr lang="ru-RU" smtClean="0"/>
              <a:pPr/>
              <a:t>06.10.2014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7630B-A754-4EAC-8117-4351F446D4E5}" type="datetime1">
              <a:rPr lang="ru-RU" smtClean="0"/>
              <a:pPr/>
              <a:t>06.10.2014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88E0-0DBB-4577-9CBF-27D2075399BD}" type="datetime1">
              <a:rPr lang="ru-RU" smtClean="0"/>
              <a:pPr/>
              <a:t>06.10.2014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EB66B-4597-461C-B8FF-8D07CF2D30BA}" type="datetime1">
              <a:rPr lang="ru-RU" smtClean="0"/>
              <a:pPr/>
              <a:t>06.10.2014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F803A-520A-43A7-B7AD-D010DA095588}" type="datetime1">
              <a:rPr lang="ru-RU" smtClean="0"/>
              <a:pPr/>
              <a:t>06.10.2014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4D1E6-A671-454A-B47F-3CC5F11C2FDE}" type="datetime1">
              <a:rPr lang="ru-RU" smtClean="0"/>
              <a:pPr/>
              <a:t>06.10.2014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DD690-A61C-4D77-90BE-44499C32F6B7}" type="datetime1">
              <a:rPr lang="ru-RU" smtClean="0"/>
              <a:pPr/>
              <a:t>06.10.2014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EE962-91B1-434F-B02C-51EEC0CF0DE4}" type="datetime1">
              <a:rPr lang="ru-RU" smtClean="0"/>
              <a:pPr/>
              <a:t>06.10.2014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2F885-7D8E-4C8F-B085-DD1AF23E29CC}" type="datetime1">
              <a:rPr lang="ru-RU" smtClean="0"/>
              <a:pPr/>
              <a:t>06.10.2014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42910" y="1643050"/>
            <a:ext cx="8196290" cy="478634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54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</a:t>
            </a:r>
            <a:r>
              <a:rPr lang="ru-RU" sz="5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 Развитие произвольности младших школьников»</a:t>
            </a:r>
          </a:p>
          <a:p>
            <a:pPr>
              <a:spcBef>
                <a:spcPts val="0"/>
              </a:spcBef>
            </a:pPr>
            <a:endParaRPr lang="ru-RU" sz="2400" b="1" dirty="0" smtClean="0">
              <a:solidFill>
                <a:schemeClr val="tx2"/>
              </a:solidFill>
            </a:endParaRPr>
          </a:p>
          <a:p>
            <a:pPr>
              <a:spcBef>
                <a:spcPts val="0"/>
              </a:spcBef>
            </a:pPr>
            <a:endParaRPr lang="ru-RU" sz="2400" b="1" dirty="0" smtClean="0">
              <a:solidFill>
                <a:schemeClr val="tx2"/>
              </a:solidFill>
            </a:endParaRPr>
          </a:p>
          <a:p>
            <a:pPr algn="r">
              <a:spcBef>
                <a:spcPts val="0"/>
              </a:spcBef>
            </a:pPr>
            <a:r>
              <a:rPr lang="ru-RU" sz="2400" b="1" dirty="0" smtClean="0">
                <a:solidFill>
                  <a:schemeClr val="tx2"/>
                </a:solidFill>
              </a:rPr>
              <a:t>Выполнила: </a:t>
            </a:r>
          </a:p>
          <a:p>
            <a:pPr algn="r">
              <a:spcBef>
                <a:spcPts val="0"/>
              </a:spcBef>
            </a:pPr>
            <a:r>
              <a:rPr lang="ru-RU" sz="2400" b="1" dirty="0" smtClean="0">
                <a:solidFill>
                  <a:schemeClr val="tx2"/>
                </a:solidFill>
              </a:rPr>
              <a:t>педагог-психолог МКОУ  «НОШ №7»</a:t>
            </a:r>
          </a:p>
          <a:p>
            <a:pPr algn="r">
              <a:spcBef>
                <a:spcPts val="0"/>
              </a:spcBef>
            </a:pPr>
            <a:r>
              <a:rPr lang="ru-RU" sz="2400" b="1" dirty="0" smtClean="0">
                <a:solidFill>
                  <a:schemeClr val="tx2"/>
                </a:solidFill>
              </a:rPr>
              <a:t>Матвеева Н.В. </a:t>
            </a:r>
            <a:r>
              <a:rPr lang="ru-RU" sz="4000" b="1" dirty="0" smtClean="0">
                <a:solidFill>
                  <a:schemeClr val="tx2"/>
                </a:solidFill>
              </a:rPr>
              <a:t> </a:t>
            </a:r>
            <a:endParaRPr lang="ru-RU" sz="4000" dirty="0">
              <a:solidFill>
                <a:schemeClr val="tx2"/>
              </a:solidFill>
            </a:endParaRPr>
          </a:p>
        </p:txBody>
      </p:sp>
      <p:sp>
        <p:nvSpPr>
          <p:cNvPr id="2057" name="WordArt 9"/>
          <p:cNvSpPr>
            <a:spLocks noChangeArrowheads="1" noChangeShapeType="1" noTextEdit="1"/>
          </p:cNvSpPr>
          <p:nvPr/>
        </p:nvSpPr>
        <p:spPr bwMode="auto">
          <a:xfrm>
            <a:off x="2071670" y="0"/>
            <a:ext cx="6553200" cy="164304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463"/>
              </a:avLst>
            </a:prstTxWarp>
          </a:bodyPr>
          <a:lstStyle/>
          <a:p>
            <a:pPr algn="ctr"/>
            <a:r>
              <a:rPr lang="ru-RU" sz="3600" b="1" kern="10" dirty="0">
                <a:ln w="28575">
                  <a:solidFill>
                    <a:srgbClr val="0D33F3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D33F3"/>
                    </a:gs>
                    <a:gs pos="50000">
                      <a:schemeClr val="bg1"/>
                    </a:gs>
                    <a:gs pos="100000">
                      <a:srgbClr val="0D33F3"/>
                    </a:gs>
                  </a:gsLst>
                  <a:lin ang="18900000" scaled="1"/>
                </a:gradFill>
                <a:latin typeface="Impact"/>
              </a:rPr>
              <a:t>Родительское</a:t>
            </a:r>
          </a:p>
          <a:p>
            <a:pPr algn="ctr"/>
            <a:r>
              <a:rPr lang="ru-RU" sz="3600" b="1" kern="10" dirty="0">
                <a:ln w="28575">
                  <a:solidFill>
                    <a:srgbClr val="0D33F3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D33F3"/>
                    </a:gs>
                    <a:gs pos="50000">
                      <a:schemeClr val="bg1"/>
                    </a:gs>
                    <a:gs pos="100000">
                      <a:srgbClr val="0D33F3"/>
                    </a:gs>
                  </a:gsLst>
                  <a:lin ang="18900000" scaled="1"/>
                </a:gradFill>
                <a:latin typeface="Impact"/>
              </a:rPr>
              <a:t>собрание 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457200" y="381000"/>
            <a:ext cx="7989888" cy="1204912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Заметить всё»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9699" name="Picture 3" descr="C:\Users\Raven\Desktop\0031-031-Tochil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071678"/>
            <a:ext cx="1817686" cy="1524000"/>
          </a:xfrm>
          <a:prstGeom prst="rect">
            <a:avLst/>
          </a:prstGeom>
          <a:noFill/>
        </p:spPr>
      </p:pic>
      <p:pic>
        <p:nvPicPr>
          <p:cNvPr id="29700" name="Picture 4" descr="C:\Users\Raven\Desktop\0023-023-Palchikovyj-klej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68" y="4143380"/>
            <a:ext cx="1785950" cy="1571636"/>
          </a:xfrm>
          <a:prstGeom prst="rect">
            <a:avLst/>
          </a:prstGeom>
          <a:noFill/>
        </p:spPr>
      </p:pic>
      <p:pic>
        <p:nvPicPr>
          <p:cNvPr id="29701" name="Picture 5" descr="C:\Users\Raven\Desktop\0017-017-Kalkuljato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3504" y="2071678"/>
            <a:ext cx="1509714" cy="1503812"/>
          </a:xfrm>
          <a:prstGeom prst="rect">
            <a:avLst/>
          </a:prstGeom>
          <a:noFill/>
        </p:spPr>
      </p:pic>
      <p:pic>
        <p:nvPicPr>
          <p:cNvPr id="29702" name="Picture 6" descr="C:\Users\Raven\Desktop\0016-016-TSirku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15206" y="2071678"/>
            <a:ext cx="1625600" cy="1500198"/>
          </a:xfrm>
          <a:prstGeom prst="rect">
            <a:avLst/>
          </a:prstGeom>
          <a:noFill/>
        </p:spPr>
      </p:pic>
      <p:pic>
        <p:nvPicPr>
          <p:cNvPr id="29703" name="Picture 7" descr="C:\Users\Raven\Desktop\0014-014-Linejka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29388" y="4143380"/>
            <a:ext cx="1628756" cy="1500198"/>
          </a:xfrm>
          <a:prstGeom prst="rect">
            <a:avLst/>
          </a:prstGeom>
          <a:noFill/>
        </p:spPr>
      </p:pic>
      <p:pic>
        <p:nvPicPr>
          <p:cNvPr id="29704" name="Picture 8" descr="C:\Users\Raven\Desktop\0003-003-Ruchka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57488" y="2071678"/>
            <a:ext cx="1519254" cy="1500198"/>
          </a:xfrm>
          <a:prstGeom prst="rect">
            <a:avLst/>
          </a:prstGeom>
          <a:noFill/>
        </p:spPr>
      </p:pic>
      <p:pic>
        <p:nvPicPr>
          <p:cNvPr id="29705" name="Picture 9" descr="C:\Users\Raven\Desktop\0021-021-Skotch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28662" y="4143380"/>
            <a:ext cx="1857388" cy="1500198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57200"/>
            <a:ext cx="85155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</a:t>
            </a:r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акие цифры (буквы) изменили место?</a:t>
            </a:r>
            <a:endParaRPr lang="ru-RU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1675" y="1571612"/>
            <a:ext cx="83465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    </a:t>
            </a:r>
            <a:r>
              <a:rPr lang="ru-RU" sz="6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1    2    5      8      6    9</a:t>
            </a:r>
            <a:endParaRPr lang="ru-RU" sz="6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" y="4071942"/>
            <a:ext cx="8153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1     5     2     9      6     8 </a:t>
            </a:r>
            <a:endParaRPr lang="ru-RU" sz="6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Заполни свои таблицы, расставив цифры в том же порядке.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96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9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96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9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96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9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96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9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96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9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96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9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96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9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96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9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96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9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Составь из предлагаемого набора букв как можно больше слов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8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а, к, с, о, и, м, </a:t>
            </a:r>
            <a:r>
              <a:rPr lang="ru-RU" sz="8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ru-RU" sz="8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8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ru-RU" sz="8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м, </a:t>
            </a:r>
            <a:r>
              <a:rPr lang="ru-RU" sz="8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</a:t>
            </a:r>
            <a:r>
              <a:rPr lang="ru-RU" sz="8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а, </a:t>
            </a:r>
            <a:r>
              <a:rPr lang="ru-RU" sz="8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8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и,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8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</a:t>
            </a:r>
            <a:r>
              <a:rPr lang="ru-RU" sz="8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г, </a:t>
            </a:r>
            <a:r>
              <a:rPr lang="ru-RU" sz="8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ρ</a:t>
            </a:r>
            <a:endParaRPr lang="ru-RU" sz="80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Найди слова, которые состоят из нескольких  других.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ГАЗЕЛЬ, ТЮЛЬПАН, ДИКОСТЬ, МАСКА, </a:t>
            </a:r>
          </a:p>
          <a:p>
            <a:pPr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МЫШЬЯК, КОРОВА, ПИР, ПАРОВОЗ, </a:t>
            </a:r>
          </a:p>
          <a:p>
            <a:pPr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ЛАДУШКИ,ОСИНА,  МОЛОКО, МАШИНА, </a:t>
            </a:r>
          </a:p>
          <a:p>
            <a:pPr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ПОГОДА,  КОЛБАСА, ЗАРЯДКА, ДОЛОТО, </a:t>
            </a:r>
          </a:p>
          <a:p>
            <a:pPr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МАСЛЕНКА, ВЫЛАЗКА, ПАРОХОД, СНАРЯД.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Найди и подчеркни спрятавшиеся слова</a:t>
            </a:r>
            <a:endParaRPr lang="ru-RU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b="1" dirty="0" err="1" smtClean="0">
                <a:solidFill>
                  <a:srgbClr val="7030A0"/>
                </a:solidFill>
              </a:rPr>
              <a:t>бсолнцеитранвстолрюджыметокноггщшщатмашина</a:t>
            </a:r>
            <a:r>
              <a:rPr lang="ru-RU" sz="4800" b="1" dirty="0" smtClean="0">
                <a:solidFill>
                  <a:srgbClr val="7030A0"/>
                </a:solidFill>
              </a:rPr>
              <a:t> </a:t>
            </a:r>
            <a:br>
              <a:rPr lang="ru-RU" sz="4800" b="1" dirty="0" smtClean="0">
                <a:solidFill>
                  <a:srgbClr val="7030A0"/>
                </a:solidFill>
              </a:rPr>
            </a:br>
            <a:r>
              <a:rPr lang="ru-RU" sz="4800" b="1" dirty="0" err="1" smtClean="0">
                <a:solidFill>
                  <a:srgbClr val="7030A0"/>
                </a:solidFill>
              </a:rPr>
              <a:t>прстыюрозаевнциджарамылрквтсумкалдчеврыбай</a:t>
            </a:r>
            <a:endParaRPr lang="ru-RU" sz="4800" b="1" dirty="0">
              <a:solidFill>
                <a:srgbClr val="7030A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Найди </a:t>
            </a: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спрятавшихся</a:t>
            </a:r>
            <a:r>
              <a:rPr lang="ru-RU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животных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877308"/>
          <a:ext cx="822960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</a:tblGrid>
              <a:tr h="4105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К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Ш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Л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И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С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В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Ч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О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Р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В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Р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Я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С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105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О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Н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Б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У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Ь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К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К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Н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У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Ж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З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В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Ю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105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Д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Г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Е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Г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Р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Н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О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Ч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Ы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Б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Р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У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Ф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105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Г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О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Л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Е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В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К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Ф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Ь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И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К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Р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С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Л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О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Н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105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Ш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З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Ю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К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Щ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Ъ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Н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Г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Р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У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С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Ц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Д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К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105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Ж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М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У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Б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Р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С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У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К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З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В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Р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Е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Д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105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Н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С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Ь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Ж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Т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К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Р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Ю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Б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Т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Ф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М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Т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В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105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Ф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Ж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О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В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Ь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Б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У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З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Т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М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Ы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Ш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Ь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105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Н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Б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Ы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К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С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Д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К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Т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Ю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Р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М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У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Д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Ы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105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Ч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О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Н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Т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К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И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Т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З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Н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Р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У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С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105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Щ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Ы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Л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К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Ф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Ю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Л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М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Б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Р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У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О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З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К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105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Ф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У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Т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К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Р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О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С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Т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И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Г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Р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И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fld id="{5BDC1F16-B5D8-483F-8DB1-44EB3AFEC42F}" type="slidenum">
                        <a:rPr lang="ru-RU" sz="2800" b="1" smtClean="0">
                          <a:latin typeface="Times New Roman"/>
                          <a:ea typeface="Times New Roman"/>
                        </a:rPr>
                        <a:pPr algn="ctr">
                          <a:spcAft>
                            <a:spcPts val="0"/>
                          </a:spcAft>
                        </a:pPr>
                        <a:t>16</a:t>
                      </a:fld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Упражнения</a:t>
            </a:r>
            <a:endParaRPr lang="ru-RU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Графические диктанты</a:t>
            </a:r>
          </a:p>
          <a:p>
            <a:r>
              <a:rPr lang="ru-RU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Подчеркни буквы</a:t>
            </a:r>
          </a:p>
          <a:p>
            <a:r>
              <a:rPr lang="ru-RU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Лабиринты</a:t>
            </a:r>
          </a:p>
          <a:p>
            <a:r>
              <a:rPr lang="ru-RU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Зеркало</a:t>
            </a:r>
          </a:p>
          <a:p>
            <a:r>
              <a:rPr lang="ru-RU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Пиши и считай удары</a:t>
            </a:r>
          </a:p>
          <a:p>
            <a:r>
              <a:rPr lang="ru-RU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Чтение </a:t>
            </a:r>
          </a:p>
          <a:p>
            <a:r>
              <a:rPr lang="ru-RU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Игры в шашки, шахматы, лото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ГОШ 1 «А» класс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28625" y="357188"/>
            <a:ext cx="8229600" cy="4286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Уровень </a:t>
            </a:r>
            <a:r>
              <a:rPr lang="ru-RU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тревожности 1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«А» класс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571472" y="1142984"/>
          <a:ext cx="8229600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Произвольность поведения.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sz="4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умение управлять своими поступками, </a:t>
            </a:r>
          </a:p>
          <a:p>
            <a:pPr algn="ctr">
              <a:buNone/>
            </a:pPr>
            <a:r>
              <a:rPr lang="ru-RU" sz="4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стремлениями, </a:t>
            </a:r>
          </a:p>
          <a:p>
            <a:pPr algn="ctr">
              <a:buNone/>
            </a:pPr>
            <a:r>
              <a:rPr lang="ru-RU" sz="4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настроением.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Причины развития произвольности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6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Психофизиологическая. </a:t>
            </a:r>
          </a:p>
          <a:p>
            <a:pPr>
              <a:buNone/>
            </a:pPr>
            <a:endParaRPr lang="ru-RU" sz="56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56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Социальная. </a:t>
            </a:r>
            <a:endParaRPr lang="ru-RU" sz="56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Помощь родителей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Ориентировать на выполнение задания с начала и до конца. 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Если ребёнку трудно выполнить ваши требования самостоятельно – помогите ему. 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Приучите ребёнка сразу думать о результатах своей работы. 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Используйте наглядные формы контроля – знаки, рисунки. 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Планирование и подведение итогов дня.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Подвижные игры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Полноценное общение со сверстниками и взрослыми.</a:t>
            </a:r>
          </a:p>
          <a:p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Законы воспитания в семье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39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</a:t>
            </a:r>
            <a:r>
              <a:rPr lang="ru-RU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  </a:t>
            </a:r>
            <a:r>
              <a:rPr lang="ru-RU" sz="39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 Закон единства требований отца и матери.</a:t>
            </a:r>
          </a:p>
          <a:p>
            <a:pPr>
              <a:buNone/>
            </a:pPr>
            <a:r>
              <a:rPr lang="ru-RU" sz="39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     Закон значимости похвалы для ребенка.</a:t>
            </a:r>
          </a:p>
          <a:p>
            <a:pPr>
              <a:buNone/>
            </a:pPr>
            <a:r>
              <a:rPr lang="ru-RU" sz="39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     Закон трудового участия каждого члена семьи в жизни всей семьи.</a:t>
            </a:r>
          </a:p>
          <a:p>
            <a:pPr>
              <a:buNone/>
            </a:pPr>
            <a:r>
              <a:rPr lang="ru-RU" sz="39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     Закон разделения в равной мере материальных благ между взрослыми и детьми.</a:t>
            </a:r>
          </a:p>
          <a:p>
            <a:endParaRPr lang="ru-RU" sz="3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Произвольность внимания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   </a:t>
            </a:r>
            <a:r>
              <a:rPr lang="ru-RU" sz="4000" b="1" i="1" dirty="0" smtClean="0">
                <a:solidFill>
                  <a:srgbClr val="7030A0"/>
                </a:solidFill>
              </a:rPr>
              <a:t>умение направлять свое внимание и удерживать его на необходимых в данный момент предметах и явлениях, не отвлекаясь на более яркие, броские.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29000" y="2133600"/>
            <a:ext cx="220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свойства внимания 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0" y="6096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объём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7620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устойчивость 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81600" y="3657600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переключаемость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43200" y="4724400"/>
            <a:ext cx="525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 smtClean="0">
                <a:solidFill>
                  <a:srgbClr val="7030A0"/>
                </a:solidFill>
              </a:rPr>
              <a:t>распределяемость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429000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концентрированность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9" name="AutoShape 14"/>
          <p:cNvSpPr>
            <a:spLocks noChangeArrowheads="1"/>
          </p:cNvSpPr>
          <p:nvPr/>
        </p:nvSpPr>
        <p:spPr bwMode="auto">
          <a:xfrm rot="18482192">
            <a:off x="5936963" y="2720374"/>
            <a:ext cx="762000" cy="990600"/>
          </a:xfrm>
          <a:prstGeom prst="downArrow">
            <a:avLst>
              <a:gd name="adj1" fmla="val 50000"/>
              <a:gd name="adj2" fmla="val 50245"/>
            </a:avLst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10" name="AutoShape 14"/>
          <p:cNvSpPr>
            <a:spLocks noChangeArrowheads="1"/>
          </p:cNvSpPr>
          <p:nvPr/>
        </p:nvSpPr>
        <p:spPr bwMode="auto">
          <a:xfrm rot="3217798">
            <a:off x="2580211" y="2587694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11" name="AutoShape 14"/>
          <p:cNvSpPr>
            <a:spLocks noChangeArrowheads="1"/>
          </p:cNvSpPr>
          <p:nvPr/>
        </p:nvSpPr>
        <p:spPr bwMode="auto">
          <a:xfrm rot="13472891">
            <a:off x="5835255" y="1325521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12" name="AutoShape 14"/>
          <p:cNvSpPr>
            <a:spLocks noChangeArrowheads="1"/>
          </p:cNvSpPr>
          <p:nvPr/>
        </p:nvSpPr>
        <p:spPr bwMode="auto">
          <a:xfrm rot="7976730">
            <a:off x="3033427" y="1239705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13" name="AutoShape 14"/>
          <p:cNvSpPr>
            <a:spLocks noChangeArrowheads="1"/>
          </p:cNvSpPr>
          <p:nvPr/>
        </p:nvSpPr>
        <p:spPr bwMode="auto">
          <a:xfrm>
            <a:off x="4495800" y="3657600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15" name="AutoShape 14"/>
          <p:cNvSpPr>
            <a:spLocks noChangeArrowheads="1"/>
          </p:cNvSpPr>
          <p:nvPr/>
        </p:nvSpPr>
        <p:spPr bwMode="auto">
          <a:xfrm rot="10800000">
            <a:off x="4429124" y="1071546"/>
            <a:ext cx="514871" cy="1047912"/>
          </a:xfrm>
          <a:prstGeom prst="downArrow">
            <a:avLst>
              <a:gd name="adj1" fmla="val 50000"/>
              <a:gd name="adj2" fmla="val 50245"/>
            </a:avLst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857488" y="0"/>
            <a:ext cx="4286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избирательность</a:t>
            </a:r>
            <a:endParaRPr lang="ru-RU" sz="36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520</Words>
  <PresentationFormat>Экран (4:3)</PresentationFormat>
  <Paragraphs>270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ГОШ 1 «А» класс</vt:lpstr>
      <vt:lpstr>Уровень тревожности 1 «А» класс</vt:lpstr>
      <vt:lpstr>Произвольность поведения. </vt:lpstr>
      <vt:lpstr>Причины развития произвольности  </vt:lpstr>
      <vt:lpstr>Помощь родителей</vt:lpstr>
      <vt:lpstr>Законы воспитания в семье</vt:lpstr>
      <vt:lpstr>Произвольность внимания</vt:lpstr>
      <vt:lpstr>Слайд 9</vt:lpstr>
      <vt:lpstr>«Заметить всё»</vt:lpstr>
      <vt:lpstr>Слайд 11</vt:lpstr>
      <vt:lpstr>Заполни свои таблицы, расставив цифры в том же порядке.</vt:lpstr>
      <vt:lpstr>Составь из предлагаемого набора букв как можно больше слов</vt:lpstr>
      <vt:lpstr>Найди слова, которые состоят из нескольких  других. </vt:lpstr>
      <vt:lpstr>Найди и подчеркни спрятавшиеся слова</vt:lpstr>
      <vt:lpstr>Найди спрятавшихся животных </vt:lpstr>
      <vt:lpstr>Упражнения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Алёна Коновалова</dc:creator>
  <cp:lastModifiedBy>Алёна Коновалова</cp:lastModifiedBy>
  <cp:revision>38</cp:revision>
  <dcterms:created xsi:type="dcterms:W3CDTF">2014-03-12T05:58:07Z</dcterms:created>
  <dcterms:modified xsi:type="dcterms:W3CDTF">2014-10-06T03:26:51Z</dcterms:modified>
</cp:coreProperties>
</file>