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8" r:id="rId11"/>
    <p:sldId id="272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EDB"/>
    <a:srgbClr val="0066FF"/>
    <a:srgbClr val="66CCFF"/>
    <a:srgbClr val="99CC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explosion val="5"/>
          </c:dPt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/>
                      <a:t>100%</a:t>
                    </a:r>
                  </a:p>
                </c:rich>
              </c:tx>
              <c:dLblPos val="ctr"/>
              <c:showPercent val="1"/>
            </c:dLbl>
            <c:dLblPos val="ctr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Есть электронное портфолио - о человек</c:v>
                </c:pt>
                <c:pt idx="1">
                  <c:v>Нет электронного портфолио - 17 человек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925971438608955"/>
          <c:y val="0.19353742679674107"/>
          <c:w val="0.45658552953575732"/>
          <c:h val="0.766429474986865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 опроса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7"/>
          </c:dPt>
          <c:dPt>
            <c:idx val="1"/>
            <c:explosion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200"/>
                  </a:pPr>
                  <a:endParaRPr lang="ru-RU"/>
                </a:p>
              </c:txP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="1" dirty="0"/>
                      <a:t>29%</a:t>
                    </a:r>
                  </a:p>
                </c:rich>
              </c:tx>
              <c:spPr/>
              <c:dLblPos val="ctr"/>
              <c:showPercent val="1"/>
            </c:dLbl>
            <c:dLblPos val="ctr"/>
            <c:showPercent val="1"/>
          </c:dLbls>
          <c:cat>
            <c:strRef>
              <c:f>Лист1!$A$2:$A$3</c:f>
              <c:strCache>
                <c:ptCount val="2"/>
                <c:pt idx="0">
                  <c:v>Хотят иметь электронное портфолио - 12 человек</c:v>
                </c:pt>
                <c:pt idx="1">
                  <c:v>Не хотят иметь электронное портфолио - 5 человек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24722998257642"/>
          <c:y val="0.19353751470721339"/>
          <c:w val="0.4233735208283092"/>
          <c:h val="0.7664295411349442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7EB7-2BA5-45AA-A167-533B956BC6C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208D-2C60-43E8-92DF-0D1030C58F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Моё электронное портфолио</a:t>
            </a:r>
            <a:endParaRPr lang="ru-RU" sz="4400" b="1" dirty="0" smtClean="0">
              <a:solidFill>
                <a:schemeClr val="accent4">
                  <a:lumMod val="50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algn="r"/>
            <a:r>
              <a:rPr lang="ru-RU" sz="1600" dirty="0"/>
              <a:t>Работу выполнила:  Орлова Дарья, </a:t>
            </a:r>
          </a:p>
          <a:p>
            <a:pPr algn="r"/>
            <a:r>
              <a:rPr lang="ru-RU" sz="1600" dirty="0"/>
              <a:t>ученица </a:t>
            </a:r>
            <a:r>
              <a:rPr lang="ru-RU" sz="1600" dirty="0" smtClean="0"/>
              <a:t>4 </a:t>
            </a:r>
            <a:r>
              <a:rPr lang="ru-RU" sz="1600" dirty="0"/>
              <a:t>«Г» класса МБОУ «СОШ № 110» </a:t>
            </a:r>
          </a:p>
          <a:p>
            <a:pPr algn="r"/>
            <a:r>
              <a:rPr lang="ru-RU" sz="1600" dirty="0"/>
              <a:t>города Трехгорный Челябинской области.</a:t>
            </a:r>
          </a:p>
          <a:p>
            <a:pPr algn="r"/>
            <a:r>
              <a:rPr lang="ru-RU" sz="1600" dirty="0"/>
              <a:t>Руководитель: Бисерова Людмила Ивановна.</a:t>
            </a: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+mj-lt"/>
                <a:cs typeface="Times New Roman" pitchFamily="18" charset="0"/>
              </a:rPr>
              <a:t>Трёхгорный 2014 г.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Памятка для ученика по ведению портфолио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1. Начни свою работу с портфолио с рассказа о себе, своей семье, своих увлечениях.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2. Составление портфолио – это не гонка за всевозможными грамотами. Важен сам процесс участия, хотя высокий результат, конечно, радует.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3. Заполняй страницы портфолио аккуратно, прояви, где надо, фантазию и творческую выдумку, ведь твой портфолио должен отличаться от других.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4. Умей замечать свои даже маленькие успехи, радуйся им!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5. Обращайся к заполнению портфолио в хорошем настроении!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6622" y="1124744"/>
            <a:ext cx="61416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Плюсы электронного портфолио: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6143629"/>
              </p:ext>
            </p:extLst>
          </p:nvPr>
        </p:nvGraphicFramePr>
        <p:xfrm>
          <a:off x="323528" y="1844822"/>
          <a:ext cx="8424937" cy="3885260"/>
        </p:xfrm>
        <a:graphic>
          <a:graphicData uri="http://schemas.openxmlformats.org/drawingml/2006/table">
            <a:tbl>
              <a:tblPr/>
              <a:tblGrid>
                <a:gridCol w="2975691"/>
                <a:gridCol w="2724623"/>
                <a:gridCol w="2724623"/>
              </a:tblGrid>
              <a:tr h="288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Параметры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Электронное портфолио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Бумажный вариант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98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Навигация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Удобная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навигация. Ссылки на необходимый документ, работу и т.д.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Неудобная навигация.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Чтобы найти необходимую информацию надо перелистать все страницы.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вносить изменения, дополнения в содержание.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Возможность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дополнения содержания.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Нет возможности исправления, изменения  содержания. </a:t>
                      </a: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0029221"/>
              </p:ext>
            </p:extLst>
          </p:nvPr>
        </p:nvGraphicFramePr>
        <p:xfrm>
          <a:off x="323527" y="1412777"/>
          <a:ext cx="8496944" cy="4752527"/>
        </p:xfrm>
        <a:graphic>
          <a:graphicData uri="http://schemas.openxmlformats.org/drawingml/2006/table">
            <a:tbl>
              <a:tblPr/>
              <a:tblGrid>
                <a:gridCol w="2783774"/>
                <a:gridCol w="2856585"/>
                <a:gridCol w="2856585"/>
              </a:tblGrid>
              <a:tr h="297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Параметры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Электронное портфолио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Бумажный вариант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8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Дизайн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Более красочный, динамичный. Возможность использования видеоматериалов, анимации и т.д.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Нет возможности изменять дизайн,  использовать дополнительные динамические материалы,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эффекты анимации и т.д. 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Звук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Возможность звукового сопровождения.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Нет возможности.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Демонстрация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Возможность демонстрировать как для одного человека(компьютер), так и на аудиторию (экран). Так же возможность демонстрации на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расстоянии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( другая школа, город) через электронную почту, интернет.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Возможность индивидуальной демонстрации.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84783"/>
          <a:ext cx="8424936" cy="4187544"/>
        </p:xfrm>
        <a:graphic>
          <a:graphicData uri="http://schemas.openxmlformats.org/drawingml/2006/table">
            <a:tbl>
              <a:tblPr/>
              <a:tblGrid>
                <a:gridCol w="2807786"/>
                <a:gridCol w="2808575"/>
                <a:gridCol w="2808575"/>
              </a:tblGrid>
              <a:tr h="288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Параметры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Электронное портфолио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Бумажный вариант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27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Хранение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и транспортировка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требует дополнительного места для хранения и транспортировки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Необходимо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место для хранения и транспортировки. 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Экономический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расчет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требует дополнительных затрат.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Требует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дополнительных затрат времени и денег на покупку  папки, бумаги, файлов  и. т. д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529" y="1124744"/>
            <a:ext cx="63618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Минусы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электронного портфолио: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6870756"/>
              </p:ext>
            </p:extLst>
          </p:nvPr>
        </p:nvGraphicFramePr>
        <p:xfrm>
          <a:off x="395536" y="2037969"/>
          <a:ext cx="8280920" cy="1751072"/>
        </p:xfrm>
        <a:graphic>
          <a:graphicData uri="http://schemas.openxmlformats.org/drawingml/2006/table">
            <a:tbl>
              <a:tblPr/>
              <a:tblGrid>
                <a:gridCol w="2759790"/>
                <a:gridCol w="2760565"/>
                <a:gridCol w="2760565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Параметры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Электронное 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портфолио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Бумажный 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вариант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Демонстрация</a:t>
                      </a:r>
                      <a:endParaRPr lang="ru-RU" sz="16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Возможность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демонстрации только при наличии 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компьютера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(нетбука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ноутбка), электроэнергии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Возможность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демонстрации  не зависит от наличия компьютера, электроэнергии.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4293096"/>
            <a:ext cx="7992888" cy="95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itchFamily="18" charset="0"/>
              </a:rPr>
              <a:t>Вывод: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itchFamily="18" charset="0"/>
              </a:rPr>
              <a:t>электронное портфолио превосходит свой бумажный вариант, а значит оно действительно лучше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itchFamily="18" charset="0"/>
              </a:rPr>
              <a:t>. 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492896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Спасибо!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325086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Гипотеза: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Электронное портфолио лучше портфолио, 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изготовленного в бумажном варианте.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chemeClr val="accent4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разработать и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создать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электронное портфолио.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 descr="C:\Users\Администратор\Desktop\adil-nedi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284984"/>
            <a:ext cx="4528196" cy="3016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1196752"/>
            <a:ext cx="435920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Методы исследования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2913" algn="l"/>
                <a:tab pos="722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опрос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65113" algn="l"/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поиск и сбор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информации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65113" algn="l"/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анализ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530225" algn="l"/>
                <a:tab pos="722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обобщение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65113" algn="l"/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сравнение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Evidence_Based_Practic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95936" y="2708920"/>
            <a:ext cx="4658509" cy="3401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1124744"/>
            <a:ext cx="260340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План работы: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988840"/>
          <a:ext cx="8496943" cy="3269273"/>
        </p:xfrm>
        <a:graphic>
          <a:graphicData uri="http://schemas.openxmlformats.org/drawingml/2006/table">
            <a:tbl>
              <a:tblPr/>
              <a:tblGrid>
                <a:gridCol w="576064"/>
                <a:gridCol w="2665171"/>
                <a:gridCol w="3809420"/>
                <a:gridCol w="144628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№ п./п.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этапа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Задача 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выполнения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74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Поисковый 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Выбрать  тему проекта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Скорректировать цель и содержание исследовательской работы 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Октябрь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Планирование 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Составить план работы над проектом </a:t>
                      </a:r>
                    </a:p>
                  </a:txBody>
                  <a:tcPr marL="43080" marR="43080" marT="6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7" y="1628800"/>
          <a:ext cx="8568953" cy="4320480"/>
        </p:xfrm>
        <a:graphic>
          <a:graphicData uri="http://schemas.openxmlformats.org/drawingml/2006/table">
            <a:tbl>
              <a:tblPr/>
              <a:tblGrid>
                <a:gridCol w="587278"/>
                <a:gridCol w="1761833"/>
                <a:gridCol w="4224423"/>
                <a:gridCol w="1995419"/>
              </a:tblGrid>
              <a:tr h="4320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Практический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Выявить 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учащихся: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- имеющих электронные портфолио;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- желающих создать своё электронное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портфолио.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Проанализировать   электронные портфолио учеников начальной школы.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Выяснить  и освоить компьютерные программы  для создания электронного портфолио.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Разработать и создать своё электронное портфолио, рекомендации по оформлению электронного портфолио.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Декабрь,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январь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84784"/>
          <a:ext cx="8280920" cy="4464496"/>
        </p:xfrm>
        <a:graphic>
          <a:graphicData uri="http://schemas.openxmlformats.org/drawingml/2006/table">
            <a:tbl>
              <a:tblPr/>
              <a:tblGrid>
                <a:gridCol w="567538"/>
                <a:gridCol w="1808726"/>
                <a:gridCol w="3976311"/>
                <a:gridCol w="1928345"/>
              </a:tblGrid>
              <a:tr h="1913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Times New Roman"/>
                        </a:rPr>
                        <a:t>Презентационный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Защита проекта.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 Представление электронного портфолио, рекомендаций. 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февраль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Рефлексия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</a:rPr>
                        <a:t>Выявить преимущества и недостатки электронного портфолио в сравнении с портфолио на бумажном носителе.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(анализ, вывод, дальнейшая перспектива).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февраль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95936" y="1556792"/>
          <a:ext cx="2016224" cy="841248"/>
        </p:xfrm>
        <a:graphic>
          <a:graphicData uri="http://schemas.openxmlformats.org/drawingml/2006/table">
            <a:tbl>
              <a:tblPr/>
              <a:tblGrid>
                <a:gridCol w="2016224"/>
              </a:tblGrid>
              <a:tr h="834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latin typeface="+mj-lt"/>
                          <a:ea typeface="Calibri"/>
                          <a:cs typeface="Times New Roman"/>
                        </a:rPr>
                        <a:t>Есть ли у вас электронное портфолио?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71800" y="2636912"/>
          <a:ext cx="791721" cy="576064"/>
        </p:xfrm>
        <a:graphic>
          <a:graphicData uri="http://schemas.openxmlformats.org/drawingml/2006/table">
            <a:tbl>
              <a:tblPr/>
              <a:tblGrid>
                <a:gridCol w="79172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35696" y="3573016"/>
          <a:ext cx="2304256" cy="841248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840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 smtClean="0">
                          <a:latin typeface="+mj-lt"/>
                          <a:ea typeface="Calibri"/>
                          <a:cs typeface="Times New Roman"/>
                        </a:rPr>
                        <a:t>Готов </a:t>
                      </a:r>
                      <a:r>
                        <a:rPr lang="ru-RU" sz="1600" b="1" i="1" dirty="0">
                          <a:latin typeface="+mj-lt"/>
                          <a:ea typeface="Calibri"/>
                          <a:cs typeface="Times New Roman"/>
                        </a:rPr>
                        <a:t>ли ты </a:t>
                      </a:r>
                      <a:r>
                        <a:rPr lang="ru-RU" sz="1600" b="1" i="1" dirty="0" smtClean="0">
                          <a:latin typeface="+mj-lt"/>
                          <a:ea typeface="Calibri"/>
                          <a:cs typeface="Times New Roman"/>
                        </a:rPr>
                        <a:t> поделиться </a:t>
                      </a:r>
                      <a:r>
                        <a:rPr lang="ru-RU" sz="1600" b="1" i="1" dirty="0">
                          <a:latin typeface="+mj-lt"/>
                          <a:ea typeface="Calibri"/>
                          <a:cs typeface="Times New Roman"/>
                        </a:rPr>
                        <a:t>своими наработками 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868144" y="3645024"/>
          <a:ext cx="2520280" cy="841248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696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 smtClean="0">
                          <a:latin typeface="+mj-lt"/>
                          <a:ea typeface="Calibri"/>
                          <a:cs typeface="Times New Roman"/>
                        </a:rPr>
                        <a:t>Хотелось </a:t>
                      </a:r>
                      <a:r>
                        <a:rPr lang="ru-RU" sz="1600" b="1" i="1" dirty="0">
                          <a:latin typeface="+mj-lt"/>
                          <a:ea typeface="Calibri"/>
                          <a:cs typeface="Times New Roman"/>
                        </a:rPr>
                        <a:t>бы тебе иметь своё электронное портфолио?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63688" y="4882706"/>
          <a:ext cx="666373" cy="1253748"/>
        </p:xfrm>
        <a:graphic>
          <a:graphicData uri="http://schemas.openxmlformats.org/drawingml/2006/table">
            <a:tbl>
              <a:tblPr/>
              <a:tblGrid>
                <a:gridCol w="666373"/>
              </a:tblGrid>
              <a:tr h="686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7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47864" y="4869160"/>
          <a:ext cx="648072" cy="1296144"/>
        </p:xfrm>
        <a:graphic>
          <a:graphicData uri="http://schemas.openxmlformats.org/drawingml/2006/table">
            <a:tbl>
              <a:tblPr/>
              <a:tblGrid>
                <a:gridCol w="64807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156176" y="4810106"/>
          <a:ext cx="666373" cy="1253748"/>
        </p:xfrm>
        <a:graphic>
          <a:graphicData uri="http://schemas.openxmlformats.org/drawingml/2006/table">
            <a:tbl>
              <a:tblPr/>
              <a:tblGrid>
                <a:gridCol w="666373"/>
              </a:tblGrid>
              <a:tr h="6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6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AutoShape 8"/>
          <p:cNvSpPr>
            <a:spLocks noChangeShapeType="1"/>
          </p:cNvSpPr>
          <p:nvPr/>
        </p:nvSpPr>
        <p:spPr bwMode="auto">
          <a:xfrm>
            <a:off x="7092280" y="3212976"/>
            <a:ext cx="64770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3" name="AutoShape 7"/>
          <p:cNvSpPr>
            <a:spLocks noChangeShapeType="1"/>
          </p:cNvSpPr>
          <p:nvPr/>
        </p:nvSpPr>
        <p:spPr bwMode="auto">
          <a:xfrm flipH="1">
            <a:off x="3563888" y="2420888"/>
            <a:ext cx="6191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4" name="AutoShape 4"/>
          <p:cNvSpPr>
            <a:spLocks noChangeShapeType="1"/>
          </p:cNvSpPr>
          <p:nvPr/>
        </p:nvSpPr>
        <p:spPr bwMode="auto">
          <a:xfrm flipH="1">
            <a:off x="2051720" y="4437112"/>
            <a:ext cx="432048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5" name="AutoShape 1"/>
          <p:cNvSpPr>
            <a:spLocks noChangeShapeType="1"/>
          </p:cNvSpPr>
          <p:nvPr/>
        </p:nvSpPr>
        <p:spPr bwMode="auto">
          <a:xfrm flipH="1">
            <a:off x="2339752" y="3140968"/>
            <a:ext cx="449263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6" name="AutoShape 3"/>
          <p:cNvSpPr>
            <a:spLocks noChangeShapeType="1"/>
          </p:cNvSpPr>
          <p:nvPr/>
        </p:nvSpPr>
        <p:spPr bwMode="auto">
          <a:xfrm>
            <a:off x="3203848" y="4437112"/>
            <a:ext cx="64770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5580112" y="2420888"/>
            <a:ext cx="64770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740352" y="4797152"/>
          <a:ext cx="594365" cy="1296144"/>
        </p:xfrm>
        <a:graphic>
          <a:graphicData uri="http://schemas.openxmlformats.org/drawingml/2006/table">
            <a:tbl>
              <a:tblPr/>
              <a:tblGrid>
                <a:gridCol w="594365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AutoShape 4"/>
          <p:cNvSpPr>
            <a:spLocks noChangeShapeType="1"/>
          </p:cNvSpPr>
          <p:nvPr/>
        </p:nvSpPr>
        <p:spPr bwMode="auto">
          <a:xfrm flipH="1">
            <a:off x="6444208" y="4509120"/>
            <a:ext cx="216024" cy="2824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7668344" y="4509120"/>
            <a:ext cx="431676" cy="2655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83568" y="1124744"/>
            <a:ext cx="20649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Опросник: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228184" y="2780928"/>
          <a:ext cx="791721" cy="576064"/>
        </p:xfrm>
        <a:graphic>
          <a:graphicData uri="http://schemas.openxmlformats.org/drawingml/2006/table">
            <a:tbl>
              <a:tblPr/>
              <a:tblGrid>
                <a:gridCol w="79172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        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/>
          <p:nvPr/>
        </p:nvGraphicFramePr>
        <p:xfrm>
          <a:off x="-468560" y="1052736"/>
          <a:ext cx="53285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/>
          <p:nvPr/>
        </p:nvGraphicFramePr>
        <p:xfrm>
          <a:off x="2987824" y="3212976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Администратор\Desktop\checkli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365104"/>
            <a:ext cx="2027985" cy="18722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8032" y="836712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Результаты опроса одноклассников: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44824"/>
            <a:ext cx="84249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 Давайте познакомимся»  (Содержит основную информацию об ученике)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«Мое имя» 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«Моя семья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«Мои друзья» 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«Мои увлечения»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«Мои любимые школьные предметы»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 Моя учеба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 Моя общественная работа»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 Мое творчество»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 Мои достижения»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Раздел «отзывы и пожелания»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5334" y="1124744"/>
            <a:ext cx="413465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Структура портфолио: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w256h2561387214964Tas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599308" cy="2599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579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Памятка для ученика по ведению портфолио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39</cp:revision>
  <dcterms:created xsi:type="dcterms:W3CDTF">2014-02-17T15:24:25Z</dcterms:created>
  <dcterms:modified xsi:type="dcterms:W3CDTF">2014-04-21T15:17:13Z</dcterms:modified>
</cp:coreProperties>
</file>