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9" r:id="rId3"/>
    <p:sldId id="257" r:id="rId4"/>
    <p:sldId id="280" r:id="rId5"/>
    <p:sldId id="275" r:id="rId6"/>
    <p:sldId id="263" r:id="rId7"/>
    <p:sldId id="264" r:id="rId8"/>
    <p:sldId id="284" r:id="rId9"/>
    <p:sldId id="285" r:id="rId10"/>
    <p:sldId id="268" r:id="rId11"/>
    <p:sldId id="262" r:id="rId12"/>
    <p:sldId id="276" r:id="rId13"/>
    <p:sldId id="286" r:id="rId14"/>
    <p:sldId id="266" r:id="rId15"/>
    <p:sldId id="287" r:id="rId16"/>
    <p:sldId id="271" r:id="rId17"/>
    <p:sldId id="273" r:id="rId18"/>
    <p:sldId id="277" r:id="rId19"/>
    <p:sldId id="288" r:id="rId20"/>
    <p:sldId id="267" r:id="rId21"/>
    <p:sldId id="289" r:id="rId22"/>
    <p:sldId id="290" r:id="rId23"/>
    <p:sldId id="278" r:id="rId24"/>
    <p:sldId id="28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svb.ucoz.ru/search/?q=&#1095;&#1080;&#1089;&#1090;&#1099;&#1081;&amp;m=site&amp;m=news&amp;m=blog&amp;m=publ&amp;m=load&amp;m=dir&amp;m=gb&amp;t=0" TargetMode="External"/><Relationship Id="rId3" Type="http://schemas.openxmlformats.org/officeDocument/2006/relationships/hyperlink" Target="https://yandex.ru/images/search?text=&#1095;&#1072;&#1089;&#1086;&#1074;&#1077;&#1085;&#1082;&#1072;&amp;img_url=http://kubanphoto.ru/photos/2727/174645.jpg&amp;pos=11&amp;rpt=simage" TargetMode="External"/><Relationship Id="rId7" Type="http://schemas.openxmlformats.org/officeDocument/2006/relationships/hyperlink" Target="http://www.poslovitza.ru/o_chae.html" TargetMode="External"/><Relationship Id="rId2" Type="http://schemas.openxmlformats.org/officeDocument/2006/relationships/hyperlink" Target="https://yandex.ru/images/search?text=&#1095;&#1072;&#1089;&#1086;&#1074;&#1097;&#1080;&#1082;&amp;img_url=https://assets.bwbx.io/images/users/iqjWHBFdfxIU/i2bwyLzqYq58/v0/-1x-1.jpg&amp;pos=7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ndex.ru/images/search?p=1&amp;text=&#1095;&#1080;&#1089;&#1090;&#1080;&#1083;&#1100;&#1097;&#1080;&#1082;%20&#1086;&#1073;&#1091;&#1074;&#1080;&amp;img_url=http://img-5.photosight.ru/7dc/5806996_large.jpg&amp;pos=30&amp;rpt=simage" TargetMode="External"/><Relationship Id="rId5" Type="http://schemas.openxmlformats.org/officeDocument/2006/relationships/hyperlink" Target="https://yandex.ru/images/search?text=&#1095;&#1080;&#1089;&#1090;&#1080;&#1083;&#1100;&#1097;&#1080;&#1082;%20&#1086;&#1073;&#1091;&#1074;&#1080;&amp;img_url=https://bonaniro.ru/sucefabs/5105-skulptura-chistilschika-obuvi-v-minske-13836.jpg&amp;pos=29&amp;rpt=simage" TargetMode="External"/><Relationship Id="rId4" Type="http://schemas.openxmlformats.org/officeDocument/2006/relationships/hyperlink" Target="https://yandex.ru/images/search?p=2&amp;text=&#1095;&#1077;&#1089;&#1090;&#1074;&#1086;&#1074;&#1072;&#1090;&#1100;%20&#1087;&#1086;&#1073;&#1077;&#1076;&#1080;&#1090;&#1077;&#1083;&#1077;&#1081;&amp;img_url=https://edu.tatar.ru/upload/images/files/view_609702_724867.jpg&amp;pos=75&amp;rpt=simag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28800"/>
            <a:ext cx="8060432" cy="122396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Аналитическая работа над словом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материале родственных слов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на логопедических занятиях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(слова, начинающиеся с буквы «ч»)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 smtClean="0">
              <a:solidFill>
                <a:srgbClr val="FF33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23928" y="5157192"/>
            <a:ext cx="5032648" cy="143986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Учитель – логопед 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МБОУ СОШ №135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2400" b="1" dirty="0" smtClean="0">
                <a:solidFill>
                  <a:schemeClr val="tx1"/>
                </a:solidFill>
              </a:rPr>
              <a:t>Новикова С.Г.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2" r="6250" b="46158"/>
          <a:stretch>
            <a:fillRect/>
          </a:stretch>
        </p:blipFill>
        <p:spPr bwMode="auto">
          <a:xfrm>
            <a:off x="323528" y="3573016"/>
            <a:ext cx="4248472" cy="285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 lnSpcReduction="10000"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Стоять  на часах. </a:t>
            </a:r>
          </a:p>
          <a:p>
            <a:pPr>
              <a:buNone/>
            </a:pPr>
            <a:r>
              <a:rPr lang="ru-RU" sz="3600" dirty="0" smtClean="0"/>
              <a:t>Охранять.</a:t>
            </a:r>
          </a:p>
          <a:p>
            <a:r>
              <a:rPr lang="ru-RU" sz="3600" b="1" dirty="0" smtClean="0"/>
              <a:t>Часы бегут.</a:t>
            </a:r>
          </a:p>
          <a:p>
            <a:pPr>
              <a:buNone/>
            </a:pPr>
            <a:r>
              <a:rPr lang="ru-RU" sz="3600" dirty="0" smtClean="0"/>
              <a:t>Спешат.</a:t>
            </a:r>
          </a:p>
          <a:p>
            <a:r>
              <a:rPr lang="ru-RU" sz="3600" b="1" dirty="0" smtClean="0"/>
              <a:t>Часовых дел мастер. </a:t>
            </a:r>
          </a:p>
          <a:p>
            <a:pPr>
              <a:buNone/>
            </a:pPr>
            <a:r>
              <a:rPr lang="ru-RU" sz="3600" dirty="0" smtClean="0"/>
              <a:t>Часовщик. </a:t>
            </a:r>
            <a:endParaRPr lang="ru-RU" sz="3600" b="1" dirty="0" smtClean="0"/>
          </a:p>
          <a:p>
            <a:r>
              <a:rPr lang="ru-RU" sz="3600" b="1" dirty="0" smtClean="0"/>
              <a:t>Как часы (работать, действовать и т.п.). </a:t>
            </a:r>
          </a:p>
          <a:p>
            <a:pPr>
              <a:buNone/>
            </a:pPr>
            <a:r>
              <a:rPr lang="ru-RU" sz="3600" dirty="0" smtClean="0"/>
              <a:t>Работать точно, бесперебойно, подобно</a:t>
            </a:r>
          </a:p>
          <a:p>
            <a:pPr>
              <a:buNone/>
            </a:pPr>
            <a:r>
              <a:rPr lang="ru-RU" sz="3600" dirty="0" smtClean="0"/>
              <a:t>ходу часов.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Серёже  по  дарили большого  медведя </a:t>
            </a:r>
          </a:p>
          <a:p>
            <a:pPr>
              <a:buNone/>
            </a:pPr>
            <a:r>
              <a:rPr lang="ru-RU" sz="3600" dirty="0" err="1" smtClean="0"/>
              <a:t>ичасы</a:t>
            </a:r>
            <a:r>
              <a:rPr lang="ru-RU" sz="3600" dirty="0" smtClean="0"/>
              <a:t>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Мы разделили рассказ на части.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Часовщик, прищурив глаз, чинит часики </a:t>
            </a:r>
          </a:p>
          <a:p>
            <a:pPr>
              <a:buNone/>
            </a:pPr>
            <a:r>
              <a:rPr lang="ru-RU" sz="3600" dirty="0" smtClean="0"/>
              <a:t>для нас.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30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РЕШИ ПРИМЕР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ru-RU" dirty="0" smtClean="0"/>
          </a:p>
          <a:p>
            <a:pPr algn="ctr">
              <a:buNone/>
            </a:pPr>
            <a:endParaRPr lang="ru-RU" sz="4800" b="1" dirty="0" smtClean="0"/>
          </a:p>
          <a:p>
            <a:pPr algn="ctr">
              <a:buNone/>
            </a:pPr>
            <a:r>
              <a:rPr lang="ru-RU" sz="4800" b="1" dirty="0" smtClean="0"/>
              <a:t>вчера - в - </a:t>
            </a:r>
            <a:r>
              <a:rPr lang="ru-RU" sz="4800" b="1" dirty="0" err="1" smtClean="0"/>
              <a:t>ра</a:t>
            </a:r>
            <a:r>
              <a:rPr lang="ru-RU" sz="4800" b="1" dirty="0" smtClean="0"/>
              <a:t> + весть - </a:t>
            </a:r>
            <a:r>
              <a:rPr lang="ru-RU" sz="4800" b="1" dirty="0" err="1" smtClean="0"/>
              <a:t>ве</a:t>
            </a:r>
            <a:r>
              <a:rPr lang="ru-RU" sz="4800" b="1" dirty="0" smtClean="0"/>
              <a:t> = ?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ЧЕСТЬ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420888"/>
            <a:ext cx="4038600" cy="398938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бесчестный</a:t>
            </a:r>
          </a:p>
          <a:p>
            <a:r>
              <a:rPr lang="ru-RU" sz="3600" b="1" dirty="0" smtClean="0"/>
              <a:t>нечестная</a:t>
            </a:r>
          </a:p>
          <a:p>
            <a:r>
              <a:rPr lang="ru-RU" sz="3600" b="1" dirty="0" smtClean="0"/>
              <a:t>пречестный</a:t>
            </a:r>
          </a:p>
          <a:p>
            <a:r>
              <a:rPr lang="ru-RU" sz="3600" b="1" dirty="0" smtClean="0"/>
              <a:t>честнее</a:t>
            </a:r>
          </a:p>
          <a:p>
            <a:r>
              <a:rPr lang="ru-RU" sz="3600" b="1" dirty="0" smtClean="0"/>
              <a:t>честнейший</a:t>
            </a: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32037"/>
            <a:ext cx="403860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бесчестность</a:t>
            </a:r>
          </a:p>
          <a:p>
            <a:r>
              <a:rPr lang="ru-RU" sz="3600" b="1" dirty="0" smtClean="0"/>
              <a:t>чеснок</a:t>
            </a:r>
          </a:p>
          <a:p>
            <a:r>
              <a:rPr lang="ru-RU" sz="3600" b="1" dirty="0" smtClean="0"/>
              <a:t>честолюбивый</a:t>
            </a:r>
          </a:p>
          <a:p>
            <a:r>
              <a:rPr lang="ru-RU" sz="3600" b="1" dirty="0" smtClean="0"/>
              <a:t>чествовать</a:t>
            </a:r>
          </a:p>
          <a:p>
            <a:r>
              <a:rPr lang="ru-RU" sz="3600" b="1" dirty="0" smtClean="0"/>
              <a:t>почесть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67544" y="90872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r>
              <a:rPr lang="ru-RU" sz="3500" dirty="0" smtClean="0"/>
              <a:t>сохранение собственного достоинства и уважения личного достоинства другого</a:t>
            </a:r>
            <a:r>
              <a:rPr lang="ru-RU" sz="4400" dirty="0" smtClean="0"/>
              <a:t>.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236296" y="4509120"/>
            <a:ext cx="576064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8028384" y="6093296"/>
            <a:ext cx="827584" cy="5657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ЧЕСТВОВАТЬ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edu.tatar.ru/upload/images/files/view_609702_7248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056784" cy="4704523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44408" y="6165304"/>
            <a:ext cx="610368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ЧЕСТНЫЙ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подлый</a:t>
            </a:r>
          </a:p>
          <a:p>
            <a:r>
              <a:rPr lang="ru-RU" sz="3600" b="1" dirty="0" smtClean="0"/>
              <a:t>бесчестный</a:t>
            </a:r>
          </a:p>
          <a:p>
            <a:r>
              <a:rPr lang="ru-RU" sz="3600" b="1" dirty="0" smtClean="0"/>
              <a:t>нечестный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44280" cy="45259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порядочный</a:t>
            </a:r>
          </a:p>
          <a:p>
            <a:r>
              <a:rPr lang="ru-RU" sz="3600" b="1" dirty="0" smtClean="0"/>
              <a:t>правдивый</a:t>
            </a:r>
          </a:p>
          <a:p>
            <a:r>
              <a:rPr lang="ru-RU" sz="3600" b="1" dirty="0" smtClean="0"/>
              <a:t>приличный</a:t>
            </a:r>
          </a:p>
          <a:p>
            <a:r>
              <a:rPr lang="ru-RU" sz="3600" b="1" dirty="0" smtClean="0"/>
              <a:t>безукоризненный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8363272" cy="6408712"/>
          </a:xfrm>
        </p:spPr>
        <p:txBody>
          <a:bodyPr>
            <a:normAutofit fontScale="92500" lnSpcReduction="20000"/>
          </a:bodyPr>
          <a:lstStyle/>
          <a:p>
            <a:r>
              <a:rPr lang="ru-RU" sz="3900" b="1" dirty="0" smtClean="0"/>
              <a:t>Родиться без чести, без совести.</a:t>
            </a:r>
          </a:p>
          <a:p>
            <a:pPr>
              <a:buNone/>
            </a:pPr>
            <a:r>
              <a:rPr lang="ru-RU" sz="3900" dirty="0" smtClean="0"/>
              <a:t>О человеке крайне непорядочном. </a:t>
            </a:r>
          </a:p>
          <a:p>
            <a:r>
              <a:rPr lang="ru-RU" sz="3900" b="1" dirty="0" smtClean="0"/>
              <a:t> Сделать всё по чести, по совести.</a:t>
            </a:r>
          </a:p>
          <a:p>
            <a:pPr>
              <a:buNone/>
            </a:pPr>
            <a:r>
              <a:rPr lang="ru-RU" sz="3900" dirty="0" smtClean="0"/>
              <a:t>Как следует, подобает, достойно. </a:t>
            </a:r>
          </a:p>
          <a:p>
            <a:r>
              <a:rPr lang="ru-RU" sz="3900" b="1" dirty="0" smtClean="0"/>
              <a:t>Пора и честь знать .</a:t>
            </a:r>
          </a:p>
          <a:p>
            <a:pPr>
              <a:buNone/>
            </a:pPr>
            <a:r>
              <a:rPr lang="ru-RU" sz="3900" dirty="0" smtClean="0"/>
              <a:t>Хватит, пора заканчивать что-либо.</a:t>
            </a:r>
          </a:p>
          <a:p>
            <a:r>
              <a:rPr lang="ru-RU" sz="3900" b="1" dirty="0" smtClean="0"/>
              <a:t>Жить по чести, по совести. </a:t>
            </a:r>
          </a:p>
          <a:p>
            <a:pPr>
              <a:buNone/>
            </a:pPr>
            <a:r>
              <a:rPr lang="ru-RU" sz="3900" dirty="0" smtClean="0"/>
              <a:t>В соответствии с представлениями о</a:t>
            </a:r>
            <a:endParaRPr lang="en-US" sz="3900" dirty="0" smtClean="0"/>
          </a:p>
          <a:p>
            <a:pPr>
              <a:buNone/>
            </a:pPr>
            <a:r>
              <a:rPr lang="ru-RU" sz="3900" dirty="0" smtClean="0"/>
              <a:t>чести. </a:t>
            </a:r>
          </a:p>
          <a:p>
            <a:r>
              <a:rPr lang="ru-RU" sz="3900" b="1" dirty="0" smtClean="0"/>
              <a:t>Лучше умереть с честью, чем жить с </a:t>
            </a:r>
          </a:p>
          <a:p>
            <a:pPr>
              <a:buNone/>
            </a:pPr>
            <a:r>
              <a:rPr lang="ru-RU" sz="3900" b="1" dirty="0" smtClean="0"/>
              <a:t>позором.</a:t>
            </a:r>
            <a:r>
              <a:rPr lang="ru-RU" sz="3500" b="1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614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ОТГАДАЙ СЛОВО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6600" b="1" spc="600" dirty="0" smtClean="0"/>
              <a:t>ТСОАЧИТ</a:t>
            </a:r>
            <a:endParaRPr lang="ru-RU" sz="6600" b="1" spc="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8"/>
            <a:ext cx="6526723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ЧИСТОТА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9893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чисто</a:t>
            </a:r>
          </a:p>
          <a:p>
            <a:pPr eaLnBrk="1" hangingPunct="1"/>
            <a:r>
              <a:rPr lang="ru-RU" sz="3600" b="1" dirty="0" smtClean="0"/>
              <a:t>чистенько</a:t>
            </a:r>
          </a:p>
          <a:p>
            <a:pPr eaLnBrk="1" hangingPunct="1"/>
            <a:r>
              <a:rPr lang="ru-RU" sz="3600" b="1" dirty="0" smtClean="0"/>
              <a:t>чистый</a:t>
            </a:r>
          </a:p>
          <a:p>
            <a:pPr eaLnBrk="1" hangingPunct="1"/>
            <a:r>
              <a:rPr lang="ru-RU" sz="3600" b="1" dirty="0" smtClean="0"/>
              <a:t>чистенький</a:t>
            </a:r>
          </a:p>
          <a:p>
            <a:pPr eaLnBrk="1" hangingPunct="1"/>
            <a:r>
              <a:rPr lang="ru-RU" sz="3600" b="1" dirty="0" smtClean="0"/>
              <a:t>чистюля</a:t>
            </a:r>
          </a:p>
          <a:p>
            <a:pPr eaLnBrk="1" hangingPunct="1"/>
            <a:r>
              <a:rPr lang="ru-RU" sz="3600" b="1" dirty="0" smtClean="0"/>
              <a:t>прочистить</a:t>
            </a: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/>
              <a:t>нечисть</a:t>
            </a:r>
          </a:p>
          <a:p>
            <a:pPr eaLnBrk="1" hangingPunct="1"/>
            <a:r>
              <a:rPr lang="ru-RU" sz="3600" b="1" dirty="0" smtClean="0"/>
              <a:t>чистовик</a:t>
            </a:r>
          </a:p>
          <a:p>
            <a:pPr eaLnBrk="1" hangingPunct="1"/>
            <a:r>
              <a:rPr lang="ru-RU" sz="3600" b="1" dirty="0" smtClean="0"/>
              <a:t>чистка</a:t>
            </a:r>
          </a:p>
          <a:p>
            <a:r>
              <a:rPr lang="ru-RU" sz="3600" b="1" dirty="0" smtClean="0"/>
              <a:t>очистить</a:t>
            </a:r>
          </a:p>
          <a:p>
            <a:r>
              <a:rPr lang="ru-RU" sz="3600" b="1" dirty="0" smtClean="0"/>
              <a:t>чистильщик</a:t>
            </a:r>
          </a:p>
          <a:p>
            <a:r>
              <a:rPr lang="ru-RU" sz="3600" b="1" dirty="0" smtClean="0"/>
              <a:t>очистки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96336" y="4437112"/>
            <a:ext cx="432048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7956376" y="6175624"/>
            <a:ext cx="936104" cy="68237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ЧИСТИЛЬЩИК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8914" name="Picture 2" descr="http://img-5.photosight.ru/7dc/580699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320480" cy="4752528"/>
          </a:xfrm>
          <a:prstGeom prst="rect">
            <a:avLst/>
          </a:prstGeom>
          <a:noFill/>
        </p:spPr>
      </p:pic>
      <p:pic>
        <p:nvPicPr>
          <p:cNvPr id="38916" name="Picture 4" descr="http://s3.ekmap.ru/original/11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856" y="1628800"/>
            <a:ext cx="4487144" cy="4752528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 flipH="1">
            <a:off x="3275856" y="260648"/>
            <a:ext cx="360040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Управляющая кнопка: назад 9">
            <a:hlinkClick r:id="" action="ppaction://hlinkshowjump?jump=previousslide" highlightClick="1"/>
          </p:cNvPr>
          <p:cNvSpPr/>
          <p:nvPr/>
        </p:nvSpPr>
        <p:spPr>
          <a:xfrm>
            <a:off x="8388424" y="6391648"/>
            <a:ext cx="504056" cy="466352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ЧИСТОТА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грязь</a:t>
            </a:r>
            <a:endParaRPr lang="ru-RU" sz="36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</p:spPr>
        <p:txBody>
          <a:bodyPr>
            <a:normAutofit/>
          </a:bodyPr>
          <a:lstStyle/>
          <a:p>
            <a:endParaRPr lang="ru-RU" sz="3600" b="1" dirty="0" smtClean="0"/>
          </a:p>
          <a:p>
            <a:r>
              <a:rPr lang="ru-RU" sz="3600" b="1" dirty="0" smtClean="0"/>
              <a:t>Чистота — лучшая красота.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Посуда чистоту любит.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От чистого сердца чисто зрят очи.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Выводить на чистую воду.</a:t>
            </a:r>
          </a:p>
          <a:p>
            <a:pPr>
              <a:buNone/>
            </a:pPr>
            <a:r>
              <a:rPr lang="ru-RU" dirty="0" smtClean="0"/>
              <a:t>Разоблачать  жулика.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4221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56"/>
            <a:ext cx="8229600" cy="1143000"/>
          </a:xfrm>
        </p:spPr>
        <p:txBody>
          <a:bodyPr/>
          <a:lstStyle/>
          <a:p>
            <a:r>
              <a:rPr lang="ru-RU" b="1" dirty="0" smtClean="0"/>
              <a:t>Источники: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616624"/>
          </a:xfrm>
        </p:spPr>
        <p:txBody>
          <a:bodyPr>
            <a:normAutofit/>
          </a:bodyPr>
          <a:lstStyle/>
          <a:p>
            <a:pPr lvl="0"/>
            <a:r>
              <a:rPr lang="ru-RU" sz="1600" dirty="0" smtClean="0"/>
              <a:t>Азова </a:t>
            </a:r>
            <a:r>
              <a:rPr lang="ru-RU" sz="1600" dirty="0" smtClean="0"/>
              <a:t>О.И. «Логопедическая работа по коррекции </a:t>
            </a:r>
            <a:r>
              <a:rPr lang="ru-RU" sz="1600" dirty="0" err="1" smtClean="0"/>
              <a:t>дизорфографии</a:t>
            </a:r>
            <a:r>
              <a:rPr lang="ru-RU" sz="1600" dirty="0" smtClean="0"/>
              <a:t> у младших школьников с общим недоразвитием речи</a:t>
            </a:r>
            <a:r>
              <a:rPr lang="ru-RU" sz="1600" dirty="0" smtClean="0"/>
              <a:t>» </a:t>
            </a:r>
            <a:endParaRPr lang="ru-RU" sz="1600" dirty="0" smtClean="0"/>
          </a:p>
          <a:p>
            <a:r>
              <a:rPr lang="ru-RU" sz="1600" dirty="0" err="1" smtClean="0"/>
              <a:t>Коноваленко</a:t>
            </a:r>
            <a:r>
              <a:rPr lang="ru-RU" sz="1600" dirty="0" smtClean="0"/>
              <a:t> В. В. «Родственные слова»</a:t>
            </a:r>
          </a:p>
          <a:p>
            <a:r>
              <a:rPr lang="ru-RU" sz="1600" dirty="0" smtClean="0"/>
              <a:t>Мазина В.Д.  «</a:t>
            </a:r>
            <a:r>
              <a:rPr lang="ru-RU" sz="1600" dirty="0" err="1" smtClean="0"/>
              <a:t>Дизорфография</a:t>
            </a:r>
            <a:r>
              <a:rPr lang="ru-RU" sz="1600" dirty="0" smtClean="0"/>
              <a:t>» (</a:t>
            </a:r>
            <a:r>
              <a:rPr lang="ru-RU" sz="1600" dirty="0" err="1" smtClean="0"/>
              <a:t>вебинар</a:t>
            </a:r>
            <a:r>
              <a:rPr lang="ru-RU" sz="1600" dirty="0" smtClean="0"/>
              <a:t>)</a:t>
            </a:r>
          </a:p>
          <a:p>
            <a:pPr lvl="0"/>
            <a:r>
              <a:rPr lang="ru-RU" sz="1600" dirty="0" err="1" smtClean="0"/>
              <a:t>Якимчук</a:t>
            </a:r>
            <a:r>
              <a:rPr lang="ru-RU" sz="1600" dirty="0" smtClean="0"/>
              <a:t> Т.А. «Родственные слова» (презентация)</a:t>
            </a:r>
          </a:p>
          <a:p>
            <a:pPr lvl="0"/>
            <a:r>
              <a:rPr lang="en-US" sz="1600" dirty="0" smtClean="0">
                <a:hlinkClick r:id="rId2"/>
              </a:rPr>
              <a:t>https</a:t>
            </a:r>
            <a:r>
              <a:rPr lang="en-US" sz="1600" dirty="0" smtClean="0">
                <a:hlinkClick r:id="rId2"/>
              </a:rPr>
              <a:t>://yandex.ru/images/search?text=</a:t>
            </a:r>
            <a:r>
              <a:rPr lang="ru-RU" sz="1600" dirty="0" err="1" smtClean="0">
                <a:hlinkClick r:id="rId2"/>
              </a:rPr>
              <a:t>часовщик&amp;</a:t>
            </a:r>
            <a:r>
              <a:rPr lang="en-US" sz="1600" dirty="0" err="1" smtClean="0">
                <a:hlinkClick r:id="rId2"/>
              </a:rPr>
              <a:t>img_url</a:t>
            </a:r>
            <a:r>
              <a:rPr lang="en-US" sz="1600" dirty="0" smtClean="0">
                <a:hlinkClick r:id="rId2"/>
              </a:rPr>
              <a:t>=https%3A%2F%2Fassets.bwbx.io%2Fimages%2Fusers%2FiqjWHBFdfxIU%2Fi2bwyLzqYq58%2Fv0%2F-1x-1.jpg&amp;pos=7&amp;rpt=</a:t>
            </a:r>
            <a:r>
              <a:rPr lang="en-US" sz="1600" dirty="0" err="1" smtClean="0">
                <a:hlinkClick r:id="rId2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3"/>
              </a:rPr>
              <a:t>https://yandex.ru/images/search?text=</a:t>
            </a:r>
            <a:r>
              <a:rPr lang="ru-RU" sz="1600" dirty="0" err="1" smtClean="0">
                <a:hlinkClick r:id="rId3"/>
              </a:rPr>
              <a:t>часовенка&amp;</a:t>
            </a:r>
            <a:r>
              <a:rPr lang="en-US" sz="1600" dirty="0" err="1" smtClean="0">
                <a:hlinkClick r:id="rId3"/>
              </a:rPr>
              <a:t>img_url</a:t>
            </a:r>
            <a:r>
              <a:rPr lang="en-US" sz="1600" dirty="0" smtClean="0">
                <a:hlinkClick r:id="rId3"/>
              </a:rPr>
              <a:t>=http%3A%2F%2Fkubanphoto.ru%2Fphotos%2F2727%2F174645.jpg&amp;pos=11&amp;rpt=</a:t>
            </a:r>
            <a:r>
              <a:rPr lang="en-US" sz="1600" dirty="0" err="1" smtClean="0">
                <a:hlinkClick r:id="rId3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4"/>
              </a:rPr>
              <a:t>https://yandex.ru/images/search?p=2&amp;text=</a:t>
            </a:r>
            <a:r>
              <a:rPr lang="ru-RU" sz="1600" dirty="0" smtClean="0">
                <a:hlinkClick r:id="rId4"/>
              </a:rPr>
              <a:t>чествовать%20победителей&amp;</a:t>
            </a:r>
            <a:r>
              <a:rPr lang="en-US" sz="1600" dirty="0" err="1" smtClean="0">
                <a:hlinkClick r:id="rId4"/>
              </a:rPr>
              <a:t>img_url</a:t>
            </a:r>
            <a:r>
              <a:rPr lang="en-US" sz="1600" dirty="0" smtClean="0">
                <a:hlinkClick r:id="rId4"/>
              </a:rPr>
              <a:t>=https%3A%2F%2Fedu.tatar.ru%2Fupload%2Fimages%2Ffiles%2Fview_609702_724867.jpg&amp;pos=75&amp;rpt=</a:t>
            </a:r>
            <a:r>
              <a:rPr lang="en-US" sz="1600" dirty="0" err="1" smtClean="0">
                <a:hlinkClick r:id="rId4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5"/>
              </a:rPr>
              <a:t>https://yandex.ru/images/search?text=</a:t>
            </a:r>
            <a:r>
              <a:rPr lang="ru-RU" sz="1600" dirty="0" smtClean="0">
                <a:hlinkClick r:id="rId5"/>
              </a:rPr>
              <a:t>чистильщик%20обуви&amp;</a:t>
            </a:r>
            <a:r>
              <a:rPr lang="en-US" sz="1600" dirty="0" err="1" smtClean="0">
                <a:hlinkClick r:id="rId5"/>
              </a:rPr>
              <a:t>img_url</a:t>
            </a:r>
            <a:r>
              <a:rPr lang="en-US" sz="1600" dirty="0" smtClean="0">
                <a:hlinkClick r:id="rId5"/>
              </a:rPr>
              <a:t>=https%3A%2F%2Fbonaniro.ru%2Fsucefabs%2F5105-skulptura-chistilschika-obuvi-v-minske-13836.jpg&amp;pos=29&amp;rpt=</a:t>
            </a:r>
            <a:r>
              <a:rPr lang="en-US" sz="1600" dirty="0" err="1" smtClean="0">
                <a:hlinkClick r:id="rId5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6"/>
              </a:rPr>
              <a:t>https://yandex.ru/images/search?p=1&amp;text=</a:t>
            </a:r>
            <a:r>
              <a:rPr lang="ru-RU" sz="1600" dirty="0" smtClean="0">
                <a:hlinkClick r:id="rId6"/>
              </a:rPr>
              <a:t>чистильщик%20обуви&amp;</a:t>
            </a:r>
            <a:r>
              <a:rPr lang="en-US" sz="1600" dirty="0" err="1" smtClean="0">
                <a:hlinkClick r:id="rId6"/>
              </a:rPr>
              <a:t>img_url</a:t>
            </a:r>
            <a:r>
              <a:rPr lang="en-US" sz="1600" dirty="0" smtClean="0">
                <a:hlinkClick r:id="rId6"/>
              </a:rPr>
              <a:t>=http%3A%2F%2Fimg-5.photosight.ru%2F7dc%2F5806996_large.jpg&amp;pos=30&amp;rpt=</a:t>
            </a:r>
            <a:r>
              <a:rPr lang="en-US" sz="1600" dirty="0" err="1" smtClean="0">
                <a:hlinkClick r:id="rId6"/>
              </a:rPr>
              <a:t>simage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7"/>
              </a:rPr>
              <a:t>http://www.poslovitza.ru/o_chae.html</a:t>
            </a:r>
            <a:endParaRPr lang="ru-RU" sz="1600" dirty="0" smtClean="0"/>
          </a:p>
          <a:p>
            <a:pPr lvl="0"/>
            <a:r>
              <a:rPr lang="en-US" sz="1600" dirty="0" smtClean="0">
                <a:hlinkClick r:id="rId8"/>
              </a:rPr>
              <a:t>http://svb.ucoz.ru/search/?q=</a:t>
            </a:r>
            <a:r>
              <a:rPr lang="ru-RU" sz="1600" dirty="0" err="1" smtClean="0">
                <a:hlinkClick r:id="rId8"/>
              </a:rPr>
              <a:t>чистый&amp;</a:t>
            </a:r>
            <a:r>
              <a:rPr lang="en-US" sz="1600" dirty="0" smtClean="0">
                <a:hlinkClick r:id="rId8"/>
              </a:rPr>
              <a:t>m=</a:t>
            </a:r>
            <a:r>
              <a:rPr lang="en-US" sz="1600" dirty="0" err="1" smtClean="0">
                <a:hlinkClick r:id="rId8"/>
              </a:rPr>
              <a:t>site&amp;m</a:t>
            </a:r>
            <a:r>
              <a:rPr lang="en-US" sz="1600" dirty="0" smtClean="0">
                <a:hlinkClick r:id="rId8"/>
              </a:rPr>
              <a:t>=</a:t>
            </a:r>
            <a:r>
              <a:rPr lang="en-US" sz="1600" dirty="0" err="1" smtClean="0">
                <a:hlinkClick r:id="rId8"/>
              </a:rPr>
              <a:t>news&amp;m</a:t>
            </a:r>
            <a:r>
              <a:rPr lang="en-US" sz="1600" dirty="0" smtClean="0">
                <a:hlinkClick r:id="rId8"/>
              </a:rPr>
              <a:t>=</a:t>
            </a:r>
            <a:r>
              <a:rPr lang="en-US" sz="1600" dirty="0" err="1" smtClean="0">
                <a:hlinkClick r:id="rId8"/>
              </a:rPr>
              <a:t>blog&amp;m</a:t>
            </a:r>
            <a:r>
              <a:rPr lang="en-US" sz="1600" dirty="0" smtClean="0">
                <a:hlinkClick r:id="rId8"/>
              </a:rPr>
              <a:t>=</a:t>
            </a:r>
            <a:r>
              <a:rPr lang="en-US" sz="1600" dirty="0" err="1" smtClean="0">
                <a:hlinkClick r:id="rId8"/>
              </a:rPr>
              <a:t>publ&amp;m</a:t>
            </a:r>
            <a:r>
              <a:rPr lang="en-US" sz="1600" dirty="0" smtClean="0">
                <a:hlinkClick r:id="rId8"/>
              </a:rPr>
              <a:t>=</a:t>
            </a:r>
            <a:r>
              <a:rPr lang="en-US" sz="1600" dirty="0" err="1" smtClean="0">
                <a:hlinkClick r:id="rId8"/>
              </a:rPr>
              <a:t>load&amp;m</a:t>
            </a:r>
            <a:r>
              <a:rPr lang="en-US" sz="1600" dirty="0" smtClean="0">
                <a:hlinkClick r:id="rId8"/>
              </a:rPr>
              <a:t>=</a:t>
            </a:r>
            <a:r>
              <a:rPr lang="en-US" sz="1600" dirty="0" err="1" smtClean="0">
                <a:hlinkClick r:id="rId8"/>
              </a:rPr>
              <a:t>dir&amp;m</a:t>
            </a:r>
            <a:r>
              <a:rPr lang="en-US" sz="1600" dirty="0" smtClean="0">
                <a:hlinkClick r:id="rId8"/>
              </a:rPr>
              <a:t>=</a:t>
            </a:r>
            <a:r>
              <a:rPr lang="en-US" sz="1600" dirty="0" err="1" smtClean="0">
                <a:hlinkClick r:id="rId8"/>
              </a:rPr>
              <a:t>gb&amp;t</a:t>
            </a:r>
            <a:r>
              <a:rPr lang="en-US" sz="1600" dirty="0" smtClean="0">
                <a:hlinkClick r:id="rId8"/>
              </a:rPr>
              <a:t>=0</a:t>
            </a:r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pPr lvl="0"/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252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ЧАЙНИК</a:t>
            </a:r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59832" y="1628800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чай</a:t>
            </a:r>
          </a:p>
          <a:p>
            <a:pPr eaLnBrk="1" hangingPunct="1"/>
            <a:r>
              <a:rPr lang="ru-RU" sz="3600" b="1" dirty="0" smtClean="0"/>
              <a:t>чайничек</a:t>
            </a:r>
            <a:endParaRPr lang="en-US" sz="3600" b="1" dirty="0" smtClean="0"/>
          </a:p>
          <a:p>
            <a:pPr eaLnBrk="1" hangingPunct="1"/>
            <a:r>
              <a:rPr lang="ru-RU" sz="3600" b="1" dirty="0" smtClean="0"/>
              <a:t>чайка</a:t>
            </a:r>
          </a:p>
          <a:p>
            <a:pPr eaLnBrk="1" hangingPunct="1"/>
            <a:r>
              <a:rPr lang="ru-RU" sz="3600" b="1" dirty="0" smtClean="0"/>
              <a:t>чайный</a:t>
            </a:r>
          </a:p>
          <a:p>
            <a:pPr eaLnBrk="1" hangingPunct="1"/>
            <a:r>
              <a:rPr lang="ru-RU" sz="3600" b="1" dirty="0" smtClean="0"/>
              <a:t>случай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8640960" cy="6408712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В хорошей посуде и чай вкуснее.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Коль чаем угощают, значит уважают.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Приходите к чаю – пирогами угощаю.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Чай пьёшь – до ста лет проживёшь.</a:t>
            </a:r>
          </a:p>
          <a:p>
            <a:endParaRPr lang="ru-RU" sz="3600" b="1" dirty="0" smtClean="0"/>
          </a:p>
          <a:p>
            <a:r>
              <a:rPr lang="ru-RU" sz="3600" b="1" dirty="0" smtClean="0"/>
              <a:t>Гонять чаи.</a:t>
            </a:r>
          </a:p>
          <a:p>
            <a:pPr>
              <a:buNone/>
            </a:pPr>
            <a:r>
              <a:rPr lang="ru-RU" sz="3200" dirty="0" smtClean="0"/>
              <a:t>Долго и обстоятельно пить с кем - то чай.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2555776" y="5013176"/>
            <a:ext cx="144016" cy="14401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5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12179"/>
            <a:ext cx="5562525" cy="644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</a:rPr>
              <a:t>ЧАСЫ</a:t>
            </a:r>
          </a:p>
        </p:txBody>
      </p:sp>
      <p:sp>
        <p:nvSpPr>
          <p:cNvPr id="14131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536" y="2708920"/>
            <a:ext cx="4038600" cy="398938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часик</a:t>
            </a:r>
          </a:p>
          <a:p>
            <a:r>
              <a:rPr lang="ru-RU" sz="3600" b="1" dirty="0" smtClean="0"/>
              <a:t>часок</a:t>
            </a:r>
          </a:p>
          <a:p>
            <a:r>
              <a:rPr lang="ru-RU" sz="3600" b="1" dirty="0" smtClean="0"/>
              <a:t>часть</a:t>
            </a:r>
          </a:p>
          <a:p>
            <a:pPr eaLnBrk="1" hangingPunct="1"/>
            <a:r>
              <a:rPr lang="ru-RU" sz="3600" b="1" dirty="0" smtClean="0"/>
              <a:t>часочек</a:t>
            </a:r>
          </a:p>
          <a:p>
            <a:pPr eaLnBrk="1" hangingPunct="1"/>
            <a:r>
              <a:rPr lang="ru-RU" sz="3600" b="1" dirty="0" smtClean="0"/>
              <a:t>часовщик</a:t>
            </a:r>
          </a:p>
          <a:p>
            <a:pPr eaLnBrk="1" hangingPunct="1"/>
            <a:r>
              <a:rPr lang="ru-RU" sz="3600" b="1" dirty="0" smtClean="0"/>
              <a:t>часовой</a:t>
            </a:r>
          </a:p>
          <a:p>
            <a:pPr eaLnBrk="1" hangingPunct="1"/>
            <a:endParaRPr lang="ru-RU" sz="3200" b="1" dirty="0" smtClean="0"/>
          </a:p>
        </p:txBody>
      </p:sp>
      <p:sp>
        <p:nvSpPr>
          <p:cNvPr id="14131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4008" y="2636912"/>
            <a:ext cx="4038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600" b="1" dirty="0" smtClean="0"/>
              <a:t>частичка</a:t>
            </a:r>
          </a:p>
          <a:p>
            <a:r>
              <a:rPr lang="ru-RU" sz="3600" b="1" dirty="0" smtClean="0"/>
              <a:t>часовня</a:t>
            </a:r>
          </a:p>
          <a:p>
            <a:pPr eaLnBrk="1" hangingPunct="1"/>
            <a:r>
              <a:rPr lang="ru-RU" sz="3600" b="1" dirty="0" smtClean="0"/>
              <a:t>часовенка</a:t>
            </a:r>
          </a:p>
          <a:p>
            <a:pPr eaLnBrk="1" hangingPunct="1"/>
            <a:r>
              <a:rPr lang="ru-RU" sz="3600" b="1" dirty="0" smtClean="0"/>
              <a:t>почасовая</a:t>
            </a:r>
          </a:p>
          <a:p>
            <a:pPr eaLnBrk="1" hangingPunct="1"/>
            <a:r>
              <a:rPr lang="ru-RU" sz="3600" b="1" dirty="0" smtClean="0"/>
              <a:t>часто</a:t>
            </a:r>
          </a:p>
          <a:p>
            <a:pPr eaLnBrk="1" hangingPunct="1"/>
            <a:r>
              <a:rPr lang="ru-RU" sz="3600" b="1" dirty="0" smtClean="0"/>
              <a:t>час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95536" y="11247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/>
              <a:t>прибор, механизм для определения времени в пределах суток.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2843808" y="5445224"/>
            <a:ext cx="720080" cy="50405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rId2" action="ppaction://hlinksldjump" highlightClick="1"/>
          </p:cNvPr>
          <p:cNvSpPr/>
          <p:nvPr/>
        </p:nvSpPr>
        <p:spPr>
          <a:xfrm>
            <a:off x="6732240" y="3429000"/>
            <a:ext cx="504056" cy="394344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7956376" y="5949280"/>
            <a:ext cx="936104" cy="682376"/>
          </a:xfrm>
          <a:prstGeom prst="actionButtonForwardNex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ЧАСОВЩИК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ru.yandex.net/i?id=210b9487e25b5d611586ed5df0b9355b&amp;n=33&amp;h=215&amp;w=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7"/>
            <a:ext cx="6912768" cy="4517465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>
            <a:off x="8244408" y="6237312"/>
            <a:ext cx="682376" cy="421728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ЧАСО́ВНЯ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600200"/>
            <a:ext cx="4316288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Небольшая  христианская</a:t>
            </a:r>
          </a:p>
          <a:p>
            <a:pPr>
              <a:buNone/>
            </a:pPr>
            <a:r>
              <a:rPr lang="ru-RU" dirty="0" smtClean="0"/>
              <a:t>постройка культового </a:t>
            </a:r>
          </a:p>
          <a:p>
            <a:pPr>
              <a:buNone/>
            </a:pPr>
            <a:r>
              <a:rPr lang="ru-RU" dirty="0" smtClean="0"/>
              <a:t>назначения с  иконами, не</a:t>
            </a:r>
          </a:p>
          <a:p>
            <a:pPr>
              <a:buNone/>
            </a:pPr>
            <a:r>
              <a:rPr lang="ru-RU" dirty="0" smtClean="0"/>
              <a:t>имеющая особого </a:t>
            </a:r>
          </a:p>
          <a:p>
            <a:pPr>
              <a:buNone/>
            </a:pPr>
            <a:r>
              <a:rPr lang="ru-RU" dirty="0" smtClean="0"/>
              <a:t>помещения, где</a:t>
            </a:r>
          </a:p>
          <a:p>
            <a:pPr>
              <a:buNone/>
            </a:pPr>
            <a:r>
              <a:rPr lang="ru-RU" dirty="0" smtClean="0"/>
              <a:t>располагается  алтарь.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://kubanphoto.ru/photos/2727/1746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28800"/>
            <a:ext cx="4428492" cy="4968552"/>
          </a:xfrm>
          <a:prstGeom prst="rect">
            <a:avLst/>
          </a:prstGeom>
          <a:noFill/>
        </p:spPr>
      </p:pic>
      <p:sp>
        <p:nvSpPr>
          <p:cNvPr id="6" name="Управляющая кнопка: назад 5">
            <a:hlinkClick r:id="rId3" action="ppaction://hlinksldjump" highlightClick="1"/>
          </p:cNvPr>
          <p:cNvSpPr/>
          <p:nvPr/>
        </p:nvSpPr>
        <p:spPr>
          <a:xfrm>
            <a:off x="3851920" y="6165304"/>
            <a:ext cx="610368" cy="504056"/>
          </a:xfrm>
          <a:prstGeom prst="actionButtonBackPreviou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285</Words>
  <Application>Microsoft Office PowerPoint</Application>
  <PresentationFormat>Экран (4:3)</PresentationFormat>
  <Paragraphs>152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Аналитическая работа над словом  на материале родственных слов  на логопедических занятиях  (слова, начинающиеся с буквы «ч») </vt:lpstr>
      <vt:lpstr>Слайд 2</vt:lpstr>
      <vt:lpstr>ЧАЙНИК</vt:lpstr>
      <vt:lpstr>Слайд 4</vt:lpstr>
      <vt:lpstr>Слайд 5</vt:lpstr>
      <vt:lpstr>Слайд 6</vt:lpstr>
      <vt:lpstr>ЧАСЫ</vt:lpstr>
      <vt:lpstr>ЧАСОВЩИК</vt:lpstr>
      <vt:lpstr>ЧАСО́ВНЯ</vt:lpstr>
      <vt:lpstr>Слайд 10</vt:lpstr>
      <vt:lpstr>Слайд 11</vt:lpstr>
      <vt:lpstr>Слайд 12</vt:lpstr>
      <vt:lpstr>РЕШИ ПРИМЕР</vt:lpstr>
      <vt:lpstr>ЧЕСТЬ</vt:lpstr>
      <vt:lpstr>ЧЕСТВОВАТЬ</vt:lpstr>
      <vt:lpstr>ЧЕСТНЫЙ</vt:lpstr>
      <vt:lpstr>Слайд 17</vt:lpstr>
      <vt:lpstr>Слайд 18</vt:lpstr>
      <vt:lpstr>ОТГАДАЙ СЛОВО</vt:lpstr>
      <vt:lpstr>ЧИСТОТА</vt:lpstr>
      <vt:lpstr>ЧИСТИЛЬЩИК</vt:lpstr>
      <vt:lpstr>ЧИСТОТА</vt:lpstr>
      <vt:lpstr>Слайд 23</vt:lpstr>
      <vt:lpstr>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Кож-</dc:title>
  <dc:creator>Света</dc:creator>
  <cp:lastModifiedBy>НовиковаС Светлана Геннадьевна</cp:lastModifiedBy>
  <cp:revision>53</cp:revision>
  <dcterms:modified xsi:type="dcterms:W3CDTF">2018-10-19T10:23:42Z</dcterms:modified>
</cp:coreProperties>
</file>