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82" d="100"/>
          <a:sy n="82" d="100"/>
        </p:scale>
        <p:origin x="-10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F5224A5-D37A-40D2-ABD2-36055AD53E9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5224A5-D37A-40D2-ABD2-36055AD53E9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8" name="Номер слайда 7"/>
          <p:cNvSpPr>
            <a:spLocks noGrp="1"/>
          </p:cNvSpPr>
          <p:nvPr>
            <p:ph type="sldNum" sz="quarter" idx="11"/>
          </p:nvPr>
        </p:nvSpPr>
        <p:spPr/>
        <p:txBody>
          <a:bodyPr/>
          <a:lstStyle/>
          <a:p>
            <a:fld id="{8F5224A5-D37A-40D2-ABD2-36055AD53E9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986E5DA-3359-483C-9CCA-A009EB04394E}" type="datetimeFigureOut">
              <a:rPr lang="ru-RU" smtClean="0"/>
              <a:pPr/>
              <a:t>23.12.2014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8F5224A5-D37A-40D2-ABD2-36055AD53E9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8986E5DA-3359-483C-9CCA-A009EB04394E}" type="datetimeFigureOut">
              <a:rPr lang="ru-RU" smtClean="0"/>
              <a:pPr/>
              <a:t>23.12.2014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5224A5-D37A-40D2-ABD2-36055AD53E9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986E5DA-3359-483C-9CCA-A009EB04394E}" type="datetimeFigureOut">
              <a:rPr lang="ru-RU" smtClean="0"/>
              <a:pPr/>
              <a:t>23.12.2014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F5224A5-D37A-40D2-ABD2-36055AD53E9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1090;&#1077;&#1093;&#1085;&#1086;&#1083;&#1086;&#1075;&#1080;&#1103;\Desktop\&#1096;&#1082;%2016\Prezentaciya%20-%20muzyka%20dlya%20prezentacij%20Higher%20(get-tune.net).mp3"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video" Target="file:///C:\Users\&#1090;&#1077;&#1093;&#1085;&#1086;&#1083;&#1086;&#1075;&#1080;&#1103;\Desktop\&#1096;&#1082;%2016\&#1055;&#1086;&#1084;&#1086;&#1096;&#1085;&#1080;&#1082;.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544812"/>
            <a:ext cx="9144000" cy="1752600"/>
          </a:xfrm>
        </p:spPr>
        <p:txBody>
          <a:bodyPr>
            <a:normAutofit/>
          </a:bodyPr>
          <a:lstStyle/>
          <a:p>
            <a:pPr algn="ctr"/>
            <a:r>
              <a:rPr lang="ru-RU" sz="4000" dirty="0" smtClean="0">
                <a:latin typeface="Times New Roman" pitchFamily="18" charset="0"/>
                <a:cs typeface="Times New Roman" pitchFamily="18" charset="0"/>
              </a:rPr>
              <a:t>Пояснительная записка к творческому проекту</a:t>
            </a:r>
          </a:p>
          <a:p>
            <a:pPr algn="ctr"/>
            <a:endParaRPr lang="ru-RU" sz="4000" dirty="0">
              <a:latin typeface="Times New Roman" pitchFamily="18" charset="0"/>
              <a:cs typeface="Times New Roman" pitchFamily="18" charset="0"/>
            </a:endParaRPr>
          </a:p>
        </p:txBody>
      </p:sp>
      <p:sp>
        <p:nvSpPr>
          <p:cNvPr id="4" name="Прямоугольник 3"/>
          <p:cNvSpPr/>
          <p:nvPr/>
        </p:nvSpPr>
        <p:spPr>
          <a:xfrm>
            <a:off x="1907704" y="2996952"/>
            <a:ext cx="523412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«ПОМОЩНИК»</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5148064" y="6237312"/>
            <a:ext cx="3672408" cy="369332"/>
          </a:xfrm>
          <a:prstGeom prst="rect">
            <a:avLst/>
          </a:prstGeom>
          <a:noFill/>
        </p:spPr>
        <p:txBody>
          <a:bodyPr wrap="square" rtlCol="0">
            <a:spAutoFit/>
          </a:bodyPr>
          <a:lstStyle/>
          <a:p>
            <a:r>
              <a:rPr lang="ru-RU" dirty="0" smtClean="0"/>
              <a:t>МОУ «СОШ № 16»</a:t>
            </a:r>
            <a:endParaRPr lang="ru-RU" dirty="0"/>
          </a:p>
        </p:txBody>
      </p:sp>
      <p:pic>
        <p:nvPicPr>
          <p:cNvPr id="6" name="Prezentaciya - muzyka dlya prezentacij Higher (get-tune.net).mp3">
            <a:hlinkClick r:id="" action="ppaction://media"/>
          </p:cNvPr>
          <p:cNvPicPr>
            <a:picLocks noRot="1" noChangeAspect="1"/>
          </p:cNvPicPr>
          <p:nvPr>
            <a:audioFile r:link="rId1"/>
          </p:nvPr>
        </p:nvPicPr>
        <p:blipFill>
          <a:blip r:embed="rId3" cstate="print"/>
          <a:stretch>
            <a:fillRect/>
          </a:stretch>
        </p:blipFill>
        <p:spPr>
          <a:xfrm>
            <a:off x="8839200" y="6553200"/>
            <a:ext cx="304800" cy="304800"/>
          </a:xfrm>
          <a:prstGeom prst="rect">
            <a:avLst/>
          </a:prstGeom>
        </p:spPr>
      </p:pic>
      <p:pic>
        <p:nvPicPr>
          <p:cNvPr id="7" name="Рисунок 6" descr="-xhBwxoVM5A.jpg"/>
          <p:cNvPicPr>
            <a:picLocks noChangeAspect="1"/>
          </p:cNvPicPr>
          <p:nvPr/>
        </p:nvPicPr>
        <p:blipFill>
          <a:blip r:embed="rId4" cstate="print"/>
          <a:stretch>
            <a:fillRect/>
          </a:stretch>
        </p:blipFill>
        <p:spPr>
          <a:xfrm>
            <a:off x="539552" y="4159762"/>
            <a:ext cx="3816424" cy="2148318"/>
          </a:xfrm>
          <a:prstGeom prst="rect">
            <a:avLst/>
          </a:prstGeom>
          <a:ln>
            <a:noFill/>
          </a:ln>
          <a:effectLst>
            <a:softEdge rad="112500"/>
          </a:effectLst>
        </p:spPr>
      </p:pic>
    </p:spTree>
  </p:cSld>
  <p:clrMapOvr>
    <a:masterClrMapping/>
  </p:clrMapOvr>
  <p:transition spd="med" advTm="5522">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mediacall" presetSubtype="0" fill="hold" nodeType="afterEffect">
                                  <p:stCondLst>
                                    <p:cond delay="0"/>
                                  </p:stCondLst>
                                  <p:childTnLst>
                                    <p:cmd type="call" cmd="playFrom(0.0)">
                                      <p:cBhvr>
                                        <p:cTn id="15"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20000" numSld="999">
                <p:cTn id="16"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476672"/>
            <a:ext cx="7467600" cy="4525963"/>
          </a:xfrm>
        </p:spPr>
        <p:txBody>
          <a:bodyPr>
            <a:normAutofit/>
          </a:bodyPr>
          <a:lstStyle/>
          <a:p>
            <a:pPr algn="just">
              <a:buNone/>
            </a:pPr>
            <a:r>
              <a:rPr lang="ru-RU" sz="2000" dirty="0" smtClean="0">
                <a:latin typeface="Times New Roman" pitchFamily="18" charset="0"/>
                <a:cs typeface="Times New Roman" pitchFamily="18" charset="0"/>
              </a:rPr>
              <a:t>         Каждый год                                        вся страна отмечает день пожилого человека. Давайте задумаемся, ведь наши бабушки и дедушки – это те уральские мастера, кто подняли наш могучий металлургический комбинат. Это те, кто построили наш любимый, уютный, светлый город. Это те, кто воспитали нас, подрастающее поколение, которому решать глобальные задачи нашего сурового и прекрасного края – Урал.</a:t>
            </a:r>
          </a:p>
          <a:p>
            <a:endParaRPr lang="ru-RU" sz="2000" dirty="0">
              <a:latin typeface="Times New Roman" pitchFamily="18" charset="0"/>
              <a:cs typeface="Times New Roman" pitchFamily="18" charset="0"/>
            </a:endParaRPr>
          </a:p>
        </p:txBody>
      </p:sp>
      <p:sp>
        <p:nvSpPr>
          <p:cNvPr id="4" name="Прямоугольник 3"/>
          <p:cNvSpPr/>
          <p:nvPr/>
        </p:nvSpPr>
        <p:spPr>
          <a:xfrm>
            <a:off x="2555776" y="404664"/>
            <a:ext cx="2802316" cy="523220"/>
          </a:xfrm>
          <a:prstGeom prst="rect">
            <a:avLst/>
          </a:prstGeom>
          <a:noFill/>
        </p:spPr>
        <p:txBody>
          <a:bodyPr wrap="square" lIns="91440" tIns="45720" rIns="91440" bIns="45720">
            <a:spAutoFit/>
          </a:bodyPr>
          <a:lstStyle/>
          <a:p>
            <a:pPr algn="ctr"/>
            <a:r>
              <a:rPr lang="ru-RU"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Times New Roman" pitchFamily="18" charset="0"/>
                <a:cs typeface="Times New Roman" pitchFamily="18" charset="0"/>
              </a:rPr>
              <a:t>1-го октября </a:t>
            </a:r>
            <a:endParaRPr lang="ru-RU"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9" name="Рисунок 8" descr="images (1).jpg"/>
          <p:cNvPicPr>
            <a:picLocks noChangeAspect="1"/>
          </p:cNvPicPr>
          <p:nvPr/>
        </p:nvPicPr>
        <p:blipFill>
          <a:blip r:embed="rId2" cstate="print"/>
          <a:stretch>
            <a:fillRect/>
          </a:stretch>
        </p:blipFill>
        <p:spPr>
          <a:xfrm>
            <a:off x="2915816" y="4985792"/>
            <a:ext cx="2664296" cy="1872208"/>
          </a:xfrm>
          <a:prstGeom prst="rect">
            <a:avLst/>
          </a:prstGeom>
          <a:ln>
            <a:noFill/>
          </a:ln>
          <a:effectLst>
            <a:softEdge rad="112500"/>
          </a:effectLst>
        </p:spPr>
      </p:pic>
      <p:pic>
        <p:nvPicPr>
          <p:cNvPr id="10" name="Рисунок 9" descr="images.jpg"/>
          <p:cNvPicPr>
            <a:picLocks noChangeAspect="1"/>
          </p:cNvPicPr>
          <p:nvPr/>
        </p:nvPicPr>
        <p:blipFill>
          <a:blip r:embed="rId3" cstate="print"/>
          <a:stretch>
            <a:fillRect/>
          </a:stretch>
        </p:blipFill>
        <p:spPr>
          <a:xfrm>
            <a:off x="2843808" y="3068960"/>
            <a:ext cx="2931538" cy="1968624"/>
          </a:xfrm>
          <a:prstGeom prst="rect">
            <a:avLst/>
          </a:prstGeom>
          <a:ln>
            <a:noFill/>
          </a:ln>
          <a:effectLst>
            <a:softEdge rad="112500"/>
          </a:effectLst>
        </p:spPr>
      </p:pic>
      <p:pic>
        <p:nvPicPr>
          <p:cNvPr id="11" name="Рисунок 10" descr="загруженное (1).jpg"/>
          <p:cNvPicPr>
            <a:picLocks noChangeAspect="1"/>
          </p:cNvPicPr>
          <p:nvPr/>
        </p:nvPicPr>
        <p:blipFill>
          <a:blip r:embed="rId4" cstate="print"/>
          <a:stretch>
            <a:fillRect/>
          </a:stretch>
        </p:blipFill>
        <p:spPr>
          <a:xfrm>
            <a:off x="5868144" y="3140968"/>
            <a:ext cx="2847975" cy="1672208"/>
          </a:xfrm>
          <a:prstGeom prst="rect">
            <a:avLst/>
          </a:prstGeom>
          <a:ln>
            <a:noFill/>
          </a:ln>
          <a:effectLst>
            <a:softEdge rad="112500"/>
          </a:effectLst>
        </p:spPr>
      </p:pic>
      <p:pic>
        <p:nvPicPr>
          <p:cNvPr id="12" name="Рисунок 11" descr="загруженное.jpg"/>
          <p:cNvPicPr>
            <a:picLocks noChangeAspect="1"/>
          </p:cNvPicPr>
          <p:nvPr/>
        </p:nvPicPr>
        <p:blipFill>
          <a:blip r:embed="rId5" cstate="print"/>
          <a:stretch>
            <a:fillRect/>
          </a:stretch>
        </p:blipFill>
        <p:spPr>
          <a:xfrm>
            <a:off x="395536" y="3068960"/>
            <a:ext cx="2483508" cy="1810891"/>
          </a:xfrm>
          <a:prstGeom prst="rect">
            <a:avLst/>
          </a:prstGeom>
          <a:ln>
            <a:noFill/>
          </a:ln>
          <a:effectLst>
            <a:softEdge rad="112500"/>
          </a:effectLst>
        </p:spPr>
      </p:pic>
    </p:spTree>
  </p:cSld>
  <p:clrMapOvr>
    <a:masterClrMapping/>
  </p:clrMapOvr>
  <p:transition spd="med" advTm="21138">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12"/>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0"/>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11"/>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620688"/>
            <a:ext cx="87556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МЫ</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Прямоугольник 4"/>
          <p:cNvSpPr/>
          <p:nvPr/>
        </p:nvSpPr>
        <p:spPr>
          <a:xfrm>
            <a:off x="1907704" y="1196752"/>
            <a:ext cx="2186560"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«Помощник». </a:t>
            </a:r>
            <a:endPar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539552" y="404664"/>
            <a:ext cx="8280920" cy="5632311"/>
          </a:xfrm>
          <a:prstGeom prst="rect">
            <a:avLst/>
          </a:prstGeom>
          <a:noFill/>
        </p:spPr>
        <p:txBody>
          <a:bodyPr wrap="square" rtlCol="0">
            <a:spAutoFit/>
          </a:bodyPr>
          <a:lstStyle/>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хотим помочь тем  пожилым людям, которые живут в своих домах или занимаются садоводством. Для этой цели мы сконструировали техническое устройство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Он включает в себя следующие функции:</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Рызрыхлитель – дисковая борона;</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Грабли;</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Снегоочиститель;</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4) «Помощник» поднимается и опускается по лестницам.</a:t>
            </a:r>
            <a:endParaRPr lang="ru-RU" dirty="0"/>
          </a:p>
        </p:txBody>
      </p:sp>
      <p:sp>
        <p:nvSpPr>
          <p:cNvPr id="9" name="TextBox 8"/>
          <p:cNvSpPr txBox="1"/>
          <p:nvPr/>
        </p:nvSpPr>
        <p:spPr>
          <a:xfrm>
            <a:off x="7236296" y="5517232"/>
            <a:ext cx="1584176" cy="369332"/>
          </a:xfrm>
          <a:prstGeom prst="rect">
            <a:avLst/>
          </a:prstGeom>
          <a:noFill/>
        </p:spPr>
        <p:txBody>
          <a:bodyPr wrap="square" rtlCol="0">
            <a:spAutoFit/>
          </a:bodyPr>
          <a:lstStyle/>
          <a:p>
            <a:r>
              <a:rPr lang="ru-RU" dirty="0" smtClean="0"/>
              <a:t>фото</a:t>
            </a:r>
            <a:endParaRPr lang="ru-RU" dirty="0"/>
          </a:p>
        </p:txBody>
      </p:sp>
      <p:sp>
        <p:nvSpPr>
          <p:cNvPr id="10" name="TextBox 9"/>
          <p:cNvSpPr txBox="1"/>
          <p:nvPr/>
        </p:nvSpPr>
        <p:spPr>
          <a:xfrm>
            <a:off x="3419872" y="4581128"/>
            <a:ext cx="1584176" cy="369332"/>
          </a:xfrm>
          <a:prstGeom prst="rect">
            <a:avLst/>
          </a:prstGeom>
          <a:noFill/>
        </p:spPr>
        <p:txBody>
          <a:bodyPr wrap="square" rtlCol="0">
            <a:spAutoFit/>
          </a:bodyPr>
          <a:lstStyle/>
          <a:p>
            <a:r>
              <a:rPr lang="ru-RU" dirty="0" smtClean="0"/>
              <a:t>фото</a:t>
            </a:r>
            <a:endParaRPr lang="ru-RU" dirty="0"/>
          </a:p>
        </p:txBody>
      </p:sp>
      <p:pic>
        <p:nvPicPr>
          <p:cNvPr id="13" name="Рисунок 12" descr="20141121_132914.jpg"/>
          <p:cNvPicPr>
            <a:picLocks noChangeAspect="1"/>
          </p:cNvPicPr>
          <p:nvPr/>
        </p:nvPicPr>
        <p:blipFill>
          <a:blip r:embed="rId2" cstate="print"/>
          <a:stretch>
            <a:fillRect/>
          </a:stretch>
        </p:blipFill>
        <p:spPr>
          <a:xfrm>
            <a:off x="6372200" y="5157192"/>
            <a:ext cx="2427673" cy="1365566"/>
          </a:xfrm>
          <a:prstGeom prst="rect">
            <a:avLst/>
          </a:prstGeom>
          <a:ln>
            <a:noFill/>
          </a:ln>
          <a:effectLst>
            <a:softEdge rad="112500"/>
          </a:effectLst>
        </p:spPr>
      </p:pic>
      <p:pic>
        <p:nvPicPr>
          <p:cNvPr id="14" name="Рисунок 13" descr="20141121_132939.jpg"/>
          <p:cNvPicPr>
            <a:picLocks noChangeAspect="1"/>
          </p:cNvPicPr>
          <p:nvPr/>
        </p:nvPicPr>
        <p:blipFill>
          <a:blip r:embed="rId3" cstate="print"/>
          <a:stretch>
            <a:fillRect/>
          </a:stretch>
        </p:blipFill>
        <p:spPr>
          <a:xfrm>
            <a:off x="5076056" y="1916832"/>
            <a:ext cx="2427673" cy="1365566"/>
          </a:xfrm>
          <a:prstGeom prst="rect">
            <a:avLst/>
          </a:prstGeom>
          <a:ln>
            <a:noFill/>
          </a:ln>
          <a:effectLst>
            <a:softEdge rad="112500"/>
          </a:effectLst>
        </p:spPr>
      </p:pic>
      <p:pic>
        <p:nvPicPr>
          <p:cNvPr id="15" name="Рисунок 14" descr="20141121_133444.jpg"/>
          <p:cNvPicPr>
            <a:picLocks noChangeAspect="1"/>
          </p:cNvPicPr>
          <p:nvPr/>
        </p:nvPicPr>
        <p:blipFill>
          <a:blip r:embed="rId4" cstate="print"/>
          <a:stretch>
            <a:fillRect/>
          </a:stretch>
        </p:blipFill>
        <p:spPr>
          <a:xfrm>
            <a:off x="3275856" y="4293096"/>
            <a:ext cx="2427673" cy="1365566"/>
          </a:xfrm>
          <a:prstGeom prst="rect">
            <a:avLst/>
          </a:prstGeom>
          <a:ln>
            <a:noFill/>
          </a:ln>
          <a:effectLst>
            <a:softEdge rad="112500"/>
          </a:effectLst>
        </p:spPr>
      </p:pic>
      <p:pic>
        <p:nvPicPr>
          <p:cNvPr id="16" name="Рисунок 15" descr="20141121_133755.jpg"/>
          <p:cNvPicPr>
            <a:picLocks noChangeAspect="1"/>
          </p:cNvPicPr>
          <p:nvPr/>
        </p:nvPicPr>
        <p:blipFill>
          <a:blip r:embed="rId5" cstate="print"/>
          <a:stretch>
            <a:fillRect/>
          </a:stretch>
        </p:blipFill>
        <p:spPr>
          <a:xfrm>
            <a:off x="2195736" y="2852936"/>
            <a:ext cx="2427673" cy="1365566"/>
          </a:xfrm>
          <a:prstGeom prst="rect">
            <a:avLst/>
          </a:prstGeom>
          <a:ln>
            <a:noFill/>
          </a:ln>
          <a:effectLst>
            <a:softEdge rad="112500"/>
          </a:effectLst>
        </p:spPr>
      </p:pic>
    </p:spTree>
  </p:cSld>
  <p:clrMapOvr>
    <a:masterClrMapping/>
  </p:clrMapOvr>
  <p:transition spd="med" advTm="19032">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20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548680"/>
            <a:ext cx="7848872" cy="3785652"/>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                               – дисковая борона предназначена для размельчения крупных комков почвы на узких грядках. Устройство представляет собой </a:t>
            </a:r>
            <a:r>
              <a:rPr lang="en-US" sz="2000" dirty="0" smtClean="0">
                <a:latin typeface="Times New Roman" pitchFamily="18" charset="0"/>
                <a:cs typeface="Times New Roman" pitchFamily="18" charset="0"/>
              </a:rPr>
              <a:t>Y</a:t>
            </a:r>
            <a:r>
              <a:rPr lang="ru-RU" sz="2000" dirty="0" smtClean="0">
                <a:latin typeface="Times New Roman" pitchFamily="18" charset="0"/>
                <a:cs typeface="Times New Roman" pitchFamily="18" charset="0"/>
              </a:rPr>
              <a:t>-образную ось диаметром 10 мм, на которую насажены выпуклые диски диаметром 80 мм в чередовании со втулками длиной 55 мм, изготовленными из металлической трубки. Выпуклый диск изготавливается из жести. Сначала просверливаем отверстие 10 мм. Чтобы придать диску выпуклый вид, разрезаем до середины и заклёпываем. По типу  формы оси изготавливаем крепежный каркас из деревянных брусков. Устройство закрепляется с помощью замков изготовленных с помощью гибки по оправке двух стальных полос , насаженных на переднюю ось.</a:t>
            </a:r>
          </a:p>
          <a:p>
            <a:pPr algn="just"/>
            <a:endParaRPr lang="ru-RU" sz="2000" dirty="0">
              <a:latin typeface="Times New Roman" pitchFamily="18" charset="0"/>
              <a:cs typeface="Times New Roman" pitchFamily="18" charset="0"/>
            </a:endParaRPr>
          </a:p>
        </p:txBody>
      </p:sp>
      <p:sp>
        <p:nvSpPr>
          <p:cNvPr id="5" name="Прямоугольник 4"/>
          <p:cNvSpPr/>
          <p:nvPr/>
        </p:nvSpPr>
        <p:spPr>
          <a:xfrm>
            <a:off x="683568" y="476672"/>
            <a:ext cx="2190023"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Разрыхлитель</a:t>
            </a:r>
            <a:endPar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Рисунок 5" descr="images (4).jpg"/>
          <p:cNvPicPr>
            <a:picLocks noChangeAspect="1"/>
          </p:cNvPicPr>
          <p:nvPr/>
        </p:nvPicPr>
        <p:blipFill>
          <a:blip r:embed="rId2" cstate="print"/>
          <a:stretch>
            <a:fillRect/>
          </a:stretch>
        </p:blipFill>
        <p:spPr>
          <a:xfrm>
            <a:off x="7308304" y="4149080"/>
            <a:ext cx="1660779" cy="2175301"/>
          </a:xfrm>
          <a:prstGeom prst="rect">
            <a:avLst/>
          </a:prstGeom>
          <a:ln>
            <a:noFill/>
          </a:ln>
          <a:effectLst>
            <a:softEdge rad="112500"/>
          </a:effectLst>
        </p:spPr>
      </p:pic>
      <p:pic>
        <p:nvPicPr>
          <p:cNvPr id="7" name="Рисунок 6" descr="images (3).jpg"/>
          <p:cNvPicPr>
            <a:picLocks noChangeAspect="1"/>
          </p:cNvPicPr>
          <p:nvPr/>
        </p:nvPicPr>
        <p:blipFill>
          <a:blip r:embed="rId3" cstate="print"/>
          <a:stretch>
            <a:fillRect/>
          </a:stretch>
        </p:blipFill>
        <p:spPr>
          <a:xfrm>
            <a:off x="4067943" y="4581128"/>
            <a:ext cx="3073555" cy="1721191"/>
          </a:xfrm>
          <a:prstGeom prst="rect">
            <a:avLst/>
          </a:prstGeom>
          <a:ln>
            <a:noFill/>
          </a:ln>
          <a:effectLst>
            <a:softEdge rad="112500"/>
          </a:effectLst>
        </p:spPr>
      </p:pic>
      <p:pic>
        <p:nvPicPr>
          <p:cNvPr id="8" name="Рисунок 7" descr="images (2).jpg"/>
          <p:cNvPicPr>
            <a:picLocks noChangeAspect="1"/>
          </p:cNvPicPr>
          <p:nvPr/>
        </p:nvPicPr>
        <p:blipFill>
          <a:blip r:embed="rId4" cstate="print"/>
          <a:stretch>
            <a:fillRect/>
          </a:stretch>
        </p:blipFill>
        <p:spPr>
          <a:xfrm>
            <a:off x="1979712" y="4581128"/>
            <a:ext cx="1949850" cy="1746741"/>
          </a:xfrm>
          <a:prstGeom prst="rect">
            <a:avLst/>
          </a:prstGeom>
          <a:ln>
            <a:noFill/>
          </a:ln>
          <a:effectLst>
            <a:softEdge rad="112500"/>
          </a:effectLst>
        </p:spPr>
      </p:pic>
      <p:pic>
        <p:nvPicPr>
          <p:cNvPr id="9" name="Рисунок 8" descr="1403658.jpeg"/>
          <p:cNvPicPr>
            <a:picLocks noChangeAspect="1"/>
          </p:cNvPicPr>
          <p:nvPr/>
        </p:nvPicPr>
        <p:blipFill>
          <a:blip r:embed="rId5" cstate="print"/>
          <a:stretch>
            <a:fillRect/>
          </a:stretch>
        </p:blipFill>
        <p:spPr>
          <a:xfrm>
            <a:off x="323528" y="4293096"/>
            <a:ext cx="1500077" cy="2006792"/>
          </a:xfrm>
          <a:prstGeom prst="rect">
            <a:avLst/>
          </a:prstGeom>
          <a:ln>
            <a:noFill/>
          </a:ln>
          <a:effectLst>
            <a:softEdge rad="112500"/>
          </a:effectLst>
        </p:spPr>
      </p:pic>
    </p:spTree>
  </p:cSld>
  <p:clrMapOvr>
    <a:masterClrMapping/>
  </p:clrMapOvr>
  <p:transition spd="med" advTm="42214">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
                                        </p:tgtEl>
                                      </p:cBhvr>
                                    </p:animEffect>
                                  </p:childTnLst>
                                </p:cTn>
                              </p:par>
                              <p:par>
                                <p:cTn id="25" presetID="25"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0" dur="1000" fill="hold"/>
                                        <p:tgtEl>
                                          <p:spTgt spid="8"/>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8"/>
                                        </p:tgtEl>
                                      </p:cBhvr>
                                    </p:animEffect>
                                  </p:childTnLst>
                                </p:cTn>
                              </p:par>
                              <p:par>
                                <p:cTn id="35" presetID="25"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0" dur="1000" fill="hold"/>
                                        <p:tgtEl>
                                          <p:spTgt spid="7"/>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7"/>
                                        </p:tgtEl>
                                      </p:cBhvr>
                                    </p:animEffect>
                                  </p:childTnLst>
                                </p:cTn>
                              </p:par>
                              <p:par>
                                <p:cTn id="45" presetID="25"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50" dur="1000" fill="hold"/>
                                        <p:tgtEl>
                                          <p:spTgt spid="6"/>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404664"/>
            <a:ext cx="8064896" cy="2554545"/>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                      предназначены </a:t>
            </a:r>
            <a:r>
              <a:rPr lang="ru-RU" sz="2000" dirty="0">
                <a:latin typeface="Times New Roman" pitchFamily="18" charset="0"/>
                <a:cs typeface="Times New Roman" pitchFamily="18" charset="0"/>
              </a:rPr>
              <a:t>для сгребания скошенной травы и осенней листвы. Они насаживаются на бывшую тормозную ось. Сначала распиливаем её пополам. Сгибаем серединные концы, на них просверливаем отверстие, закрепляем шпильками и фиксируем деревянный брусок со встроенными в него загнутыми металлическими прутьями. </a:t>
            </a:r>
            <a:r>
              <a:rPr lang="ru-RU" sz="2000" dirty="0" smtClean="0">
                <a:latin typeface="Times New Roman" pitchFamily="18" charset="0"/>
                <a:cs typeface="Times New Roman" pitchFamily="18" charset="0"/>
              </a:rPr>
              <a:t>Пружина , которая  отходит </a:t>
            </a:r>
            <a:r>
              <a:rPr lang="ru-RU" sz="2000" dirty="0">
                <a:latin typeface="Times New Roman" pitchFamily="18" charset="0"/>
                <a:cs typeface="Times New Roman" pitchFamily="18" charset="0"/>
              </a:rPr>
              <a:t>от бруска к задней оси являются амортизирующим устройством для нормальной работы грабель.</a:t>
            </a:r>
          </a:p>
          <a:p>
            <a:pPr algn="just"/>
            <a:endParaRPr lang="ru-RU" sz="2000" dirty="0">
              <a:latin typeface="Times New Roman" pitchFamily="18" charset="0"/>
              <a:cs typeface="Times New Roman" pitchFamily="18" charset="0"/>
            </a:endParaRPr>
          </a:p>
        </p:txBody>
      </p:sp>
      <p:sp>
        <p:nvSpPr>
          <p:cNvPr id="7" name="Прямоугольник 6"/>
          <p:cNvSpPr/>
          <p:nvPr/>
        </p:nvSpPr>
        <p:spPr>
          <a:xfrm>
            <a:off x="683568" y="332656"/>
            <a:ext cx="1350562"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Грабли</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Рисунок 3" descr="images (5).jpg"/>
          <p:cNvPicPr>
            <a:picLocks noChangeAspect="1"/>
          </p:cNvPicPr>
          <p:nvPr/>
        </p:nvPicPr>
        <p:blipFill>
          <a:blip r:embed="rId2" cstate="print"/>
          <a:stretch>
            <a:fillRect/>
          </a:stretch>
        </p:blipFill>
        <p:spPr>
          <a:xfrm>
            <a:off x="5940152" y="4581128"/>
            <a:ext cx="2702347" cy="1972816"/>
          </a:xfrm>
          <a:prstGeom prst="rect">
            <a:avLst/>
          </a:prstGeom>
          <a:ln>
            <a:noFill/>
          </a:ln>
          <a:effectLst>
            <a:softEdge rad="112500"/>
          </a:effectLst>
        </p:spPr>
      </p:pic>
      <p:pic>
        <p:nvPicPr>
          <p:cNvPr id="5" name="Рисунок 4" descr="загруженное (3).jpg"/>
          <p:cNvPicPr>
            <a:picLocks noChangeAspect="1"/>
          </p:cNvPicPr>
          <p:nvPr/>
        </p:nvPicPr>
        <p:blipFill>
          <a:blip r:embed="rId3" cstate="print"/>
          <a:stretch>
            <a:fillRect/>
          </a:stretch>
        </p:blipFill>
        <p:spPr>
          <a:xfrm>
            <a:off x="3131840" y="3933056"/>
            <a:ext cx="2771775" cy="1647825"/>
          </a:xfrm>
          <a:prstGeom prst="rect">
            <a:avLst/>
          </a:prstGeom>
          <a:ln>
            <a:noFill/>
          </a:ln>
          <a:effectLst>
            <a:softEdge rad="112500"/>
          </a:effectLst>
        </p:spPr>
      </p:pic>
      <p:pic>
        <p:nvPicPr>
          <p:cNvPr id="8" name="Рисунок 7" descr="загруженное (2).jpg"/>
          <p:cNvPicPr>
            <a:picLocks noChangeAspect="1"/>
          </p:cNvPicPr>
          <p:nvPr/>
        </p:nvPicPr>
        <p:blipFill>
          <a:blip r:embed="rId4" cstate="print"/>
          <a:stretch>
            <a:fillRect/>
          </a:stretch>
        </p:blipFill>
        <p:spPr>
          <a:xfrm>
            <a:off x="323528" y="2996952"/>
            <a:ext cx="2729313" cy="2304256"/>
          </a:xfrm>
          <a:prstGeom prst="rect">
            <a:avLst/>
          </a:prstGeom>
          <a:ln>
            <a:noFill/>
          </a:ln>
          <a:effectLst>
            <a:softEdge rad="112500"/>
          </a:effectLst>
        </p:spPr>
      </p:pic>
    </p:spTree>
  </p:cSld>
  <p:clrMapOvr>
    <a:masterClrMapping/>
  </p:clrMapOvr>
  <p:transition spd="med" advTm="25054">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05"/>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 calcmode="lin" valueType="num">
                                      <p:cBhvr>
                                        <p:cTn id="9" dur="500" fill="hold"/>
                                        <p:tgtEl>
                                          <p:spTgt spid="8"/>
                                        </p:tgtEl>
                                        <p:attrNameLst>
                                          <p:attrName>ppt_x</p:attrName>
                                        </p:attrNameLst>
                                      </p:cBhvr>
                                      <p:tavLst>
                                        <p:tav tm="0">
                                          <p:val>
                                            <p:strVal val="#ppt_x-.2"/>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animEffect transition="in" filter="fade">
                                      <p:cBhvr>
                                        <p:cTn id="11" dur="500"/>
                                        <p:tgtEl>
                                          <p:spTgt spid="8"/>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0.05"/>
                                          </p:val>
                                        </p:tav>
                                        <p:tav tm="100000">
                                          <p:val>
                                            <p:strVal val="#ppt_w"/>
                                          </p:val>
                                        </p:tav>
                                      </p:tavLst>
                                    </p:anim>
                                    <p:anim calcmode="lin" valueType="num">
                                      <p:cBhvr>
                                        <p:cTn id="15" dur="500" fill="hold"/>
                                        <p:tgtEl>
                                          <p:spTgt spid="5"/>
                                        </p:tgtEl>
                                        <p:attrNameLst>
                                          <p:attrName>ppt_h</p:attrName>
                                        </p:attrNameLst>
                                      </p:cBhvr>
                                      <p:tavLst>
                                        <p:tav tm="0">
                                          <p:val>
                                            <p:strVal val="#ppt_h"/>
                                          </p:val>
                                        </p:tav>
                                        <p:tav tm="100000">
                                          <p:val>
                                            <p:strVal val="#ppt_h"/>
                                          </p:val>
                                        </p:tav>
                                      </p:tavLst>
                                    </p:anim>
                                    <p:anim calcmode="lin" valueType="num">
                                      <p:cBhvr>
                                        <p:cTn id="16" dur="500" fill="hold"/>
                                        <p:tgtEl>
                                          <p:spTgt spid="5"/>
                                        </p:tgtEl>
                                        <p:attrNameLst>
                                          <p:attrName>ppt_x</p:attrName>
                                        </p:attrNameLst>
                                      </p:cBhvr>
                                      <p:tavLst>
                                        <p:tav tm="0">
                                          <p:val>
                                            <p:strVal val="#ppt_x-.2"/>
                                          </p:val>
                                        </p:tav>
                                        <p:tav tm="100000">
                                          <p:val>
                                            <p:strVal val="#ppt_x"/>
                                          </p:val>
                                        </p:tav>
                                      </p:tavLst>
                                    </p:anim>
                                    <p:anim calcmode="lin" valueType="num">
                                      <p:cBhvr>
                                        <p:cTn id="17" dur="500" fill="hold"/>
                                        <p:tgtEl>
                                          <p:spTgt spid="5"/>
                                        </p:tgtEl>
                                        <p:attrNameLst>
                                          <p:attrName>ppt_y</p:attrName>
                                        </p:attrNameLst>
                                      </p:cBhvr>
                                      <p:tavLst>
                                        <p:tav tm="0">
                                          <p:val>
                                            <p:strVal val="#ppt_y"/>
                                          </p:val>
                                        </p:tav>
                                        <p:tav tm="100000">
                                          <p:val>
                                            <p:strVal val="#ppt_y"/>
                                          </p:val>
                                        </p:tav>
                                      </p:tavLst>
                                    </p:anim>
                                    <p:animEffect transition="in" filter="fade">
                                      <p:cBhvr>
                                        <p:cTn id="18" dur="500"/>
                                        <p:tgtEl>
                                          <p:spTgt spid="5"/>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strVal val="#ppt_w*0.05"/>
                                          </p:val>
                                        </p:tav>
                                        <p:tav tm="100000">
                                          <p:val>
                                            <p:strVal val="#ppt_w"/>
                                          </p:val>
                                        </p:tav>
                                      </p:tavLst>
                                    </p:anim>
                                    <p:anim calcmode="lin" valueType="num">
                                      <p:cBhvr>
                                        <p:cTn id="22" dur="500" fill="hold"/>
                                        <p:tgtEl>
                                          <p:spTgt spid="4"/>
                                        </p:tgtEl>
                                        <p:attrNameLst>
                                          <p:attrName>ppt_h</p:attrName>
                                        </p:attrNameLst>
                                      </p:cBhvr>
                                      <p:tavLst>
                                        <p:tav tm="0">
                                          <p:val>
                                            <p:strVal val="#ppt_h"/>
                                          </p:val>
                                        </p:tav>
                                        <p:tav tm="100000">
                                          <p:val>
                                            <p:strVal val="#ppt_h"/>
                                          </p:val>
                                        </p:tav>
                                      </p:tavLst>
                                    </p:anim>
                                    <p:anim calcmode="lin" valueType="num">
                                      <p:cBhvr>
                                        <p:cTn id="23" dur="500" fill="hold"/>
                                        <p:tgtEl>
                                          <p:spTgt spid="4"/>
                                        </p:tgtEl>
                                        <p:attrNameLst>
                                          <p:attrName>ppt_x</p:attrName>
                                        </p:attrNameLst>
                                      </p:cBhvr>
                                      <p:tavLst>
                                        <p:tav tm="0">
                                          <p:val>
                                            <p:strVal val="#ppt_x-.2"/>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404664"/>
            <a:ext cx="7920880" cy="3477875"/>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                                          – </a:t>
            </a:r>
            <a:r>
              <a:rPr lang="ru-RU" sz="2000" dirty="0">
                <a:latin typeface="Times New Roman" pitchFamily="18" charset="0"/>
                <a:cs typeface="Times New Roman" pitchFamily="18" charset="0"/>
              </a:rPr>
              <a:t>это устройство представляет собой спираль, которая зафиксирована на оси. </a:t>
            </a:r>
            <a:r>
              <a:rPr lang="ru-RU" sz="2000" dirty="0" smtClean="0">
                <a:latin typeface="Times New Roman" pitchFamily="18" charset="0"/>
                <a:cs typeface="Times New Roman" pitchFamily="18" charset="0"/>
              </a:rPr>
              <a:t>Для </a:t>
            </a:r>
            <a:r>
              <a:rPr lang="ru-RU" sz="2000" dirty="0">
                <a:latin typeface="Times New Roman" pitchFamily="18" charset="0"/>
                <a:cs typeface="Times New Roman" pitchFamily="18" charset="0"/>
              </a:rPr>
              <a:t>изготовления спирали мы использовали жесть. Ножницами по металлу мы нарезаем круги диаметром 260 мм. Внутри размечаем окружность диаметром 180 мм. Нарезаем звенья спирали шириной 40 мм и скрепляем их заклёпками. Сама спираль соединяется с осью с помощью полосок из жести (29*40</a:t>
            </a:r>
            <a:r>
              <a:rPr lang="ru-RU" sz="2000" dirty="0" smtClean="0">
                <a:latin typeface="Times New Roman" pitchFamily="18" charset="0"/>
                <a:cs typeface="Times New Roman" pitchFamily="18" charset="0"/>
              </a:rPr>
              <a:t>). Два </a:t>
            </a:r>
            <a:r>
              <a:rPr lang="ru-RU" sz="2000" dirty="0">
                <a:latin typeface="Times New Roman" pitchFamily="18" charset="0"/>
                <a:cs typeface="Times New Roman" pitchFamily="18" charset="0"/>
              </a:rPr>
              <a:t>замка изготовлены из двух стальных полос  с помощью гибки по оправке. Они являются соединяющем устройством </a:t>
            </a:r>
            <a:r>
              <a:rPr lang="ru-RU" sz="2000" dirty="0" smtClean="0">
                <a:latin typeface="Times New Roman" pitchFamily="18" charset="0"/>
                <a:cs typeface="Times New Roman" pitchFamily="18" charset="0"/>
              </a:rPr>
              <a:t>снегоочистителя </a:t>
            </a:r>
            <a:r>
              <a:rPr lang="ru-RU" sz="2000" dirty="0">
                <a:latin typeface="Times New Roman" pitchFamily="18" charset="0"/>
                <a:cs typeface="Times New Roman" pitchFamily="18" charset="0"/>
              </a:rPr>
              <a:t>и коляски. К оси также с помощью боковых шести полосок (20*40), крепится ковш изготовленный из жести. </a:t>
            </a:r>
          </a:p>
          <a:p>
            <a:pPr algn="just"/>
            <a:endParaRPr lang="ru-RU" sz="2000" dirty="0">
              <a:latin typeface="Times New Roman" pitchFamily="18" charset="0"/>
              <a:cs typeface="Times New Roman" pitchFamily="18" charset="0"/>
            </a:endParaRPr>
          </a:p>
        </p:txBody>
      </p:sp>
      <p:sp>
        <p:nvSpPr>
          <p:cNvPr id="5" name="Прямоугольник 4"/>
          <p:cNvSpPr/>
          <p:nvPr/>
        </p:nvSpPr>
        <p:spPr>
          <a:xfrm>
            <a:off x="827584" y="332656"/>
            <a:ext cx="259276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Снегоочиститель</a:t>
            </a:r>
            <a:endPar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Рисунок 5" descr="images (8).jpg"/>
          <p:cNvPicPr>
            <a:picLocks noChangeAspect="1"/>
          </p:cNvPicPr>
          <p:nvPr/>
        </p:nvPicPr>
        <p:blipFill>
          <a:blip r:embed="rId2" cstate="print"/>
          <a:stretch>
            <a:fillRect/>
          </a:stretch>
        </p:blipFill>
        <p:spPr>
          <a:xfrm>
            <a:off x="3491880" y="4509120"/>
            <a:ext cx="2238375" cy="2047875"/>
          </a:xfrm>
          <a:prstGeom prst="rect">
            <a:avLst/>
          </a:prstGeom>
          <a:ln>
            <a:noFill/>
          </a:ln>
          <a:effectLst>
            <a:softEdge rad="112500"/>
          </a:effectLst>
        </p:spPr>
      </p:pic>
      <p:pic>
        <p:nvPicPr>
          <p:cNvPr id="7" name="Рисунок 6" descr="images (7).jpg"/>
          <p:cNvPicPr>
            <a:picLocks noChangeAspect="1"/>
          </p:cNvPicPr>
          <p:nvPr/>
        </p:nvPicPr>
        <p:blipFill>
          <a:blip r:embed="rId3" cstate="print"/>
          <a:stretch>
            <a:fillRect/>
          </a:stretch>
        </p:blipFill>
        <p:spPr>
          <a:xfrm>
            <a:off x="7092280" y="4509120"/>
            <a:ext cx="1552575" cy="1905000"/>
          </a:xfrm>
          <a:prstGeom prst="rect">
            <a:avLst/>
          </a:prstGeom>
          <a:ln>
            <a:noFill/>
          </a:ln>
          <a:effectLst>
            <a:softEdge rad="112500"/>
          </a:effectLst>
        </p:spPr>
      </p:pic>
      <p:pic>
        <p:nvPicPr>
          <p:cNvPr id="8" name="Рисунок 7" descr="загруженное (4).jpg"/>
          <p:cNvPicPr>
            <a:picLocks noChangeAspect="1"/>
          </p:cNvPicPr>
          <p:nvPr/>
        </p:nvPicPr>
        <p:blipFill>
          <a:blip r:embed="rId4" cstate="print"/>
          <a:stretch>
            <a:fillRect/>
          </a:stretch>
        </p:blipFill>
        <p:spPr>
          <a:xfrm>
            <a:off x="251520" y="4437112"/>
            <a:ext cx="2143125" cy="2143125"/>
          </a:xfrm>
          <a:prstGeom prst="rect">
            <a:avLst/>
          </a:prstGeom>
          <a:ln>
            <a:noFill/>
          </a:ln>
          <a:effectLst>
            <a:softEdge rad="112500"/>
          </a:effectLst>
        </p:spPr>
      </p:pic>
    </p:spTree>
  </p:cSld>
  <p:clrMapOvr>
    <a:masterClrMapping/>
  </p:clrMapOvr>
  <p:transition spd="med" advTm="48064">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332656"/>
            <a:ext cx="8136904" cy="4708981"/>
          </a:xfrm>
          <a:prstGeom prst="rect">
            <a:avLst/>
          </a:prstGeom>
          <a:noFill/>
        </p:spPr>
        <p:txBody>
          <a:bodyPr wrap="square" rtlCol="0">
            <a:spAutoFit/>
          </a:bodyPr>
          <a:lstStyle/>
          <a:p>
            <a:pPr algn="just"/>
            <a:r>
              <a:rPr lang="ru-RU" sz="2000" smtClean="0">
                <a:latin typeface="Times New Roman" pitchFamily="18" charset="0"/>
                <a:cs typeface="Times New Roman" pitchFamily="18" charset="0"/>
              </a:rPr>
              <a:t>                                   поднимается </a:t>
            </a:r>
            <a:r>
              <a:rPr lang="ru-RU" sz="2000" dirty="0">
                <a:latin typeface="Times New Roman" pitchFamily="18" charset="0"/>
                <a:cs typeface="Times New Roman" pitchFamily="18" charset="0"/>
              </a:rPr>
              <a:t>и опускается по лестницам.  Для этой цели мы изготавливаем коляску шасси с небольшими колёсиками-роликами. Шасси состоит  из двух полос ламината, соединённых между собой рояльной петлёй (это опорная полоса и само шасси). Опорная полоса крепится к раме коляски с помощью четырёх основных призм-опор и четырёх дополнительных, чтобы исключить прогиб опорных полос. Призмы-опоры изготавливают из винипласта. Основные опоры (30х30х17) выпиливаются электролобзиком, в них просверливаются отверстия, затем по краям делаются пропилы пилой для того, чтобы опора надевалась на ось колеса.  Далее просверливаются отверстия для соединения винтами М4. Дополнительные призмы – опоры (30х25х17) изготавливаются аналогично. Опорные призмы крепятся через оси колёс, дополнительные – через раму к опорным полосам из ламината (75х520).</a:t>
            </a:r>
          </a:p>
          <a:p>
            <a:pPr algn="just"/>
            <a:endParaRPr lang="ru-RU" sz="2000" dirty="0">
              <a:latin typeface="Times New Roman" pitchFamily="18" charset="0"/>
              <a:cs typeface="Times New Roman" pitchFamily="18" charset="0"/>
            </a:endParaRPr>
          </a:p>
        </p:txBody>
      </p:sp>
      <p:sp>
        <p:nvSpPr>
          <p:cNvPr id="5" name="Прямоугольник 4"/>
          <p:cNvSpPr/>
          <p:nvPr/>
        </p:nvSpPr>
        <p:spPr>
          <a:xfrm>
            <a:off x="827584" y="260648"/>
            <a:ext cx="203267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«Помощник»</a:t>
            </a:r>
            <a:endPar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6" name="Рисунок 5" descr="images (10).jpg"/>
          <p:cNvPicPr>
            <a:picLocks noChangeAspect="1"/>
          </p:cNvPicPr>
          <p:nvPr/>
        </p:nvPicPr>
        <p:blipFill>
          <a:blip r:embed="rId2" cstate="print"/>
          <a:stretch>
            <a:fillRect/>
          </a:stretch>
        </p:blipFill>
        <p:spPr>
          <a:xfrm>
            <a:off x="6660232" y="4437112"/>
            <a:ext cx="2238375" cy="2038350"/>
          </a:xfrm>
          <a:prstGeom prst="rect">
            <a:avLst/>
          </a:prstGeom>
          <a:ln>
            <a:noFill/>
          </a:ln>
          <a:effectLst>
            <a:softEdge rad="112500"/>
          </a:effectLst>
        </p:spPr>
      </p:pic>
      <p:pic>
        <p:nvPicPr>
          <p:cNvPr id="7" name="Рисунок 6" descr="images.png"/>
          <p:cNvPicPr>
            <a:picLocks noChangeAspect="1"/>
          </p:cNvPicPr>
          <p:nvPr/>
        </p:nvPicPr>
        <p:blipFill>
          <a:blip r:embed="rId3" cstate="print"/>
          <a:stretch>
            <a:fillRect/>
          </a:stretch>
        </p:blipFill>
        <p:spPr>
          <a:xfrm>
            <a:off x="3995936" y="4653136"/>
            <a:ext cx="2457450" cy="1857375"/>
          </a:xfrm>
          <a:prstGeom prst="rect">
            <a:avLst/>
          </a:prstGeom>
          <a:ln>
            <a:noFill/>
          </a:ln>
          <a:effectLst>
            <a:softEdge rad="112500"/>
          </a:effectLst>
        </p:spPr>
      </p:pic>
      <p:pic>
        <p:nvPicPr>
          <p:cNvPr id="8" name="Рисунок 7" descr="images (9).jpg"/>
          <p:cNvPicPr>
            <a:picLocks noChangeAspect="1"/>
          </p:cNvPicPr>
          <p:nvPr/>
        </p:nvPicPr>
        <p:blipFill>
          <a:blip r:embed="rId4" cstate="print"/>
          <a:stretch>
            <a:fillRect/>
          </a:stretch>
        </p:blipFill>
        <p:spPr>
          <a:xfrm>
            <a:off x="2483768" y="4581128"/>
            <a:ext cx="1224136" cy="2033191"/>
          </a:xfrm>
          <a:prstGeom prst="rect">
            <a:avLst/>
          </a:prstGeom>
          <a:ln>
            <a:noFill/>
          </a:ln>
          <a:effectLst>
            <a:softEdge rad="112500"/>
          </a:effectLst>
        </p:spPr>
      </p:pic>
      <p:pic>
        <p:nvPicPr>
          <p:cNvPr id="9" name="Рисунок 8" descr="загруженное (5).jpg"/>
          <p:cNvPicPr>
            <a:picLocks noChangeAspect="1"/>
          </p:cNvPicPr>
          <p:nvPr/>
        </p:nvPicPr>
        <p:blipFill>
          <a:blip r:embed="rId5" cstate="print"/>
          <a:stretch>
            <a:fillRect/>
          </a:stretch>
        </p:blipFill>
        <p:spPr>
          <a:xfrm>
            <a:off x="179512" y="4293096"/>
            <a:ext cx="1952625" cy="2333625"/>
          </a:xfrm>
          <a:prstGeom prst="rect">
            <a:avLst/>
          </a:prstGeom>
          <a:ln>
            <a:noFill/>
          </a:ln>
          <a:effectLst>
            <a:softEdge rad="112500"/>
          </a:effectLst>
        </p:spPr>
      </p:pic>
    </p:spTree>
  </p:cSld>
  <p:clrMapOvr>
    <a:masterClrMapping/>
  </p:clrMapOvr>
  <p:transition spd="med" advTm="529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9"/>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8"/>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7"/>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88640"/>
            <a:ext cx="8208912" cy="3477875"/>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Опорная полоса между колёсами выступает за пределы рамы. На этом отрезке крепим упоры, фиксирующие шасси в вертикальном положении. Шасси к опорной полосе крепится рояльной петлёй. К ним крепится винтами М4 винипластовая полоса, выпиленная электролобзиком. К полосе крепится 8 роликов.</a:t>
            </a:r>
          </a:p>
          <a:p>
            <a:pPr algn="just"/>
            <a:r>
              <a:rPr lang="ru-RU" sz="2000" dirty="0">
                <a:latin typeface="Times New Roman" pitchFamily="18" charset="0"/>
                <a:cs typeface="Times New Roman" pitchFamily="18" charset="0"/>
              </a:rPr>
              <a:t>Шасси используется по необходимости, например, когда нужно подняться на этаж или спуститься по лестнице вниз.</a:t>
            </a:r>
          </a:p>
          <a:p>
            <a:pPr algn="just"/>
            <a:r>
              <a:rPr lang="ru-RU" sz="2000" dirty="0">
                <a:latin typeface="Times New Roman" pitchFamily="18" charset="0"/>
                <a:cs typeface="Times New Roman" pitchFamily="18" charset="0"/>
              </a:rPr>
              <a:t>Шасси устанавливается в вертикальное положение посредством пружинного механизма. Фиксация осуществляется с помощью затворного механизма шпингалета. </a:t>
            </a:r>
          </a:p>
          <a:p>
            <a:pPr algn="just"/>
            <a:endParaRPr lang="ru-RU" sz="2000" dirty="0">
              <a:latin typeface="Times New Roman" pitchFamily="18" charset="0"/>
              <a:cs typeface="Times New Roman" pitchFamily="18" charset="0"/>
            </a:endParaRPr>
          </a:p>
        </p:txBody>
      </p:sp>
      <p:pic>
        <p:nvPicPr>
          <p:cNvPr id="3" name="Рисунок 2" descr="c6FiIDKewuA.jpg"/>
          <p:cNvPicPr>
            <a:picLocks noChangeAspect="1"/>
          </p:cNvPicPr>
          <p:nvPr/>
        </p:nvPicPr>
        <p:blipFill>
          <a:blip r:embed="rId2" cstate="print"/>
          <a:stretch>
            <a:fillRect/>
          </a:stretch>
        </p:blipFill>
        <p:spPr>
          <a:xfrm>
            <a:off x="3131840" y="4077072"/>
            <a:ext cx="2947368" cy="1659114"/>
          </a:xfrm>
          <a:prstGeom prst="rect">
            <a:avLst/>
          </a:prstGeom>
          <a:ln>
            <a:noFill/>
          </a:ln>
          <a:effectLst>
            <a:softEdge rad="112500"/>
          </a:effectLst>
        </p:spPr>
      </p:pic>
      <p:pic>
        <p:nvPicPr>
          <p:cNvPr id="5" name="Рисунок 4" descr="zVjVcuILDNo.jpg"/>
          <p:cNvPicPr>
            <a:picLocks noChangeAspect="1"/>
          </p:cNvPicPr>
          <p:nvPr/>
        </p:nvPicPr>
        <p:blipFill>
          <a:blip r:embed="rId3" cstate="print"/>
          <a:stretch>
            <a:fillRect/>
          </a:stretch>
        </p:blipFill>
        <p:spPr>
          <a:xfrm>
            <a:off x="0" y="5198886"/>
            <a:ext cx="2947368" cy="1659114"/>
          </a:xfrm>
          <a:prstGeom prst="rect">
            <a:avLst/>
          </a:prstGeom>
          <a:ln>
            <a:noFill/>
          </a:ln>
          <a:effectLst>
            <a:softEdge rad="112500"/>
          </a:effectLst>
        </p:spPr>
      </p:pic>
      <p:pic>
        <p:nvPicPr>
          <p:cNvPr id="6" name="Рисунок 5" descr="Asj4flzikoc.jpg"/>
          <p:cNvPicPr>
            <a:picLocks noChangeAspect="1"/>
          </p:cNvPicPr>
          <p:nvPr/>
        </p:nvPicPr>
        <p:blipFill>
          <a:blip r:embed="rId4" cstate="print"/>
          <a:stretch>
            <a:fillRect/>
          </a:stretch>
        </p:blipFill>
        <p:spPr>
          <a:xfrm>
            <a:off x="0" y="3356992"/>
            <a:ext cx="2947368" cy="1659114"/>
          </a:xfrm>
          <a:prstGeom prst="rect">
            <a:avLst/>
          </a:prstGeom>
          <a:ln>
            <a:noFill/>
          </a:ln>
          <a:effectLst>
            <a:softEdge rad="112500"/>
          </a:effectLst>
        </p:spPr>
      </p:pic>
      <p:pic>
        <p:nvPicPr>
          <p:cNvPr id="7" name="Рисунок 6" descr="uELrPSuSyo8.jpg"/>
          <p:cNvPicPr>
            <a:picLocks noChangeAspect="1"/>
          </p:cNvPicPr>
          <p:nvPr/>
        </p:nvPicPr>
        <p:blipFill>
          <a:blip r:embed="rId5" cstate="print"/>
          <a:stretch>
            <a:fillRect/>
          </a:stretch>
        </p:blipFill>
        <p:spPr>
          <a:xfrm>
            <a:off x="6196632" y="5198886"/>
            <a:ext cx="2947368" cy="1659114"/>
          </a:xfrm>
          <a:prstGeom prst="rect">
            <a:avLst/>
          </a:prstGeom>
          <a:ln>
            <a:noFill/>
          </a:ln>
          <a:effectLst>
            <a:softEdge rad="112500"/>
          </a:effectLst>
        </p:spPr>
      </p:pic>
      <p:pic>
        <p:nvPicPr>
          <p:cNvPr id="8" name="Рисунок 7" descr="1rT6KYSZUU4.jpg"/>
          <p:cNvPicPr>
            <a:picLocks noChangeAspect="1"/>
          </p:cNvPicPr>
          <p:nvPr/>
        </p:nvPicPr>
        <p:blipFill>
          <a:blip r:embed="rId6" cstate="print"/>
          <a:stretch>
            <a:fillRect/>
          </a:stretch>
        </p:blipFill>
        <p:spPr>
          <a:xfrm>
            <a:off x="6196632" y="3356992"/>
            <a:ext cx="2947368" cy="1659114"/>
          </a:xfrm>
          <a:prstGeom prst="rect">
            <a:avLst/>
          </a:prstGeom>
          <a:ln>
            <a:noFill/>
          </a:ln>
          <a:effectLst>
            <a:softEdge rad="112500"/>
          </a:effectLst>
        </p:spPr>
      </p:pic>
    </p:spTree>
  </p:cSld>
  <p:clrMapOvr>
    <a:masterClrMapping/>
  </p:clrMapOvr>
  <p:transition spd="med" advTm="24289">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24544" y="0"/>
            <a:ext cx="9803581"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dirty="0" smtClean="0">
                <a:ln w="11430">
                  <a:solidFill>
                    <a:schemeClr val="bg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Мы попытались воплотить </a:t>
            </a:r>
          </a:p>
          <a:p>
            <a:pPr algn="ctr"/>
            <a:r>
              <a:rPr lang="ru-RU" sz="4800" b="1" dirty="0" smtClean="0">
                <a:ln w="11430">
                  <a:solidFill>
                    <a:schemeClr val="bg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a:t>
            </a:r>
            <a:r>
              <a:rPr lang="ru-RU" sz="4800" b="1" cap="none" spc="0" dirty="0" smtClean="0">
                <a:ln w="11430">
                  <a:solidFill>
                    <a:schemeClr val="bg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аши идеи в реальность!!!</a:t>
            </a:r>
            <a:endParaRPr lang="ru-RU" sz="4800" b="1" cap="none" spc="0" dirty="0">
              <a:ln w="11430">
                <a:solidFill>
                  <a:schemeClr val="bg1"/>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4" name="Помошник.wmv">
            <a:hlinkClick r:id="" action="ppaction://media"/>
          </p:cNvPr>
          <p:cNvPicPr>
            <a:picLocks noRot="1" noChangeAspect="1"/>
          </p:cNvPicPr>
          <p:nvPr>
            <a:videoFile r:link="rId1"/>
          </p:nvPr>
        </p:nvPicPr>
        <p:blipFill>
          <a:blip r:embed="rId3" cstate="print"/>
          <a:stretch>
            <a:fillRect/>
          </a:stretch>
        </p:blipFill>
        <p:spPr>
          <a:xfrm>
            <a:off x="1115616" y="1484784"/>
            <a:ext cx="6840760" cy="5130571"/>
          </a:xfrm>
          <a:prstGeom prst="rect">
            <a:avLst/>
          </a:prstGeom>
        </p:spPr>
      </p:pic>
    </p:spTree>
  </p:cSld>
  <p:clrMapOvr>
    <a:masterClrMapping/>
  </p:clrMapOvr>
  <p:transition spd="med" advTm="71932">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 presetClass="mediacall" presetSubtype="0" fill="hold" nodeType="afterEffect">
                                  <p:stCondLst>
                                    <p:cond delay="0"/>
                                  </p:stCondLst>
                                  <p:childTnLst>
                                    <p:cmd type="call" cmd="playFrom(0.0)">
                                      <p:cBhvr>
                                        <p:cTn id="11" dur="59658"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mute="1">
                <p:cTn id="12" fill="hold" display="0">
                  <p:stCondLst>
                    <p:cond delay="indefinite"/>
                  </p:stCondLst>
                  <p:endCondLst>
                    <p:cond evt="onNext" delay="0">
                      <p:tgtEl>
                        <p:sldTgt/>
                      </p:tgtEl>
                    </p:cond>
                    <p:cond evt="onPrev" delay="0">
                      <p:tgtEl>
                        <p:sldTgt/>
                      </p:tgtEl>
                    </p:cond>
                  </p:endCondLst>
                </p:cTn>
                <p:tgtEl>
                  <p:spTgt spid="14"/>
                </p:tgtEl>
              </p:cMediaNode>
            </p:video>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14"/>
                                        </p:tgtEl>
                                      </p:cBhvr>
                                    </p:cmd>
                                  </p:childTnLst>
                                </p:cTn>
                              </p:par>
                            </p:childTnLst>
                          </p:cTn>
                        </p:par>
                      </p:childTnLst>
                    </p:cTn>
                  </p:par>
                </p:childTnLst>
              </p:cTn>
              <p:nextCondLst>
                <p:cond evt="onClick" delay="0">
                  <p:tgtEl>
                    <p:spTgt spid="14"/>
                  </p:tgtEl>
                </p:cond>
              </p:nextCondLst>
            </p:seq>
          </p:childTnLst>
        </p:cTn>
      </p:par>
    </p:tnLst>
    <p:bldLst>
      <p:bldP spid="11" grpId="0"/>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251</TotalTime>
  <Words>597</Words>
  <Application>Microsoft Office PowerPoint</Application>
  <PresentationFormat>Экран (4:3)</PresentationFormat>
  <Paragraphs>34</Paragraphs>
  <Slides>9</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«ПОМОЩНИК»</dc:title>
  <dc:creator>технология</dc:creator>
  <cp:lastModifiedBy>технология</cp:lastModifiedBy>
  <cp:revision>43</cp:revision>
  <dcterms:created xsi:type="dcterms:W3CDTF">2014-11-21T08:17:51Z</dcterms:created>
  <dcterms:modified xsi:type="dcterms:W3CDTF">2014-12-23T06:39:20Z</dcterms:modified>
</cp:coreProperties>
</file>