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0" r:id="rId4"/>
    <p:sldId id="284" r:id="rId5"/>
    <p:sldId id="279" r:id="rId6"/>
    <p:sldId id="287" r:id="rId7"/>
    <p:sldId id="286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74" r:id="rId17"/>
    <p:sldId id="291" r:id="rId18"/>
    <p:sldId id="260" r:id="rId19"/>
    <p:sldId id="261" r:id="rId20"/>
    <p:sldId id="262" r:id="rId21"/>
    <p:sldId id="264" r:id="rId22"/>
    <p:sldId id="265" r:id="rId23"/>
    <p:sldId id="292" r:id="rId24"/>
    <p:sldId id="293" r:id="rId25"/>
    <p:sldId id="266" r:id="rId26"/>
    <p:sldId id="300" r:id="rId27"/>
    <p:sldId id="267" r:id="rId28"/>
    <p:sldId id="281" r:id="rId29"/>
    <p:sldId id="294" r:id="rId30"/>
    <p:sldId id="295" r:id="rId31"/>
    <p:sldId id="257" r:id="rId32"/>
    <p:sldId id="272" r:id="rId33"/>
    <p:sldId id="271" r:id="rId34"/>
    <p:sldId id="298" r:id="rId35"/>
    <p:sldId id="299" r:id="rId36"/>
    <p:sldId id="273" r:id="rId37"/>
    <p:sldId id="297" r:id="rId38"/>
    <p:sldId id="270" r:id="rId39"/>
    <p:sldId id="288" r:id="rId40"/>
    <p:sldId id="28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896D-C9FE-4FA8-8BC7-F9F1BAF2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4;&#1086;&#1083;&#1086;&#1095;&#1085;&#1080;&#1082;&amp;img_url=https://avatars.mds.yandex.net/get-marketpic/365133/market_zereVEBmOgyJMaJnteTbsA/orig&amp;pos=2&amp;rpt=simage&amp;lr=11218" TargetMode="External"/><Relationship Id="rId3" Type="http://schemas.openxmlformats.org/officeDocument/2006/relationships/hyperlink" Target="https://yandex.ru/images/search?text=&#1084;&#1105;&#1076;&amp;img_url=https://imgcld.yatra.com/ytimages/image/upload/v1465987454/General_honey_shopping.jpg&amp;pos=11&amp;rpt=simage&amp;lr=11218" TargetMode="External"/><Relationship Id="rId7" Type="http://schemas.openxmlformats.org/officeDocument/2006/relationships/hyperlink" Target="https://yandex.ru/images/search?text=&#1080;&#1079;&#1086;&#1075;&#1088;&#1072;&#1092;&#1099;&amp;img_url=http://900igr.net/datas/russkij-jazyk/Viktorina-dlja-1-klassa/0015-015-Izografy.jpg&amp;pos=0&amp;rpt=simage&amp;lr=11218" TargetMode="External"/><Relationship Id="rId2" Type="http://schemas.openxmlformats.org/officeDocument/2006/relationships/hyperlink" Target="http://gramota.ru/slovari/dic?lop=x&amp;bts=x&amp;zar=x&amp;ag=x&amp;ab=x&amp;sin=x&amp;lv=x&amp;az=x&amp;pe=x&amp;word=&#1084;&#1072;&#1083;&#1077;&#1085;&#1100;&#1082;&#1080;&#1081;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andex.ru/images/search?text=&#1084;&#1086;&#1088;&#1086;&#1078;&#1077;&#1085;&#1097;&#1080;&#1094;&#1072;%20&#1078;&#1077;&#1085;&#1097;&#1080;&#1085;&#1072;%20&#1087;&#1088;&#1086;&#1076;&#1072;&#1074;&#1077;&#1094;&amp;img_url=https://t4.ftcdn.net/jpg/00/65/78/13/500_F_65781314_U4wabhNlIRQ8hpkRCHNngD6G3hmzCKoW.jpg&amp;pos=3&amp;rpt=simage&amp;lr=11218" TargetMode="External"/><Relationship Id="rId5" Type="http://schemas.openxmlformats.org/officeDocument/2006/relationships/hyperlink" Target="https://yandex.ru/images/search?text=&#1084;&#1086;&#1088;&#1086;&#1078;&#1077;&#1085;&#1097;&#1080;&#1094;&#1072;&amp;img_url=http://tehznatok.com/wp-content/uploads/2016/05/1169798058574b5e699ce119.27865802.jpg&amp;pos=5&amp;rpt=simage&amp;lr=11218" TargetMode="External"/><Relationship Id="rId4" Type="http://schemas.openxmlformats.org/officeDocument/2006/relationships/hyperlink" Target="https://yandex.ru/images/search?text=&#1084;&#1077;&#1076;&#1091;&#1079;&#1072;&amp;img_url=https://4.404content.com/1/AD/B4/456287627763779407/fullsize.jpg&amp;pos=4&amp;rpt=simage&amp;lr=1121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</a:t>
            </a:r>
            <a:r>
              <a:rPr lang="ru-RU" sz="4000" b="1" smtClean="0">
                <a:solidFill>
                  <a:srgbClr val="FF0000"/>
                </a:solidFill>
              </a:rPr>
              <a:t>буквы «м»)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12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21875"/>
            <a:ext cx="5017800" cy="31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s1.1zoom.me/big0/699/313446-Last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286" y="1628800"/>
            <a:ext cx="4395714" cy="3344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МЕДВЕДЬ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27672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медвежата</a:t>
            </a:r>
          </a:p>
          <a:p>
            <a:r>
              <a:rPr lang="ru-RU" sz="4400" b="1" dirty="0" smtClean="0"/>
              <a:t>медвежонок</a:t>
            </a:r>
          </a:p>
          <a:p>
            <a:r>
              <a:rPr lang="ru-RU" sz="4400" b="1" dirty="0" smtClean="0"/>
              <a:t>медуза</a:t>
            </a:r>
          </a:p>
          <a:p>
            <a:r>
              <a:rPr lang="ru-RU" sz="4400" b="1" dirty="0" err="1" smtClean="0"/>
              <a:t>медведище</a:t>
            </a:r>
            <a:endParaRPr lang="ru-RU" sz="4400" b="1" dirty="0" smtClean="0"/>
          </a:p>
          <a:p>
            <a:pPr eaLnBrk="1" hangingPunct="1"/>
            <a:endParaRPr lang="ru-RU" sz="3600" b="1" dirty="0" smtClean="0"/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556792"/>
            <a:ext cx="4038600" cy="420528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медведица</a:t>
            </a:r>
          </a:p>
          <a:p>
            <a:r>
              <a:rPr lang="ru-RU" sz="4400" b="1" dirty="0" smtClean="0"/>
              <a:t>медвежий</a:t>
            </a:r>
          </a:p>
          <a:p>
            <a:r>
              <a:rPr lang="ru-RU" sz="4400" b="1" dirty="0" err="1" smtClean="0"/>
              <a:t>медведюшка</a:t>
            </a:r>
            <a:endParaRPr lang="ru-RU" sz="4400" b="1" dirty="0" smtClean="0"/>
          </a:p>
          <a:p>
            <a:r>
              <a:rPr lang="ru-RU" sz="4400" b="1" dirty="0" smtClean="0"/>
              <a:t>медвежатник</a:t>
            </a:r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МЕДУЗА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http://www.bugaga.ru/uploads/posts/2013-08/1375356837_meduzy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61396" cy="50405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9437" t="6383" r="23943" b="6383"/>
          <a:stretch>
            <a:fillRect/>
          </a:stretch>
        </p:blipFill>
        <p:spPr bwMode="auto">
          <a:xfrm>
            <a:off x="5076056" y="1556792"/>
            <a:ext cx="3168352" cy="49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6120680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4400" b="1" dirty="0" smtClean="0"/>
              <a:t>Медведь на ухо наступил.</a:t>
            </a:r>
          </a:p>
          <a:p>
            <a:endParaRPr lang="ru-RU" sz="3600" b="1" dirty="0" smtClean="0"/>
          </a:p>
          <a:p>
            <a:r>
              <a:rPr lang="ru-RU" sz="4000" b="1" dirty="0" smtClean="0"/>
              <a:t>Делить шкуру неубитого медведя.</a:t>
            </a:r>
          </a:p>
          <a:p>
            <a:pPr>
              <a:buNone/>
            </a:pPr>
            <a:r>
              <a:rPr lang="ru-RU" sz="4000" dirty="0" smtClean="0"/>
              <a:t>Заранее рассчитывать на результаты</a:t>
            </a:r>
          </a:p>
          <a:p>
            <a:pPr>
              <a:buNone/>
            </a:pPr>
            <a:r>
              <a:rPr lang="ru-RU" sz="4000" dirty="0" smtClean="0"/>
              <a:t>ещё  не осуществленного дела.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600" dirty="0" smtClean="0"/>
              <a:t>В  тёплой   берлоге  под  снегом</a:t>
            </a:r>
          </a:p>
          <a:p>
            <a:pPr>
              <a:buNone/>
            </a:pPr>
            <a:r>
              <a:rPr lang="ru-RU" sz="4600" dirty="0" smtClean="0"/>
              <a:t>спит  медведица  с  медвежатами.</a:t>
            </a:r>
          </a:p>
          <a:p>
            <a:pPr>
              <a:lnSpc>
                <a:spcPct val="150000"/>
              </a:lnSpc>
              <a:buNone/>
            </a:pPr>
            <a:endParaRPr lang="ru-RU" sz="4700" dirty="0" smtClean="0"/>
          </a:p>
          <a:p>
            <a:pPr>
              <a:lnSpc>
                <a:spcPct val="150000"/>
              </a:lnSpc>
              <a:buNone/>
            </a:pPr>
            <a:r>
              <a:rPr lang="ru-RU" sz="4700" dirty="0" err="1" smtClean="0"/>
              <a:t>Втёплой</a:t>
            </a:r>
            <a:r>
              <a:rPr lang="ru-RU" sz="4700" dirty="0" smtClean="0"/>
              <a:t>   </a:t>
            </a:r>
            <a:r>
              <a:rPr lang="ru-RU" sz="4700" dirty="0" err="1" smtClean="0"/>
              <a:t>бер</a:t>
            </a:r>
            <a:r>
              <a:rPr lang="ru-RU" sz="4700" dirty="0" smtClean="0"/>
              <a:t>  логе  </a:t>
            </a:r>
            <a:r>
              <a:rPr lang="ru-RU" sz="4700" dirty="0" err="1" smtClean="0"/>
              <a:t>подснегом</a:t>
            </a:r>
            <a:endParaRPr lang="ru-RU" sz="4700" dirty="0" smtClean="0"/>
          </a:p>
          <a:p>
            <a:pPr>
              <a:lnSpc>
                <a:spcPct val="150000"/>
              </a:lnSpc>
              <a:buNone/>
            </a:pPr>
            <a:r>
              <a:rPr lang="ru-RU" sz="4700" dirty="0" smtClean="0"/>
              <a:t>спит  медведица  </a:t>
            </a:r>
            <a:r>
              <a:rPr lang="ru-RU" sz="4700" dirty="0" err="1" smtClean="0"/>
              <a:t>смедвежатами</a:t>
            </a:r>
            <a:r>
              <a:rPr lang="ru-RU" sz="4700" dirty="0" smtClean="0"/>
              <a:t>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71296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Медведь   устроил  себе</a:t>
            </a:r>
          </a:p>
          <a:p>
            <a:pPr>
              <a:buNone/>
            </a:pPr>
            <a:r>
              <a:rPr lang="ru-RU" sz="5400" dirty="0" smtClean="0"/>
              <a:t>берлогу  в   ямке  под  елью.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5400" dirty="0" smtClean="0"/>
              <a:t>медведь   под  себе   </a:t>
            </a:r>
          </a:p>
          <a:p>
            <a:pPr>
              <a:buNone/>
            </a:pPr>
            <a:r>
              <a:rPr lang="ru-RU" sz="5400" smtClean="0"/>
              <a:t>устроил  ямке  </a:t>
            </a:r>
            <a:r>
              <a:rPr lang="ru-RU" sz="5400" dirty="0" smtClean="0"/>
              <a:t>берлогу  елью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61206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УГАДАЙ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dirty="0" err="1" smtClean="0">
                <a:solidFill>
                  <a:srgbClr val="FF0000"/>
                </a:solidFill>
              </a:rPr>
              <a:t>ооо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МОЛОДОЙ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sz="half" idx="1"/>
          </p:nvPr>
        </p:nvSpPr>
        <p:spPr>
          <a:xfrm>
            <a:off x="2987824" y="1628800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молод</a:t>
            </a:r>
          </a:p>
          <a:p>
            <a:pPr eaLnBrk="1" hangingPunct="1"/>
            <a:r>
              <a:rPr lang="ru-RU" sz="3600" b="1" dirty="0" smtClean="0"/>
              <a:t>молодёжь</a:t>
            </a:r>
          </a:p>
          <a:p>
            <a:r>
              <a:rPr lang="ru-RU" sz="3600" b="1" dirty="0" smtClean="0"/>
              <a:t>молодость</a:t>
            </a:r>
            <a:endParaRPr lang="en-US" sz="3600" b="1" dirty="0" smtClean="0"/>
          </a:p>
          <a:p>
            <a:r>
              <a:rPr lang="ru-RU" sz="3600" b="1" dirty="0" smtClean="0"/>
              <a:t>молодняк</a:t>
            </a:r>
          </a:p>
          <a:p>
            <a:r>
              <a:rPr lang="ru-RU" sz="3600" b="1" dirty="0" smtClean="0"/>
              <a:t>молодеть</a:t>
            </a:r>
          </a:p>
          <a:p>
            <a:r>
              <a:rPr lang="ru-RU" sz="3600" b="1" dirty="0" smtClean="0"/>
              <a:t>молоденький</a:t>
            </a:r>
          </a:p>
          <a:p>
            <a:pPr eaLnBrk="1" hangingPunct="1"/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МОЛОДОЙ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5113337" cy="45307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/>
              <a:t>детский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малолетний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несовершеннолетний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ребяческий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юный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5963" y="1600200"/>
            <a:ext cx="2890837" cy="453072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старый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6967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8024" y="4149080"/>
            <a:ext cx="3337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 - як + </a:t>
            </a:r>
            <a:r>
              <a:rPr lang="ru-RU" sz="5400" dirty="0" err="1" smtClean="0"/>
              <a:t>лыш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«Прощай» молодость</a:t>
            </a:r>
            <a:r>
              <a:rPr lang="ru-RU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569325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- </a:t>
            </a:r>
            <a:r>
              <a:rPr lang="ru-RU" dirty="0" smtClean="0"/>
              <a:t> </a:t>
            </a:r>
            <a:r>
              <a:rPr lang="ru-RU" sz="4000" dirty="0" smtClean="0"/>
              <a:t>об одежде или обуви, которая давно вышла из моды.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549275"/>
            <a:ext cx="8569325" cy="5581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3600" b="1" dirty="0" smtClean="0"/>
              <a:t>Знают  сокола  по  полёту,  а доброго  молодца  по поступкам.</a:t>
            </a:r>
          </a:p>
          <a:p>
            <a:pPr eaLnBrk="1" hangingPunct="1">
              <a:lnSpc>
                <a:spcPct val="150000"/>
              </a:lnSpc>
            </a:pPr>
            <a:endParaRPr lang="ru-RU" sz="3600" b="1" dirty="0" smtClean="0"/>
          </a:p>
          <a:p>
            <a:pPr eaLnBrk="1" hangingPunct="1">
              <a:lnSpc>
                <a:spcPct val="150000"/>
              </a:lnSpc>
            </a:pPr>
            <a:r>
              <a:rPr lang="ru-RU" sz="3600" b="1" dirty="0" smtClean="0"/>
              <a:t>Береги  платье  </a:t>
            </a:r>
            <a:r>
              <a:rPr lang="ru-RU" sz="3600" b="1" dirty="0" err="1" smtClean="0"/>
              <a:t>снову</a:t>
            </a:r>
            <a:r>
              <a:rPr lang="ru-RU" sz="3600" b="1" dirty="0" smtClean="0"/>
              <a:t>,  а честь  смолоду.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8785100" cy="64090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200" dirty="0" smtClean="0"/>
              <a:t>Молодой  врач  за  шёл  </a:t>
            </a:r>
          </a:p>
          <a:p>
            <a:pPr>
              <a:buNone/>
            </a:pPr>
            <a:r>
              <a:rPr lang="ru-RU" sz="5200" dirty="0" err="1" smtClean="0"/>
              <a:t>ктяжелобольному</a:t>
            </a:r>
            <a:r>
              <a:rPr lang="ru-RU" sz="5200" dirty="0" smtClean="0"/>
              <a:t>   чело  веку.</a:t>
            </a:r>
          </a:p>
          <a:p>
            <a:pPr>
              <a:buNone/>
            </a:pPr>
            <a:r>
              <a:rPr lang="ru-RU" sz="5200" dirty="0" smtClean="0"/>
              <a:t>молодой  скакал   деревенский   на</a:t>
            </a:r>
          </a:p>
          <a:p>
            <a:pPr>
              <a:buNone/>
            </a:pPr>
            <a:r>
              <a:rPr lang="ru-RU" sz="5200" dirty="0" smtClean="0"/>
              <a:t>лошадке   парнишка</a:t>
            </a:r>
          </a:p>
          <a:p>
            <a:pPr eaLnBrk="1" hangingPunct="1">
              <a:buNone/>
            </a:pPr>
            <a:r>
              <a:rPr lang="ru-RU" sz="4300" dirty="0" smtClean="0"/>
              <a:t>Скоро зазеленеет молодая травка, и</a:t>
            </a:r>
          </a:p>
          <a:p>
            <a:pPr eaLnBrk="1" hangingPunct="1">
              <a:buNone/>
            </a:pPr>
            <a:r>
              <a:rPr lang="ru-RU" sz="4300" dirty="0" smtClean="0"/>
              <a:t>появятся ранние цветочки.</a:t>
            </a:r>
          </a:p>
          <a:p>
            <a:pPr>
              <a:buNone/>
            </a:pPr>
            <a:r>
              <a:rPr lang="ru-RU" sz="4300" dirty="0" smtClean="0"/>
              <a:t>Молодой петушок ловко разгребал</a:t>
            </a:r>
          </a:p>
          <a:p>
            <a:pPr>
              <a:buNone/>
            </a:pPr>
            <a:r>
              <a:rPr lang="ru-RU" sz="4300" dirty="0" smtClean="0"/>
              <a:t>лапками песок и жадно склёвывал</a:t>
            </a:r>
          </a:p>
          <a:p>
            <a:pPr>
              <a:buNone/>
            </a:pPr>
            <a:r>
              <a:rPr lang="ru-RU" sz="4300" dirty="0" smtClean="0"/>
              <a:t>зёрна.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43528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От него — здоровье, сила</a:t>
            </a:r>
            <a:br>
              <a:rPr lang="ru-RU" sz="3600" dirty="0" smtClean="0"/>
            </a:br>
            <a:r>
              <a:rPr lang="ru-RU" sz="3600" dirty="0" smtClean="0"/>
              <a:t>И румянец щёк всегда.</a:t>
            </a:r>
            <a:br>
              <a:rPr lang="ru-RU" sz="3600" dirty="0" smtClean="0"/>
            </a:br>
            <a:r>
              <a:rPr lang="ru-RU" sz="3600" dirty="0" smtClean="0"/>
              <a:t>Белое, а не белила,</a:t>
            </a:r>
            <a:br>
              <a:rPr lang="ru-RU" sz="3600" dirty="0" smtClean="0"/>
            </a:br>
            <a:r>
              <a:rPr lang="ru-RU" sz="3600" dirty="0" smtClean="0"/>
              <a:t>Жидкое, а не вода.</a:t>
            </a:r>
            <a:endParaRPr lang="ru-RU" sz="3600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548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МОЛОКО</a:t>
            </a:r>
          </a:p>
        </p:txBody>
      </p:sp>
      <p:sp>
        <p:nvSpPr>
          <p:cNvPr id="113667" name="Содержимое 3"/>
          <p:cNvSpPr>
            <a:spLocks noGrp="1"/>
          </p:cNvSpPr>
          <p:nvPr>
            <p:ph sz="half" idx="1"/>
          </p:nvPr>
        </p:nvSpPr>
        <p:spPr>
          <a:xfrm>
            <a:off x="322718" y="1241425"/>
            <a:ext cx="8820150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молочный  </a:t>
            </a:r>
          </a:p>
          <a:p>
            <a:pPr eaLnBrk="1" hangingPunct="1"/>
            <a:r>
              <a:rPr lang="ru-RU" sz="3600" b="1" dirty="0" smtClean="0"/>
              <a:t>молочник</a:t>
            </a:r>
          </a:p>
          <a:p>
            <a:pPr eaLnBrk="1" hangingPunct="1"/>
            <a:r>
              <a:rPr lang="ru-RU" sz="3600" b="1" dirty="0" smtClean="0"/>
              <a:t>молочко</a:t>
            </a:r>
          </a:p>
          <a:p>
            <a:pPr eaLnBrk="1" hangingPunct="1"/>
            <a:r>
              <a:rPr lang="ru-RU" sz="3600" b="1" dirty="0" err="1" smtClean="0"/>
              <a:t>молокозаготовительный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молокоперерабатывающий</a:t>
            </a:r>
          </a:p>
          <a:p>
            <a:pPr eaLnBrk="1" hangingPunct="1"/>
            <a:r>
              <a:rPr lang="ru-RU" sz="3600" b="1" dirty="0" smtClean="0"/>
              <a:t>молокоприёмный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МОЛОЧНИК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972100" cy="49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8424863" cy="6408738"/>
          </a:xfrm>
        </p:spPr>
        <p:txBody>
          <a:bodyPr/>
          <a:lstStyle/>
          <a:p>
            <a:pPr eaLnBrk="1" hangingPunct="1"/>
            <a:endParaRPr lang="ru-RU" sz="3600" b="1" dirty="0" smtClean="0"/>
          </a:p>
          <a:p>
            <a:pPr eaLnBrk="1" hangingPunct="1"/>
            <a:r>
              <a:rPr lang="ru-RU" sz="3600" b="1" dirty="0" smtClean="0"/>
              <a:t>Как от козла молока.</a:t>
            </a:r>
          </a:p>
          <a:p>
            <a:pPr eaLnBrk="1" hangingPunct="1"/>
            <a:endParaRPr lang="ru-RU" sz="3600" b="1" dirty="0" smtClean="0"/>
          </a:p>
          <a:p>
            <a:pPr eaLnBrk="1" hangingPunct="1"/>
            <a:r>
              <a:rPr lang="ru-RU" sz="3600" b="1" dirty="0" smtClean="0"/>
              <a:t>Как от козла - ни шерсти, ни молока</a:t>
            </a:r>
            <a:r>
              <a:rPr lang="ru-RU" sz="3600" dirty="0" smtClean="0"/>
              <a:t>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b="1" dirty="0" smtClean="0"/>
              <a:t>Кровь с молоком</a:t>
            </a:r>
            <a:r>
              <a:rPr lang="ru-RU" sz="3600" dirty="0" smtClean="0"/>
              <a:t> 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b="1" dirty="0" smtClean="0"/>
              <a:t>Молоко на губах не обсохло.</a:t>
            </a:r>
          </a:p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Бабушка подоила корову, разлила молоко по банкам  и сварила вкусную молочную кашу.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6" name="AutoShape 2" descr="https://www.vsevse.ru/photo_item/67/photo_big/photo7362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МАЛЫШ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1556792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маленько</a:t>
            </a:r>
          </a:p>
          <a:p>
            <a:pPr eaLnBrk="1" hangingPunct="1"/>
            <a:r>
              <a:rPr lang="ru-RU" sz="3600" b="1" dirty="0" smtClean="0"/>
              <a:t>малышня</a:t>
            </a:r>
          </a:p>
          <a:p>
            <a:r>
              <a:rPr lang="ru-RU" sz="3600" b="1" dirty="0" smtClean="0"/>
              <a:t>малец</a:t>
            </a:r>
          </a:p>
          <a:p>
            <a:r>
              <a:rPr lang="ru-RU" sz="3600" b="1" dirty="0" smtClean="0"/>
              <a:t>малышка</a:t>
            </a:r>
          </a:p>
          <a:p>
            <a:r>
              <a:rPr lang="ru-RU" sz="3600" b="1" dirty="0" smtClean="0"/>
              <a:t>малюсенький</a:t>
            </a:r>
          </a:p>
          <a:p>
            <a:pPr eaLnBrk="1" hangingPunct="1"/>
            <a:endParaRPr lang="ru-RU" sz="3600" b="1" dirty="0" smtClean="0"/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мал</a:t>
            </a:r>
          </a:p>
          <a:p>
            <a:pPr eaLnBrk="1" hangingPunct="1"/>
            <a:r>
              <a:rPr lang="ru-RU" sz="3600" b="1" dirty="0" smtClean="0"/>
              <a:t>малец</a:t>
            </a:r>
          </a:p>
          <a:p>
            <a:pPr eaLnBrk="1" hangingPunct="1"/>
            <a:r>
              <a:rPr lang="ru-RU" sz="3600" b="1" dirty="0" smtClean="0"/>
              <a:t>маленький</a:t>
            </a:r>
          </a:p>
          <a:p>
            <a:pPr eaLnBrk="1" hangingPunct="1"/>
            <a:r>
              <a:rPr lang="ru-RU" sz="3600" b="1" dirty="0" smtClean="0"/>
              <a:t>маляр</a:t>
            </a:r>
          </a:p>
          <a:p>
            <a:pPr eaLnBrk="1" hangingPunct="1"/>
            <a:r>
              <a:rPr lang="ru-RU" sz="3600" b="1" dirty="0" smtClean="0"/>
              <a:t>малышок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02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2880320" cy="25346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494116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Ж</a:t>
            </a:r>
            <a:endParaRPr lang="ru-RU" sz="32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427984" y="5877272"/>
            <a:ext cx="504056" cy="72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МОРЕ</a:t>
            </a:r>
          </a:p>
        </p:txBody>
      </p:sp>
      <p:sp>
        <p:nvSpPr>
          <p:cNvPr id="11673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63888" y="16288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морской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морячка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заморский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приморский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уморительный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моряк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морячок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43528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/>
              <a:t>Капля в море . </a:t>
            </a:r>
          </a:p>
          <a:p>
            <a:pPr>
              <a:buNone/>
            </a:pPr>
            <a:r>
              <a:rPr lang="ru-RU" sz="3500" dirty="0" smtClean="0"/>
              <a:t>Ничтожно малое количество по сравнению</a:t>
            </a:r>
          </a:p>
          <a:p>
            <a:pPr>
              <a:buNone/>
            </a:pPr>
            <a:r>
              <a:rPr lang="ru-RU" sz="3500" dirty="0" smtClean="0"/>
              <a:t>тем, что необходимо.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900" b="1" dirty="0" smtClean="0"/>
              <a:t>Море по колено.</a:t>
            </a:r>
          </a:p>
          <a:p>
            <a:pPr>
              <a:buNone/>
            </a:pPr>
            <a:r>
              <a:rPr lang="ru-RU" sz="3500" dirty="0" smtClean="0"/>
              <a:t>Всё нипочём, не страшно.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900" b="1" dirty="0" smtClean="0"/>
              <a:t>Ждать у моря погоды.</a:t>
            </a:r>
          </a:p>
          <a:p>
            <a:pPr>
              <a:buNone/>
            </a:pPr>
            <a:r>
              <a:rPr lang="ru-RU" sz="3500" dirty="0" smtClean="0"/>
              <a:t>Напрасно надеяться на что- либо, не</a:t>
            </a:r>
          </a:p>
          <a:p>
            <a:pPr>
              <a:buNone/>
            </a:pPr>
            <a:r>
              <a:rPr lang="ru-RU" sz="3500" dirty="0" smtClean="0"/>
              <a:t>предпринимая ничего для исполнения </a:t>
            </a:r>
          </a:p>
          <a:p>
            <a:pPr>
              <a:buNone/>
            </a:pPr>
            <a:r>
              <a:rPr lang="ru-RU" sz="3500" dirty="0" smtClean="0"/>
              <a:t>желаемого.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6192688"/>
          </a:xfrm>
        </p:spPr>
        <p:txBody>
          <a:bodyPr/>
          <a:lstStyle/>
          <a:p>
            <a:r>
              <a:rPr lang="ru-RU" sz="3600" dirty="0" smtClean="0"/>
              <a:t>В море рыбаки наловили сетью много рыбы.</a:t>
            </a:r>
          </a:p>
          <a:p>
            <a:endParaRPr lang="ru-RU" sz="3600" dirty="0" smtClean="0"/>
          </a:p>
          <a:p>
            <a:r>
              <a:rPr lang="ru-RU" sz="3600" dirty="0" smtClean="0"/>
              <a:t>Лодку поглотило морской пучиной.</a:t>
            </a:r>
          </a:p>
          <a:p>
            <a:endParaRPr lang="ru-RU" sz="3600" dirty="0" smtClean="0"/>
          </a:p>
          <a:p>
            <a:r>
              <a:rPr lang="ru-RU" sz="3600" dirty="0" smtClean="0"/>
              <a:t>Мы подышим у моря морским воздухом и побродим по песчаному пляжу.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4305425" cy="26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3645024"/>
            <a:ext cx="106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м +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157192"/>
            <a:ext cx="3559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- с - </a:t>
            </a:r>
            <a:r>
              <a:rPr lang="ru-RU" sz="4800" b="1" dirty="0" err="1" smtClean="0"/>
              <a:t>ка</a:t>
            </a:r>
            <a:r>
              <a:rPr lang="ru-RU" sz="4800" b="1" dirty="0" smtClean="0"/>
              <a:t> + </a:t>
            </a:r>
            <a:r>
              <a:rPr lang="ru-RU" sz="4800" b="1" dirty="0" err="1" smtClean="0"/>
              <a:t>з</a:t>
            </a:r>
            <a:r>
              <a:rPr lang="ru-RU" sz="4800" b="1" dirty="0" smtClean="0"/>
              <a:t>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МОРОЗ</a:t>
            </a:r>
          </a:p>
        </p:txBody>
      </p:sp>
      <p:sp>
        <p:nvSpPr>
          <p:cNvPr id="11673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мороженое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морозить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морозильник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морозный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морозец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заморозки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заморозка</a:t>
            </a:r>
          </a:p>
        </p:txBody>
      </p:sp>
      <p:sp>
        <p:nvSpPr>
          <p:cNvPr id="11674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4663" y="1600200"/>
            <a:ext cx="44021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подмораживать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обморожение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морозище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морозилка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морозостойкий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замораживать</a:t>
            </a:r>
            <a:endParaRPr lang="en-US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мороженщица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435280" cy="6120680"/>
          </a:xfrm>
        </p:spPr>
        <p:txBody>
          <a:bodyPr/>
          <a:lstStyle/>
          <a:p>
            <a:r>
              <a:rPr lang="ru-RU" sz="3600" dirty="0" smtClean="0"/>
              <a:t>Морозные узоры на окнах напоминают тонкие кружева народных умельцев.</a:t>
            </a:r>
          </a:p>
          <a:p>
            <a:endParaRPr lang="ru-RU" sz="3600" dirty="0" smtClean="0"/>
          </a:p>
          <a:p>
            <a:r>
              <a:rPr lang="ru-RU" sz="3600" dirty="0" smtClean="0"/>
              <a:t>Звёздное небо бывает перед сильным морозом.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МОРОЖЕНЩИЦА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tehznatok.com/wp-content/uploads/2016/05/1169798058574b5e699ce119.27865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64496" cy="5301208"/>
          </a:xfrm>
          <a:prstGeom prst="rect">
            <a:avLst/>
          </a:prstGeom>
          <a:noFill/>
        </p:spPr>
      </p:pic>
      <p:sp>
        <p:nvSpPr>
          <p:cNvPr id="10244" name="AutoShape 4" descr="http://ru.stockfresh.com/thumbs/kzenon/4854210_%D0%B6%D0%B5%D0%BD%D1%89%D0%B8%D0%BD%D1%8B-%D0%BF%D1%80%D0%BE%D0%B4%D0%B0%D0%B2%D0%B5%D1%86-%D0%BC%D0%BE%D1%80%D0%BE%D0%B6%D0%B5%D0%BD%D0%BE%D0%B5-%D0%BC%D0%BE%D0%BB%D0%BE%D0%B4%D1%8B%D0%B5-%D0%BC%D0%BE%D1%80%D0%BE%D0%B6%D0%B5%D0%BD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600" dirty="0" smtClean="0"/>
              <a:t>Азова О.И. «Логопедическая работа по коррекции </a:t>
            </a:r>
            <a:r>
              <a:rPr lang="ru-RU" sz="1600" dirty="0" err="1" smtClean="0"/>
              <a:t>дизорфографии</a:t>
            </a:r>
            <a:r>
              <a:rPr lang="ru-RU" sz="1600" dirty="0" smtClean="0"/>
              <a:t> у младших школьников с общим недоразвитием речи» </a:t>
            </a:r>
          </a:p>
          <a:p>
            <a:r>
              <a:rPr lang="ru-RU" sz="1600" dirty="0" err="1" smtClean="0"/>
              <a:t>Коноваленко</a:t>
            </a:r>
            <a:r>
              <a:rPr lang="ru-RU" sz="1600" dirty="0" smtClean="0"/>
              <a:t> В. В. «Родственные слова»</a:t>
            </a:r>
          </a:p>
          <a:p>
            <a:r>
              <a:rPr lang="ru-RU" sz="1600" dirty="0" smtClean="0"/>
              <a:t>Мазина В.Д.  «</a:t>
            </a:r>
            <a:r>
              <a:rPr lang="ru-RU" sz="1600" dirty="0" err="1" smtClean="0"/>
              <a:t>Дизорфография</a:t>
            </a:r>
            <a:r>
              <a:rPr lang="ru-RU" sz="1600" dirty="0" smtClean="0"/>
              <a:t>» (</a:t>
            </a:r>
            <a:r>
              <a:rPr lang="ru-RU" sz="1600" dirty="0" err="1" smtClean="0"/>
              <a:t>вебинар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Якимчук</a:t>
            </a:r>
            <a:r>
              <a:rPr lang="ru-RU" sz="1600" dirty="0" smtClean="0"/>
              <a:t> Т.А. </a:t>
            </a:r>
            <a:r>
              <a:rPr lang="ru-RU" sz="1600" smtClean="0"/>
              <a:t>«Родственные слова» (презентация)</a:t>
            </a:r>
          </a:p>
          <a:p>
            <a:r>
              <a:rPr lang="en-US" sz="160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://gramota.ru/slovari/dic?lop=x&amp;bts=x&amp;zar=x&amp;ag=x&amp;ab=x&amp;sin=x&amp;lv=x&amp;az=x&amp;pe=x&amp;word=</a:t>
            </a:r>
            <a:r>
              <a:rPr lang="ru-RU" sz="1600" dirty="0" smtClean="0">
                <a:hlinkClick r:id="rId2"/>
              </a:rPr>
              <a:t>маленький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https://yandex.ru/images/search?text=</a:t>
            </a:r>
            <a:r>
              <a:rPr lang="ru-RU" sz="1600" dirty="0" err="1" smtClean="0">
                <a:hlinkClick r:id="rId3"/>
              </a:rPr>
              <a:t>мёд&amp;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=https%3A%2F%2Fimgcld.yatra.com%2Fytimages%2Fimage%2Fupload%2Fv1465987454%2FGeneral_honey_shopping.jpg&amp;pos=11&amp;rpt=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https://yandex.ru/images/search?text=</a:t>
            </a:r>
            <a:r>
              <a:rPr lang="ru-RU" sz="1600" dirty="0" err="1" smtClean="0">
                <a:hlinkClick r:id="rId4"/>
              </a:rPr>
              <a:t>медуза&amp;</a:t>
            </a:r>
            <a:r>
              <a:rPr lang="en-US" sz="1600" dirty="0" err="1" smtClean="0">
                <a:hlinkClick r:id="rId4"/>
              </a:rPr>
              <a:t>img_url</a:t>
            </a:r>
            <a:r>
              <a:rPr lang="en-US" sz="1600" dirty="0" smtClean="0">
                <a:hlinkClick r:id="rId4"/>
              </a:rPr>
              <a:t>=https%3A%2F%2F4.404content.com%2F1%2FAD%2FB4%2F456287627763779407%2Ffullsize.jpg&amp;pos=4&amp;rpt=</a:t>
            </a:r>
            <a:r>
              <a:rPr lang="en-US" sz="1600" dirty="0" err="1" smtClean="0">
                <a:hlinkClick r:id="rId4"/>
              </a:rPr>
              <a:t>simage&amp;lr</a:t>
            </a:r>
            <a:r>
              <a:rPr lang="en-US" sz="1600" dirty="0" smtClean="0">
                <a:hlinkClick r:id="rId4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https://yandex.ru/images/search?text=</a:t>
            </a:r>
            <a:r>
              <a:rPr lang="ru-RU" sz="1600" dirty="0" err="1" smtClean="0">
                <a:hlinkClick r:id="rId5"/>
              </a:rPr>
              <a:t>мороженщица&amp;</a:t>
            </a:r>
            <a:r>
              <a:rPr lang="en-US" sz="1600" dirty="0" err="1" smtClean="0">
                <a:hlinkClick r:id="rId5"/>
              </a:rPr>
              <a:t>img_url</a:t>
            </a:r>
            <a:r>
              <a:rPr lang="en-US" sz="1600" dirty="0" smtClean="0">
                <a:hlinkClick r:id="rId5"/>
              </a:rPr>
              <a:t>=http%3A%2F%2Ftehznatok.com%2Fwp-content%2Fuploads%2F2016%2F05%2F1169798058574b5e699ce119.27865802.jpg&amp;pos=5&amp;rpt=</a:t>
            </a:r>
            <a:r>
              <a:rPr lang="en-US" sz="1600" dirty="0" err="1" smtClean="0">
                <a:hlinkClick r:id="rId5"/>
              </a:rPr>
              <a:t>simage&amp;lr</a:t>
            </a:r>
            <a:r>
              <a:rPr lang="en-US" sz="1600" dirty="0" smtClean="0">
                <a:hlinkClick r:id="rId5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https://yandex.ru/images/search?text=</a:t>
            </a:r>
            <a:r>
              <a:rPr lang="ru-RU" sz="1600" dirty="0" smtClean="0">
                <a:hlinkClick r:id="rId6"/>
              </a:rPr>
              <a:t>мороженщица%20женщина%20продавец&amp;</a:t>
            </a:r>
            <a:r>
              <a:rPr lang="en-US" sz="1600" dirty="0" err="1" smtClean="0">
                <a:hlinkClick r:id="rId6"/>
              </a:rPr>
              <a:t>img_url</a:t>
            </a:r>
            <a:r>
              <a:rPr lang="en-US" sz="1600" dirty="0" smtClean="0">
                <a:hlinkClick r:id="rId6"/>
              </a:rPr>
              <a:t>=https%3A%2F%2Ft4.ftcdn.net%2Fjpg%2F00%2F65%2F78%2F13%2F500_F_65781314_U4wabhNlIRQ8hpkRCHNngD6G3hmzCKoW.jpg&amp;pos=3&amp;rpt=</a:t>
            </a:r>
            <a:r>
              <a:rPr lang="en-US" sz="1600" dirty="0" err="1" smtClean="0">
                <a:hlinkClick r:id="rId6"/>
              </a:rPr>
              <a:t>simage&amp;lr</a:t>
            </a:r>
            <a:r>
              <a:rPr lang="en-US" sz="1600" dirty="0" smtClean="0">
                <a:hlinkClick r:id="rId6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https://yandex.ru/images/search?text=</a:t>
            </a:r>
            <a:r>
              <a:rPr lang="ru-RU" sz="1600" dirty="0" err="1" smtClean="0">
                <a:hlinkClick r:id="rId7"/>
              </a:rPr>
              <a:t>изографы&amp;</a:t>
            </a:r>
            <a:r>
              <a:rPr lang="en-US" sz="1600" dirty="0" err="1" smtClean="0">
                <a:hlinkClick r:id="rId7"/>
              </a:rPr>
              <a:t>img_url</a:t>
            </a:r>
            <a:r>
              <a:rPr lang="en-US" sz="1600" dirty="0" smtClean="0">
                <a:hlinkClick r:id="rId7"/>
              </a:rPr>
              <a:t>=http%3A%2F%2F900igr.net%2Fdatas%2Frusskij-jazyk%2FViktorina-dlja-1-klassa%2F0015-015-Izografy.jpg&amp;pos=0&amp;rpt=</a:t>
            </a:r>
            <a:r>
              <a:rPr lang="en-US" sz="1600" dirty="0" err="1" smtClean="0">
                <a:hlinkClick r:id="rId7"/>
              </a:rPr>
              <a:t>simage&amp;lr</a:t>
            </a:r>
            <a:r>
              <a:rPr lang="en-US" sz="1600" dirty="0" smtClean="0">
                <a:hlinkClick r:id="rId7"/>
              </a:rPr>
              <a:t>=11218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https://yandex.ru/images/search?text=</a:t>
            </a:r>
            <a:r>
              <a:rPr lang="ru-RU" sz="1600" dirty="0" err="1" smtClean="0">
                <a:hlinkClick r:id="rId8"/>
              </a:rPr>
              <a:t>молочник&amp;</a:t>
            </a:r>
            <a:r>
              <a:rPr lang="en-US" sz="1600" dirty="0" err="1" smtClean="0">
                <a:hlinkClick r:id="rId8"/>
              </a:rPr>
              <a:t>img_url</a:t>
            </a:r>
            <a:r>
              <a:rPr lang="en-US" sz="1600" dirty="0" smtClean="0">
                <a:hlinkClick r:id="rId8"/>
              </a:rPr>
              <a:t>=https%3A%2F%2Favatars.mds.yandex.net%2Fget-marketpic%2F365133%2Fmarket_zereVEBmOgyJMaJnteTbsA%2Forig&amp;pos=2&amp;rpt=</a:t>
            </a:r>
            <a:r>
              <a:rPr lang="en-US" sz="1600" dirty="0" err="1" smtClean="0">
                <a:hlinkClick r:id="rId8"/>
              </a:rPr>
              <a:t>simage&amp;lr</a:t>
            </a:r>
            <a:r>
              <a:rPr lang="en-US" sz="1600" dirty="0" smtClean="0">
                <a:hlinkClick r:id="rId8"/>
              </a:rPr>
              <a:t>=11218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МАЛЕНЬКИЙ</a:t>
            </a:r>
          </a:p>
        </p:txBody>
      </p:sp>
      <p:sp>
        <p:nvSpPr>
          <p:cNvPr id="108547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1556792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большой</a:t>
            </a:r>
          </a:p>
          <a:p>
            <a:pPr eaLnBrk="1" hangingPunct="1"/>
            <a:r>
              <a:rPr lang="ru-RU" sz="3600" b="1" dirty="0" smtClean="0"/>
              <a:t>огромный</a:t>
            </a:r>
          </a:p>
          <a:p>
            <a:pPr eaLnBrk="1" hangingPunct="1"/>
            <a:r>
              <a:rPr lang="ru-RU" sz="3600" b="1" dirty="0" smtClean="0"/>
              <a:t>громадный</a:t>
            </a:r>
          </a:p>
          <a:p>
            <a:pPr eaLnBrk="1" hangingPunct="1"/>
            <a:r>
              <a:rPr lang="ru-RU" sz="3600" b="1" dirty="0" smtClean="0"/>
              <a:t>великий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крошечный</a:t>
            </a:r>
          </a:p>
          <a:p>
            <a:pPr eaLnBrk="1" hangingPunct="1"/>
            <a:r>
              <a:rPr lang="ru-RU" sz="3600" b="1" dirty="0" smtClean="0"/>
              <a:t>небольшой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r>
              <a:rPr lang="ru-RU" sz="3600" b="1" dirty="0" smtClean="0"/>
              <a:t>Мал золотник, да дорог.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Мал мала меньше.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Маленькие дети - руки болят, большие - сердце.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Велик день для лодыря, а для работника  мал.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r>
              <a:rPr lang="ru-RU" sz="3600" dirty="0" smtClean="0"/>
              <a:t>Маленький хомячок мирно спал на сухих опилках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69.й   21.107.й   б12.т   62.   ль4.х </a:t>
            </a:r>
          </a:p>
          <a:p>
            <a:pPr>
              <a:buNone/>
            </a:pPr>
            <a:r>
              <a:rPr lang="ru-RU" sz="4400" dirty="0" smtClean="0"/>
              <a:t>45.22.т</a:t>
            </a:r>
          </a:p>
          <a:p>
            <a:pPr>
              <a:buNone/>
            </a:pPr>
            <a:r>
              <a:rPr lang="ru-RU" sz="4400" dirty="0" smtClean="0"/>
              <a:t>И   111.б.86   ест   69.рс86.ю.</a:t>
            </a:r>
          </a:p>
          <a:p>
            <a:pPr>
              <a:buNone/>
            </a:pPr>
            <a:r>
              <a:rPr lang="ru-RU" sz="4400" dirty="0" smtClean="0"/>
              <a:t>А   я   124.б124.   п38.48.109.й  29.д</a:t>
            </a:r>
          </a:p>
          <a:p>
            <a:pPr>
              <a:buNone/>
            </a:pPr>
            <a:r>
              <a:rPr lang="ru-RU" sz="4400" dirty="0" smtClean="0"/>
              <a:t>И   я63.д86.   28.с89.ю.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843528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ЗАГАДКА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800" dirty="0" smtClean="0"/>
              <a:t>Мой белый брат во льдах живёт</a:t>
            </a:r>
          </a:p>
          <a:p>
            <a:pPr>
              <a:buNone/>
            </a:pPr>
            <a:r>
              <a:rPr lang="ru-RU" sz="4800" dirty="0" smtClean="0"/>
              <a:t>и рыбку ест морскую.</a:t>
            </a:r>
          </a:p>
          <a:p>
            <a:pPr>
              <a:buNone/>
            </a:pPr>
            <a:r>
              <a:rPr lang="ru-RU" sz="4800" dirty="0" smtClean="0"/>
              <a:t>А  я  люблю пчелиный мёд </a:t>
            </a:r>
          </a:p>
          <a:p>
            <a:pPr>
              <a:buNone/>
            </a:pPr>
            <a:r>
              <a:rPr lang="ru-RU" sz="4800" dirty="0" smtClean="0"/>
              <a:t>и  ягодку  лесную.</a:t>
            </a:r>
            <a:endParaRPr lang="ru-RU" sz="4800" dirty="0"/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843528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ЗАГАДКА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446</Words>
  <Application>Microsoft Office PowerPoint</Application>
  <PresentationFormat>Экран (4:3)</PresentationFormat>
  <Paragraphs>191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«м») </vt:lpstr>
      <vt:lpstr>Слайд 2</vt:lpstr>
      <vt:lpstr>МАЛЫШ</vt:lpstr>
      <vt:lpstr>МАЛЕНЬКИЙ</vt:lpstr>
      <vt:lpstr>Слайд 5</vt:lpstr>
      <vt:lpstr>Слайд 6</vt:lpstr>
      <vt:lpstr>Слайд 7</vt:lpstr>
      <vt:lpstr>Слайд 8</vt:lpstr>
      <vt:lpstr>Слайд 9</vt:lpstr>
      <vt:lpstr>Слайд 10</vt:lpstr>
      <vt:lpstr>МЕДВЕДЬ </vt:lpstr>
      <vt:lpstr>МЕДУЗА</vt:lpstr>
      <vt:lpstr>Слайд 13</vt:lpstr>
      <vt:lpstr>Слайд 14</vt:lpstr>
      <vt:lpstr>Слайд 15</vt:lpstr>
      <vt:lpstr>Слайд 16</vt:lpstr>
      <vt:lpstr>УГАДАЙ СЛОВО</vt:lpstr>
      <vt:lpstr>МОЛОДОЙ</vt:lpstr>
      <vt:lpstr>МОЛОДОЙ</vt:lpstr>
      <vt:lpstr>«Прощай» молодость </vt:lpstr>
      <vt:lpstr>Слайд 21</vt:lpstr>
      <vt:lpstr>Слайд 22</vt:lpstr>
      <vt:lpstr>Слайд 23</vt:lpstr>
      <vt:lpstr>ЗАГАДКА</vt:lpstr>
      <vt:lpstr>МОЛОКО</vt:lpstr>
      <vt:lpstr>МОЛОЧНИК </vt:lpstr>
      <vt:lpstr>Слайд 27</vt:lpstr>
      <vt:lpstr>Слайд 28</vt:lpstr>
      <vt:lpstr>Слайд 29</vt:lpstr>
      <vt:lpstr>РЕБУС</vt:lpstr>
      <vt:lpstr>МОРЕ</vt:lpstr>
      <vt:lpstr>Слайд 32</vt:lpstr>
      <vt:lpstr>Слайд 33</vt:lpstr>
      <vt:lpstr>Слайд 34</vt:lpstr>
      <vt:lpstr>Слайд 35</vt:lpstr>
      <vt:lpstr>МОРОЗ</vt:lpstr>
      <vt:lpstr>Слайд 37</vt:lpstr>
      <vt:lpstr>МОРОЖЕНЩИЦА</vt:lpstr>
      <vt:lpstr>ИСТОЧНИКИ: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47</cp:revision>
  <dcterms:modified xsi:type="dcterms:W3CDTF">2018-10-19T10:26:43Z</dcterms:modified>
</cp:coreProperties>
</file>