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1" r:id="rId3"/>
    <p:sldId id="269" r:id="rId4"/>
    <p:sldId id="257" r:id="rId5"/>
    <p:sldId id="270" r:id="rId6"/>
    <p:sldId id="258" r:id="rId7"/>
    <p:sldId id="259" r:id="rId8"/>
    <p:sldId id="263" r:id="rId9"/>
    <p:sldId id="264" r:id="rId10"/>
    <p:sldId id="266" r:id="rId11"/>
    <p:sldId id="260" r:id="rId12"/>
    <p:sldId id="262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C744-52AB-4076-8B4B-330A37B36E4A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1B75-9592-40F6-B631-E0AB077748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C36F-829C-4FB0-9E47-C93D3B064803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32041-D182-47F4-8489-666185066C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17%20&#1076;&#1077;&#1082;&#1072;&#1073;&#1088;&#1103;\&#1059;&#1089;&#1072;&#1085;&#1086;&#1074;&#1072;%20&#1053;.&#1057;.%2017%20&#1076;&#1077;&#1082;&#1072;&#1073;&#1088;&#1103;\Tihaya_melodiya_bez_slov_-_Spokojnaya_muzyka_(xMusic.me).mp3" TargetMode="Externa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ru-RU" dirty="0" smtClean="0"/>
              <a:t>«Развитие моторики через Легоконструирование»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4870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Усанова Наталья Сергеевна, 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учитель информатики, 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ru-RU" sz="2800" dirty="0" smtClean="0"/>
              <a:t>первой квалификационной категории</a:t>
            </a:r>
            <a:endParaRPr lang="ru-RU" sz="2800" dirty="0"/>
          </a:p>
        </p:txBody>
      </p:sp>
      <p:pic>
        <p:nvPicPr>
          <p:cNvPr id="4" name="Рисунок 3" descr="f03_konstruktor_lego_mindstorms_nxt_2_0_8547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05956">
            <a:off x="152787" y="174594"/>
            <a:ext cx="1092020" cy="1000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content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40934">
            <a:off x="7902887" y="134399"/>
            <a:ext cx="1050452" cy="13462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45544.3.big-700x5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699963">
            <a:off x="91465" y="3633751"/>
            <a:ext cx="1142984" cy="8572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45544.5.big-700x52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907747">
            <a:off x="7806035" y="2788675"/>
            <a:ext cx="1238235" cy="928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9580.8.big-700x5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71604" y="5786454"/>
            <a:ext cx="1278684" cy="800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9580.6.big-700x52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43372" y="5786454"/>
            <a:ext cx="1259240" cy="8239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9580.3.big-700x52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16" y="5786454"/>
            <a:ext cx="1071547" cy="8036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57224" y="1142984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егиональный семинар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условий для эффективной организации обучения детей 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ОВЗ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детей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инвалидов в современной системе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72668" y="0"/>
            <a:ext cx="56696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образовательное учреждение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Полетаевская средняя общеобразовательная школа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1\Desktop\школа\разное\през\робот\38351-800x60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6072198" y="4554148"/>
            <a:ext cx="3071802" cy="2303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Игра «Работа в паре 2»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Цель:</a:t>
            </a:r>
            <a:r>
              <a:rPr lang="ru-RU" dirty="0" smtClean="0"/>
              <a:t> развитие тактильных ощущений, внимания, координации движений, согласованности действий, ориентировке в пространстве, </a:t>
            </a:r>
            <a:r>
              <a:rPr lang="ru-RU" dirty="0"/>
              <a:t>формирование зрительного и слухового восприятия</a:t>
            </a:r>
            <a:endParaRPr lang="ru-RU" dirty="0" smtClean="0"/>
          </a:p>
          <a:p>
            <a:pPr algn="just"/>
            <a:r>
              <a:rPr lang="ru-RU" b="1" dirty="0" smtClean="0"/>
              <a:t>Методика: </a:t>
            </a:r>
            <a:r>
              <a:rPr lang="ru-RU" dirty="0" smtClean="0"/>
              <a:t>дети садятся спиной друг к другу. По сигналу взрослого первый ребенок из определенного количества деталей собирает модель. Затем говорит второму ребенку последовательность действий по сборке своей модели, но не называет цвета прямо и фантазирует с цветами (например возьми кирпичик 2х2 цвета морской волны)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1\Desktop\17 декабря\e9be6a321d8ed363c6fbf0e8652da554_XL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472" y="1643050"/>
            <a:ext cx="8143932" cy="45005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Ситуация успеха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072494" cy="5429288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buNone/>
            </a:pPr>
            <a:r>
              <a:rPr lang="ru-RU" dirty="0" smtClean="0"/>
              <a:t>	</a:t>
            </a:r>
            <a:r>
              <a:rPr lang="ru-RU" sz="3500" i="1" dirty="0" smtClean="0"/>
              <a:t>Успех в учении – единственный источник внутренних сил, рождающий энергию для преодоления трудностей, желания учиться (В.А.Сухомлинский)</a:t>
            </a:r>
          </a:p>
          <a:p>
            <a:pPr marL="0" lvl="1" indent="0" algn="just">
              <a:buNone/>
            </a:pPr>
            <a:r>
              <a:rPr lang="ru-RU" sz="3500" dirty="0" smtClean="0"/>
              <a:t>	В </a:t>
            </a:r>
            <a:r>
              <a:rPr lang="ru-RU" sz="3500" dirty="0"/>
              <a:t>конце занятия проводится итоговая беседа: «Ты такой молодец! У тебя все так хорошо получилось. Ты так хорошо играл и строил! </a:t>
            </a:r>
            <a:endParaRPr lang="ru-RU" sz="3500" dirty="0" smtClean="0"/>
          </a:p>
          <a:p>
            <a:pPr marL="0" lvl="1" indent="0" algn="just">
              <a:buNone/>
            </a:pPr>
            <a:r>
              <a:rPr lang="ru-RU" sz="3500" dirty="0"/>
              <a:t>	</a:t>
            </a:r>
            <a:r>
              <a:rPr lang="ru-RU" sz="3500" dirty="0" smtClean="0"/>
              <a:t>А </a:t>
            </a:r>
            <a:r>
              <a:rPr lang="ru-RU" sz="3500" dirty="0"/>
              <a:t>дома, ребята, пожалуйста, нарисуйте свои постройки. Только на рисунке должны быть видны </a:t>
            </a:r>
            <a:r>
              <a:rPr lang="ru-RU" sz="3500" dirty="0" smtClean="0"/>
              <a:t>ЛЕГО-детали, </a:t>
            </a:r>
            <a:r>
              <a:rPr lang="ru-RU" sz="3500" dirty="0"/>
              <a:t>ведь все это мы строили из них».</a:t>
            </a:r>
          </a:p>
          <a:p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uch.com.ua/pars_docs/refs/7/6008/6008_html_1c304d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357826"/>
            <a:ext cx="5857916" cy="11122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Рефлексия</a:t>
            </a:r>
            <a:r>
              <a:rPr lang="ru-RU" sz="3600" b="1" dirty="0" smtClean="0"/>
              <a:t>: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800" dirty="0" smtClean="0"/>
              <a:t>	</a:t>
            </a:r>
            <a:r>
              <a:rPr lang="ru-RU" i="1" dirty="0" smtClean="0"/>
              <a:t>этап урока, в ходе которого учащиеся самостоятельно оценивают свое состояние, свои эмоции, результаты своей деятельности</a:t>
            </a:r>
          </a:p>
          <a:p>
            <a:pPr marL="0">
              <a:spcBef>
                <a:spcPts val="0"/>
              </a:spcBef>
            </a:pPr>
            <a:endParaRPr lang="ru-RU" sz="900" dirty="0" smtClean="0"/>
          </a:p>
          <a:p>
            <a:pPr marL="449263" indent="-358775">
              <a:spcBef>
                <a:spcPts val="0"/>
              </a:spcBef>
            </a:pPr>
            <a:r>
              <a:rPr lang="ru-RU" b="1" i="1" dirty="0" smtClean="0"/>
              <a:t>То</a:t>
            </a:r>
            <a:r>
              <a:rPr lang="ru-RU" b="1" i="1" dirty="0"/>
              <a:t>, что я хочу познать — это яблоня,</a:t>
            </a:r>
          </a:p>
          <a:p>
            <a:pPr marL="449263" indent="-358775">
              <a:spcBef>
                <a:spcPts val="0"/>
              </a:spcBef>
            </a:pPr>
            <a:r>
              <a:rPr lang="ru-RU" b="1" i="1" dirty="0"/>
              <a:t>Что я познаю — это ветвь яблони,</a:t>
            </a:r>
          </a:p>
          <a:p>
            <a:pPr marL="449263" indent="-358775">
              <a:spcBef>
                <a:spcPts val="0"/>
              </a:spcBef>
            </a:pPr>
            <a:r>
              <a:rPr lang="ru-RU" b="1" i="1" dirty="0"/>
              <a:t>То, что я передаю ученику — это яблоко,</a:t>
            </a:r>
          </a:p>
          <a:p>
            <a:pPr marL="449263" indent="-358775">
              <a:spcBef>
                <a:spcPts val="0"/>
              </a:spcBef>
            </a:pPr>
            <a:r>
              <a:rPr lang="ru-RU" b="1" i="1" dirty="0"/>
              <a:t>То, что он возьмёт от меня — это семечко.</a:t>
            </a:r>
          </a:p>
          <a:p>
            <a:pPr marL="449263" indent="-358775">
              <a:spcBef>
                <a:spcPts val="0"/>
              </a:spcBef>
            </a:pPr>
            <a:r>
              <a:rPr lang="ru-RU" b="1" i="1" dirty="0"/>
              <a:t>Но из семечка может вырасти яблоня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215074" y="428604"/>
            <a:ext cx="2928926" cy="6429396"/>
          </a:xfrm>
        </p:spPr>
        <p:txBody>
          <a:bodyPr>
            <a:normAutofit lnSpcReduction="10000"/>
          </a:bodyPr>
          <a:lstStyle/>
          <a:p>
            <a:pPr lvl="0" algn="r">
              <a:buNone/>
            </a:pPr>
            <a:r>
              <a:rPr lang="ru-RU" i="1" dirty="0" smtClean="0"/>
              <a:t>довольны -– </a:t>
            </a:r>
            <a:r>
              <a:rPr lang="ru-RU" b="1" i="1" dirty="0" smtClean="0"/>
              <a:t>яблоки</a:t>
            </a:r>
            <a:r>
              <a:rPr lang="ru-RU" i="1" dirty="0" smtClean="0"/>
              <a:t>.</a:t>
            </a:r>
          </a:p>
          <a:p>
            <a:pPr lvl="0" algn="r">
              <a:buNone/>
            </a:pPr>
            <a:endParaRPr lang="en-US" sz="1100" i="1" dirty="0" smtClean="0"/>
          </a:p>
          <a:p>
            <a:pPr lvl="0" algn="r">
              <a:buNone/>
            </a:pPr>
            <a:r>
              <a:rPr lang="ru-RU" i="1" dirty="0" smtClean="0"/>
              <a:t>могло быть и лучше –</a:t>
            </a:r>
            <a:r>
              <a:rPr lang="ru-RU" b="1" i="1" dirty="0" smtClean="0"/>
              <a:t>цветы</a:t>
            </a:r>
            <a:r>
              <a:rPr lang="ru-RU" i="1" dirty="0" smtClean="0"/>
              <a:t>.</a:t>
            </a:r>
            <a:endParaRPr lang="en-US" i="1" dirty="0" smtClean="0"/>
          </a:p>
          <a:p>
            <a:pPr lvl="0" algn="r">
              <a:buNone/>
            </a:pPr>
            <a:endParaRPr lang="ru-RU" sz="1100" i="1" dirty="0" smtClean="0"/>
          </a:p>
          <a:p>
            <a:pPr lvl="0" algn="r">
              <a:buNone/>
            </a:pPr>
            <a:r>
              <a:rPr lang="ru-RU" i="1" dirty="0" smtClean="0"/>
              <a:t>ничего</a:t>
            </a:r>
            <a:r>
              <a:rPr lang="en-US" i="1" dirty="0" smtClean="0"/>
              <a:t> </a:t>
            </a:r>
            <a:r>
              <a:rPr lang="ru-RU" i="1" dirty="0" smtClean="0"/>
              <a:t>нового не принес – </a:t>
            </a:r>
            <a:r>
              <a:rPr lang="ru-RU" b="1" i="1" dirty="0" smtClean="0"/>
              <a:t>зеленые листочки.</a:t>
            </a:r>
            <a:endParaRPr lang="en-US" b="1" i="1" dirty="0" smtClean="0"/>
          </a:p>
          <a:p>
            <a:pPr lvl="0" algn="r">
              <a:buNone/>
            </a:pPr>
            <a:endParaRPr lang="ru-RU" sz="1100" i="1" dirty="0" smtClean="0"/>
          </a:p>
          <a:p>
            <a:pPr algn="r">
              <a:buNone/>
            </a:pPr>
            <a:r>
              <a:rPr lang="ru-RU" i="1" dirty="0" smtClean="0"/>
              <a:t>напрасно было потрачено время– </a:t>
            </a:r>
            <a:r>
              <a:rPr lang="ru-RU" b="1" i="1" dirty="0" smtClean="0"/>
              <a:t>желтый, чахлый лист. </a:t>
            </a:r>
            <a:endParaRPr lang="ru-RU" b="1" i="1" dirty="0"/>
          </a:p>
        </p:txBody>
      </p:sp>
      <p:pic>
        <p:nvPicPr>
          <p:cNvPr id="6146" name="Picture 2" descr="C:\Users\1\Desktop\17 декабря\1427257510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5795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975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Татьяна Вячеславовна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Лусс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навыков конструктивно-игровой деятельности у детей с помощью ЛЕГО</a:t>
            </a:r>
            <a:r>
              <a:rPr lang="ru-RU" sz="2000" dirty="0" smtClean="0"/>
              <a:t>. – М.: </a:t>
            </a:r>
            <a:r>
              <a:rPr lang="ru-RU" sz="2000" dirty="0" err="1" smtClean="0"/>
              <a:t>Владос</a:t>
            </a:r>
            <a:r>
              <a:rPr lang="ru-RU" sz="2000" dirty="0" smtClean="0"/>
              <a:t>, 2003.</a:t>
            </a:r>
          </a:p>
          <a:p>
            <a:pPr marL="0" indent="539750" algn="just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А.А.Росчинская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Мастер-класс по теме: «Использование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Лего-конструкторов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учебном процессе в начальной школе и не только…»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В.А. Сухомлинский </a:t>
            </a:r>
            <a:endParaRPr lang="ru-RU" sz="3600" b="1" dirty="0"/>
          </a:p>
        </p:txBody>
      </p:sp>
      <p:pic>
        <p:nvPicPr>
          <p:cNvPr id="29698" name="Picture 2" descr="C:\Users\1\Desktop\17 декабря\46632_html_m3517d486_imagelar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2543" y="1600200"/>
            <a:ext cx="3327914" cy="4525963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643470" cy="49006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i="1" dirty="0" smtClean="0"/>
              <a:t>«истоки способностей и дарований детей – на кончиках их пальцев. Чем больше уверенности в движениях детской руки, чем больше мастерства в детской руке, тем ребенок умнее…».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7715304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Кейс-метод (ситуационные задания)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9263" algn="just">
              <a:buNone/>
            </a:pPr>
            <a:r>
              <a:rPr lang="ru-RU" i="1" dirty="0" smtClean="0"/>
              <a:t>Кейс - задания позволяют установить связь между содержанием школьного образования и реальными событиями, происходящими в окружающем мире.</a:t>
            </a:r>
          </a:p>
          <a:p>
            <a:endParaRPr lang="ru-RU" dirty="0"/>
          </a:p>
        </p:txBody>
      </p:sp>
      <p:pic>
        <p:nvPicPr>
          <p:cNvPr id="1026" name="Picture 2" descr="C:\Users\1\Desktop\17 декабря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14752"/>
            <a:ext cx="2952758" cy="29527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Лего – самая популярная настольная игра на планете </a:t>
            </a:r>
            <a:endParaRPr lang="ru-RU" sz="3600" b="1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У </a:t>
            </a:r>
            <a:r>
              <a:rPr lang="ru-RU" dirty="0"/>
              <a:t>слова «Лего», в переводе с латыни, </a:t>
            </a:r>
            <a:r>
              <a:rPr lang="ru-RU" dirty="0" smtClean="0"/>
              <a:t>два значения</a:t>
            </a:r>
            <a:r>
              <a:rPr lang="ru-RU" dirty="0"/>
              <a:t>: </a:t>
            </a:r>
            <a:endParaRPr lang="ru-RU" dirty="0" smtClean="0"/>
          </a:p>
          <a:p>
            <a:pPr>
              <a:buNone/>
            </a:pP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5400" b="1" i="1" dirty="0">
                <a:solidFill>
                  <a:schemeClr val="accent2">
                    <a:lumMod val="50000"/>
                  </a:schemeClr>
                </a:solidFill>
              </a:rPr>
              <a:t>я учусь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>
              <a:buNone/>
            </a:pPr>
            <a:r>
              <a:rPr lang="ru-RU" dirty="0" smtClean="0"/>
              <a:t> 			 </a:t>
            </a:r>
            <a:r>
              <a:rPr lang="ru-RU" sz="5400" b="1" i="1" dirty="0">
                <a:solidFill>
                  <a:schemeClr val="accent2">
                    <a:lumMod val="50000"/>
                  </a:schemeClr>
                </a:solidFill>
              </a:rPr>
              <a:t>«я складываю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1\Desktop\17 декабря\pt-4003-blue_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145202"/>
            <a:ext cx="2524124" cy="1712798"/>
          </a:xfrm>
          <a:prstGeom prst="rect">
            <a:avLst/>
          </a:prstGeom>
          <a:noFill/>
        </p:spPr>
      </p:pic>
      <p:pic>
        <p:nvPicPr>
          <p:cNvPr id="2051" name="Picture 3" descr="C:\Users\1\Desktop\17 декабря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7760"/>
            <a:ext cx="2895600" cy="1809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17 декабря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943311"/>
            <a:ext cx="3852877" cy="39146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i="1" dirty="0" smtClean="0"/>
              <a:t>ИГРА – по утверждению философов – это особый феномен детства, поскольку именно игра – это путь детей к познанию мира, в котором они живут.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Игра </a:t>
            </a:r>
            <a:r>
              <a:rPr lang="ru-RU" sz="3600" b="1" dirty="0"/>
              <a:t>«Чудесный мешочек»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Цель:</a:t>
            </a:r>
            <a:r>
              <a:rPr lang="ru-RU" dirty="0"/>
              <a:t> развитие тактильного восприятия, внимания, обогащения словаря.</a:t>
            </a:r>
          </a:p>
          <a:p>
            <a:pPr algn="just"/>
            <a:r>
              <a:rPr lang="ru-RU" b="1" dirty="0"/>
              <a:t>Методика</a:t>
            </a:r>
            <a:r>
              <a:rPr lang="ru-RU" b="1" dirty="0" smtClean="0"/>
              <a:t>:</a:t>
            </a:r>
            <a:r>
              <a:rPr lang="ru-RU" dirty="0"/>
              <a:t>	</a:t>
            </a:r>
            <a:r>
              <a:rPr lang="ru-RU" dirty="0" smtClean="0"/>
              <a:t>Педагог </a:t>
            </a:r>
            <a:r>
              <a:rPr lang="ru-RU" dirty="0"/>
              <a:t>помещает разнообразные детали в «чудесный мешочек» и просит найти элемент определенной формы </a:t>
            </a:r>
            <a:r>
              <a:rPr lang="ru-RU" dirty="0" smtClean="0"/>
              <a:t>– (</a:t>
            </a:r>
            <a:r>
              <a:rPr lang="ru-RU" dirty="0"/>
              <a:t>кирпичик 2x4, кубик </a:t>
            </a:r>
            <a:r>
              <a:rPr lang="ru-RU" dirty="0" smtClean="0"/>
              <a:t>2х2, балка на 11 и </a:t>
            </a:r>
            <a:r>
              <a:rPr lang="ru-RU" dirty="0"/>
              <a:t>т. д.).</a:t>
            </a:r>
          </a:p>
          <a:p>
            <a:endParaRPr lang="ru-RU" dirty="0"/>
          </a:p>
        </p:txBody>
      </p:sp>
      <p:pic>
        <p:nvPicPr>
          <p:cNvPr id="3074" name="Picture 2" descr="C:\Users\1\Desktop\17 декабря\x3894.jpg.pagespeed.ic.wPVxW5hi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76825"/>
            <a:ext cx="2381250" cy="1781175"/>
          </a:xfrm>
          <a:prstGeom prst="rect">
            <a:avLst/>
          </a:prstGeom>
          <a:noFill/>
        </p:spPr>
      </p:pic>
      <p:pic>
        <p:nvPicPr>
          <p:cNvPr id="6" name="Tihaya_melodiya_bez_slov_-_Spokojnaya_muzyka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86776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\Desktop\17 декабря\f3752afcb9bd227be46729e12d99457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143372"/>
            <a:ext cx="3619504" cy="27146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И</a:t>
            </a:r>
            <a:r>
              <a:rPr lang="ru-RU" sz="3600" b="1" dirty="0" smtClean="0"/>
              <a:t>гра «Ощупай и расскажи»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Цель</a:t>
            </a:r>
            <a:r>
              <a:rPr lang="ru-RU" b="1" dirty="0"/>
              <a:t>:</a:t>
            </a:r>
            <a:r>
              <a:rPr lang="ru-RU" dirty="0"/>
              <a:t> развитие умения узнавать на ощупь разную фактуру деталей </a:t>
            </a:r>
            <a:r>
              <a:rPr lang="ru-RU" dirty="0" smtClean="0"/>
              <a:t>Лего, </a:t>
            </a:r>
            <a:r>
              <a:rPr lang="ru-RU" dirty="0"/>
              <a:t>развитие чувствительности кончиков пальцев, активизация словаря.</a:t>
            </a:r>
          </a:p>
          <a:p>
            <a:pPr algn="just"/>
            <a:r>
              <a:rPr lang="ru-RU" b="1" dirty="0"/>
              <a:t>Методика:</a:t>
            </a:r>
            <a:r>
              <a:rPr lang="ru-RU" dirty="0"/>
              <a:t> игра проводится аналогично предыдущей. Усложнение состоит в том, что ребенок самостоятельно описывает найденную им в «чудесном мешочке» деталь.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Игра «Суши»</a:t>
            </a:r>
            <a:endParaRPr lang="ru-RU" sz="3600" b="1" dirty="0"/>
          </a:p>
        </p:txBody>
      </p:sp>
      <p:pic>
        <p:nvPicPr>
          <p:cNvPr id="1026" name="Picture 2" descr="C:\Users\1\Desktop\17 декабря\240px-Sushi-fish_eggs-Mosco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00364" y="4572000"/>
            <a:ext cx="3048000" cy="2286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214422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Цель:</a:t>
            </a:r>
            <a:r>
              <a:rPr lang="ru-RU" sz="2800" dirty="0" smtClean="0"/>
              <a:t> </a:t>
            </a:r>
            <a:r>
              <a:rPr lang="ru-RU" sz="3200" dirty="0"/>
              <a:t>развитие тактильных ощущений, внимания, координации движений, согласованности движений глаз и пальцев, ориентировке в пространстве</a:t>
            </a:r>
            <a:endParaRPr lang="ru-RU" sz="3200" dirty="0" smtClean="0"/>
          </a:p>
          <a:p>
            <a:pPr algn="just"/>
            <a:r>
              <a:rPr lang="ru-RU" sz="3200" b="1" dirty="0" smtClean="0"/>
              <a:t>Методика:</a:t>
            </a:r>
            <a:r>
              <a:rPr lang="ru-RU" sz="3200" dirty="0" smtClean="0"/>
              <a:t> ребенок по сигналу взрослого начинает переносить палочками для суши лего-детали через импровизированное препятствие.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7 декабря\lego-broodtrommel-8-noppen-gro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429104"/>
            <a:ext cx="2714624" cy="2428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Игра «Работа в паре»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Цель:</a:t>
            </a:r>
            <a:r>
              <a:rPr lang="ru-RU" dirty="0" smtClean="0"/>
              <a:t> развитие тактильных ощущений, внимания, координации движений, согласованности действий с партнером, ориентировке в пространстве</a:t>
            </a:r>
          </a:p>
          <a:p>
            <a:pPr algn="just"/>
            <a:r>
              <a:rPr lang="ru-RU" b="1" dirty="0" smtClean="0"/>
              <a:t>Методика: </a:t>
            </a:r>
            <a:r>
              <a:rPr lang="ru-RU" dirty="0" smtClean="0"/>
              <a:t>дети по сигналу взрослого берутся одной рукой за руки и начинают свободными руками собирать определенную конструкцию (башню, квадрат, треугольник и т.д.)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463</TotalTime>
  <Words>456</Words>
  <Application>Microsoft Office PowerPoint</Application>
  <PresentationFormat>Экран (4:3)</PresentationFormat>
  <Paragraphs>55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«Развитие моторики через Легоконструирование»</vt:lpstr>
      <vt:lpstr>В.А. Сухомлинский </vt:lpstr>
      <vt:lpstr>Кейс-метод (ситуационные задания)</vt:lpstr>
      <vt:lpstr>Лего – самая популярная настольная игра на планете </vt:lpstr>
      <vt:lpstr>Слайд 5</vt:lpstr>
      <vt:lpstr>Игра «Чудесный мешочек»</vt:lpstr>
      <vt:lpstr>Игра «Ощупай и расскажи»</vt:lpstr>
      <vt:lpstr> Игра «Суши»</vt:lpstr>
      <vt:lpstr>Игра «Работа в паре»</vt:lpstr>
      <vt:lpstr>Игра «Работа в паре 2»</vt:lpstr>
      <vt:lpstr>Ситуация успеха</vt:lpstr>
      <vt:lpstr>Рефлексия: </vt:lpstr>
      <vt:lpstr>Слайд 13</vt:lpstr>
      <vt:lpstr>Литература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«ЛЕГО-КОНСТРУКТОР»</dc:title>
  <dc:creator>1</dc:creator>
  <cp:lastModifiedBy>1</cp:lastModifiedBy>
  <cp:revision>54</cp:revision>
  <dcterms:created xsi:type="dcterms:W3CDTF">2015-11-02T15:15:12Z</dcterms:created>
  <dcterms:modified xsi:type="dcterms:W3CDTF">2016-09-30T16:02:35Z</dcterms:modified>
</cp:coreProperties>
</file>