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89" r:id="rId3"/>
    <p:sldId id="290" r:id="rId4"/>
    <p:sldId id="284" r:id="rId5"/>
    <p:sldId id="292" r:id="rId6"/>
    <p:sldId id="293" r:id="rId7"/>
    <p:sldId id="294" r:id="rId8"/>
    <p:sldId id="261" r:id="rId9"/>
    <p:sldId id="286" r:id="rId10"/>
    <p:sldId id="288" r:id="rId11"/>
    <p:sldId id="262" r:id="rId12"/>
    <p:sldId id="287" r:id="rId13"/>
    <p:sldId id="295" r:id="rId14"/>
    <p:sldId id="27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3366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20" d="100"/>
          <a:sy n="120" d="100"/>
        </p:scale>
        <p:origin x="150" y="15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1DB433-CE9B-43C9-991C-40122D39EC20}" type="doc">
      <dgm:prSet loTypeId="urn:microsoft.com/office/officeart/2005/8/layout/vList5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456DBB79-5B1C-4BE5-9037-B59DD392F734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Самостоятельный поиск</a:t>
          </a:r>
          <a:endParaRPr lang="ru-RU" sz="2000" b="1" dirty="0">
            <a:solidFill>
              <a:srgbClr val="3366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EB064A-E91B-4F5F-95AA-DD84FCC2C51D}" type="parTrans" cxnId="{70704F4B-8082-4045-B506-9CB748F25186}">
      <dgm:prSet/>
      <dgm:spPr/>
      <dgm:t>
        <a:bodyPr/>
        <a:lstStyle/>
        <a:p>
          <a:endParaRPr lang="ru-RU"/>
        </a:p>
      </dgm:t>
    </dgm:pt>
    <dgm:pt modelId="{D54EE2E8-9734-4084-B8EB-06B8D0F5CE7A}" type="sibTrans" cxnId="{70704F4B-8082-4045-B506-9CB748F25186}">
      <dgm:prSet/>
      <dgm:spPr/>
      <dgm:t>
        <a:bodyPr/>
        <a:lstStyle/>
        <a:p>
          <a:endParaRPr lang="ru-RU"/>
        </a:p>
      </dgm:t>
    </dgm:pt>
    <dgm:pt modelId="{EF18E668-DE1D-4D7B-BC22-0DFB3D7F9396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Исследовательская деятельность</a:t>
          </a:r>
        </a:p>
      </dgm:t>
    </dgm:pt>
    <dgm:pt modelId="{B26A99AA-40EB-4D3C-A230-28D1B2C411A8}" type="parTrans" cxnId="{EBF3F631-C38C-4B21-9D1A-38111F949992}">
      <dgm:prSet/>
      <dgm:spPr/>
      <dgm:t>
        <a:bodyPr/>
        <a:lstStyle/>
        <a:p>
          <a:endParaRPr lang="ru-RU"/>
        </a:p>
      </dgm:t>
    </dgm:pt>
    <dgm:pt modelId="{1066936A-0B4C-449D-8541-29DE25FAC67C}" type="sibTrans" cxnId="{EBF3F631-C38C-4B21-9D1A-38111F949992}">
      <dgm:prSet/>
      <dgm:spPr/>
      <dgm:t>
        <a:bodyPr/>
        <a:lstStyle/>
        <a:p>
          <a:endParaRPr lang="ru-RU"/>
        </a:p>
      </dgm:t>
    </dgm:pt>
    <dgm:pt modelId="{08DC615F-937C-47BA-9810-A826CE065D8B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Проектный метод</a:t>
          </a:r>
          <a:endParaRPr lang="ru-RU" sz="3200" b="1" dirty="0" smtClean="0">
            <a:solidFill>
              <a:srgbClr val="3366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97EC8F-1F1A-430C-B1B9-A71823C309DD}" type="parTrans" cxnId="{82E895C1-DB86-42C2-BB57-72803C7B9340}">
      <dgm:prSet/>
      <dgm:spPr/>
      <dgm:t>
        <a:bodyPr/>
        <a:lstStyle/>
        <a:p>
          <a:endParaRPr lang="ru-RU"/>
        </a:p>
      </dgm:t>
    </dgm:pt>
    <dgm:pt modelId="{11F60ECC-6B29-4B12-B4C1-2E88C4153300}" type="sibTrans" cxnId="{82E895C1-DB86-42C2-BB57-72803C7B9340}">
      <dgm:prSet/>
      <dgm:spPr/>
      <dgm:t>
        <a:bodyPr/>
        <a:lstStyle/>
        <a:p>
          <a:endParaRPr lang="ru-RU"/>
        </a:p>
      </dgm:t>
    </dgm:pt>
    <dgm:pt modelId="{9267D174-55D9-4950-8A51-42C3CCC46DC2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i="1" dirty="0" smtClean="0"/>
            <a:t>кластеры</a:t>
          </a:r>
          <a:r>
            <a:rPr lang="ru-RU" sz="2000" dirty="0" smtClean="0"/>
            <a:t> (выделение смысловых единиц текста) </a:t>
          </a:r>
          <a:endParaRPr lang="ru-RU" sz="20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D5D880-D0CF-4F76-B4D0-45DDDA4EF790}" type="parTrans" cxnId="{BD1DE30E-6296-40FD-A1BB-C57DE2D4687B}">
      <dgm:prSet/>
      <dgm:spPr/>
      <dgm:t>
        <a:bodyPr/>
        <a:lstStyle/>
        <a:p>
          <a:endParaRPr lang="ru-RU"/>
        </a:p>
      </dgm:t>
    </dgm:pt>
    <dgm:pt modelId="{178FD35F-F6AF-4757-ADEA-DF10667721C9}" type="sibTrans" cxnId="{BD1DE30E-6296-40FD-A1BB-C57DE2D4687B}">
      <dgm:prSet/>
      <dgm:spPr/>
      <dgm:t>
        <a:bodyPr/>
        <a:lstStyle/>
        <a:p>
          <a:endParaRPr lang="ru-RU"/>
        </a:p>
      </dgm:t>
    </dgm:pt>
    <dgm:pt modelId="{32818091-9939-4351-A5BF-06E255BD70FD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i="1" dirty="0" err="1" smtClean="0"/>
            <a:t>инсерт</a:t>
          </a:r>
          <a:r>
            <a:rPr lang="ru-RU" sz="2000" b="0" i="1" dirty="0" smtClean="0"/>
            <a:t> </a:t>
          </a:r>
          <a:r>
            <a:rPr lang="ru-RU" sz="2000" dirty="0" smtClean="0"/>
            <a:t>(маркировка текста значками по мере его чтения)</a:t>
          </a:r>
        </a:p>
      </dgm:t>
    </dgm:pt>
    <dgm:pt modelId="{C8A20BB3-64CA-447C-A41A-4F0B63319A18}" type="parTrans" cxnId="{C2E56005-D73C-4642-B45D-EBB2B25C66CB}">
      <dgm:prSet/>
      <dgm:spPr/>
      <dgm:t>
        <a:bodyPr/>
        <a:lstStyle/>
        <a:p>
          <a:endParaRPr lang="ru-RU"/>
        </a:p>
      </dgm:t>
    </dgm:pt>
    <dgm:pt modelId="{AE67E230-505A-4D53-92FE-236A087915A6}" type="sibTrans" cxnId="{C2E56005-D73C-4642-B45D-EBB2B25C66CB}">
      <dgm:prSet/>
      <dgm:spPr/>
      <dgm:t>
        <a:bodyPr/>
        <a:lstStyle/>
        <a:p>
          <a:endParaRPr lang="ru-RU"/>
        </a:p>
      </dgm:t>
    </dgm:pt>
    <dgm:pt modelId="{343E12E0-A6E2-4051-B9D2-A2CE8A4C4E93}">
      <dgm:prSet phldrT="[Текст]" custT="1"/>
      <dgm:spPr/>
      <dgm:t>
        <a:bodyPr/>
        <a:lstStyle/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2000" b="0" dirty="0" smtClean="0"/>
            <a:t>чтение с остановками, пометками</a:t>
          </a:r>
        </a:p>
      </dgm:t>
    </dgm:pt>
    <dgm:pt modelId="{3A34E39C-29F1-451A-90E9-046380BB4E6E}" type="parTrans" cxnId="{B9C5538A-0A5C-4D7E-BA1E-FBE13B060D35}">
      <dgm:prSet/>
      <dgm:spPr/>
      <dgm:t>
        <a:bodyPr/>
        <a:lstStyle/>
        <a:p>
          <a:endParaRPr lang="ru-RU"/>
        </a:p>
      </dgm:t>
    </dgm:pt>
    <dgm:pt modelId="{CD6D9019-303F-4E93-8771-AAE325032036}" type="sibTrans" cxnId="{B9C5538A-0A5C-4D7E-BA1E-FBE13B060D35}">
      <dgm:prSet/>
      <dgm:spPr/>
      <dgm:t>
        <a:bodyPr/>
        <a:lstStyle/>
        <a:p>
          <a:endParaRPr lang="ru-RU"/>
        </a:p>
      </dgm:t>
    </dgm:pt>
    <dgm:pt modelId="{FC89CF6F-AD97-44BF-8259-F3D79B1E09F7}">
      <dgm:prSet phldrT="[Текст]" custT="1"/>
      <dgm:spPr/>
      <dgm:t>
        <a:bodyPr/>
        <a:lstStyle/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2000" b="0" dirty="0" smtClean="0"/>
            <a:t>формулирование рефлексивных вопросов</a:t>
          </a:r>
          <a:endParaRPr lang="ru-RU" sz="20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157A96-0ECD-4838-95BB-0D19A577D31B}" type="parTrans" cxnId="{865F9316-B80C-44CB-AFC2-002951DB7E62}">
      <dgm:prSet/>
      <dgm:spPr/>
      <dgm:t>
        <a:bodyPr/>
        <a:lstStyle/>
        <a:p>
          <a:endParaRPr lang="ru-RU"/>
        </a:p>
      </dgm:t>
    </dgm:pt>
    <dgm:pt modelId="{EE778DEF-3ADC-4471-AE5C-E7729FF4940A}" type="sibTrans" cxnId="{865F9316-B80C-44CB-AFC2-002951DB7E62}">
      <dgm:prSet/>
      <dgm:spPr/>
      <dgm:t>
        <a:bodyPr/>
        <a:lstStyle/>
        <a:p>
          <a:endParaRPr lang="ru-RU"/>
        </a:p>
      </dgm:t>
    </dgm:pt>
    <dgm:pt modelId="{678CDB5B-54B7-4F4E-95F7-37878FD1E3F8}">
      <dgm:prSet phldrT="[Текст]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ru-RU" dirty="0" smtClean="0"/>
            <a:t>постановка проблемной ситуации</a:t>
          </a:r>
          <a:endParaRPr lang="ru-RU" dirty="0"/>
        </a:p>
      </dgm:t>
    </dgm:pt>
    <dgm:pt modelId="{71865640-0186-4ABB-90C5-352E13144FF5}" type="parTrans" cxnId="{1234D729-5E59-42D7-B5F9-C446983E4952}">
      <dgm:prSet/>
      <dgm:spPr/>
      <dgm:t>
        <a:bodyPr/>
        <a:lstStyle/>
        <a:p>
          <a:endParaRPr lang="ru-RU"/>
        </a:p>
      </dgm:t>
    </dgm:pt>
    <dgm:pt modelId="{EB5381FC-591F-4417-84FA-EF6C81F20ED7}" type="sibTrans" cxnId="{1234D729-5E59-42D7-B5F9-C446983E4952}">
      <dgm:prSet/>
      <dgm:spPr/>
      <dgm:t>
        <a:bodyPr/>
        <a:lstStyle/>
        <a:p>
          <a:endParaRPr lang="ru-RU"/>
        </a:p>
      </dgm:t>
    </dgm:pt>
    <dgm:pt modelId="{DD476140-B08E-4B76-89D7-12A73BD384A9}">
      <dgm:prSet/>
      <dgm:spPr/>
      <dgm:t>
        <a:bodyPr/>
        <a:lstStyle/>
        <a:p>
          <a:r>
            <a:rPr lang="ru-RU" dirty="0" smtClean="0"/>
            <a:t>сбор и обработка материала</a:t>
          </a:r>
          <a:endParaRPr lang="ru-RU" dirty="0"/>
        </a:p>
      </dgm:t>
    </dgm:pt>
    <dgm:pt modelId="{3DF80129-4809-40FC-88B6-E752E8482336}" type="parTrans" cxnId="{C336F759-7BED-4314-946D-D6EB9757EA6A}">
      <dgm:prSet/>
      <dgm:spPr/>
      <dgm:t>
        <a:bodyPr/>
        <a:lstStyle/>
        <a:p>
          <a:endParaRPr lang="ru-RU"/>
        </a:p>
      </dgm:t>
    </dgm:pt>
    <dgm:pt modelId="{7584AAA5-900A-4A06-89E1-6A8EBFA4AE49}" type="sibTrans" cxnId="{C336F759-7BED-4314-946D-D6EB9757EA6A}">
      <dgm:prSet/>
      <dgm:spPr/>
      <dgm:t>
        <a:bodyPr/>
        <a:lstStyle/>
        <a:p>
          <a:endParaRPr lang="ru-RU"/>
        </a:p>
      </dgm:t>
    </dgm:pt>
    <dgm:pt modelId="{F51016E1-2750-4700-BDD7-7C7DDFA6A652}">
      <dgm:prSet/>
      <dgm:spPr/>
      <dgm:t>
        <a:bodyPr/>
        <a:lstStyle/>
        <a:p>
          <a:r>
            <a:rPr lang="ru-RU" dirty="0" smtClean="0"/>
            <a:t>презентация проекта</a:t>
          </a:r>
          <a:endParaRPr lang="ru-RU" dirty="0"/>
        </a:p>
      </dgm:t>
    </dgm:pt>
    <dgm:pt modelId="{A959352F-67E9-433D-A6C6-1308D4F111E6}" type="parTrans" cxnId="{BFF98B7F-423D-4E48-BDE2-634EC2D4DB65}">
      <dgm:prSet/>
      <dgm:spPr/>
      <dgm:t>
        <a:bodyPr/>
        <a:lstStyle/>
        <a:p>
          <a:endParaRPr lang="ru-RU"/>
        </a:p>
      </dgm:t>
    </dgm:pt>
    <dgm:pt modelId="{018DBAB1-8D93-4B92-A126-61181DAB766F}" type="sibTrans" cxnId="{BFF98B7F-423D-4E48-BDE2-634EC2D4DB65}">
      <dgm:prSet/>
      <dgm:spPr/>
      <dgm:t>
        <a:bodyPr/>
        <a:lstStyle/>
        <a:p>
          <a:endParaRPr lang="ru-RU"/>
        </a:p>
      </dgm:t>
    </dgm:pt>
    <dgm:pt modelId="{247E4AF5-DD42-462F-8EF7-AAF99E6AB79C}">
      <dgm:prSet/>
      <dgm:spPr/>
      <dgm:t>
        <a:bodyPr/>
        <a:lstStyle/>
        <a:p>
          <a:r>
            <a:rPr lang="ru-RU" dirty="0" smtClean="0"/>
            <a:t>обсуждение</a:t>
          </a:r>
          <a:endParaRPr lang="ru-RU" dirty="0"/>
        </a:p>
      </dgm:t>
    </dgm:pt>
    <dgm:pt modelId="{E3552829-EA1C-4B84-BEA7-6C4BF73BA857}" type="parTrans" cxnId="{D2BA5E37-62A3-44DC-B1C8-F97E933C8E05}">
      <dgm:prSet/>
      <dgm:spPr/>
      <dgm:t>
        <a:bodyPr/>
        <a:lstStyle/>
        <a:p>
          <a:endParaRPr lang="ru-RU"/>
        </a:p>
      </dgm:t>
    </dgm:pt>
    <dgm:pt modelId="{3CCD3A2B-C240-4F5D-8F4C-605CFFC6F9ED}" type="sibTrans" cxnId="{D2BA5E37-62A3-44DC-B1C8-F97E933C8E05}">
      <dgm:prSet/>
      <dgm:spPr/>
      <dgm:t>
        <a:bodyPr/>
        <a:lstStyle/>
        <a:p>
          <a:endParaRPr lang="ru-RU"/>
        </a:p>
      </dgm:t>
    </dgm:pt>
    <dgm:pt modelId="{006B959D-9C93-4BBC-BC1C-DC93AD6FFA21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развитие ключевых компетенций обучающихся</a:t>
          </a:r>
          <a:endParaRPr lang="ru-RU" sz="2000" b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A8C294-4A38-42FB-B8C0-40F33B6A55F5}" type="parTrans" cxnId="{6552A0D0-762A-41F4-9AC9-9E07EBBA21C6}">
      <dgm:prSet/>
      <dgm:spPr/>
      <dgm:t>
        <a:bodyPr/>
        <a:lstStyle/>
        <a:p>
          <a:endParaRPr lang="ru-RU"/>
        </a:p>
      </dgm:t>
    </dgm:pt>
    <dgm:pt modelId="{7033B073-7398-4EA3-8F81-59EC665FA96D}" type="sibTrans" cxnId="{6552A0D0-762A-41F4-9AC9-9E07EBBA21C6}">
      <dgm:prSet/>
      <dgm:spPr/>
      <dgm:t>
        <a:bodyPr/>
        <a:lstStyle/>
        <a:p>
          <a:endParaRPr lang="ru-RU"/>
        </a:p>
      </dgm:t>
    </dgm:pt>
    <dgm:pt modelId="{7AF93D5B-841C-49BC-8814-66038192EA39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опыт социального взаимодействия в творческом коллективе единомышленников</a:t>
          </a:r>
          <a:endParaRPr lang="ru-RU" sz="2000" b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510E83-AAAE-45D7-821C-B1854BADCB37}" type="parTrans" cxnId="{AB79E781-D81C-4D58-A052-40FC4933E694}">
      <dgm:prSet/>
      <dgm:spPr/>
      <dgm:t>
        <a:bodyPr/>
        <a:lstStyle/>
        <a:p>
          <a:endParaRPr lang="ru-RU"/>
        </a:p>
      </dgm:t>
    </dgm:pt>
    <dgm:pt modelId="{17101B52-11F3-4CD7-B7A1-423B3F484470}" type="sibTrans" cxnId="{AB79E781-D81C-4D58-A052-40FC4933E694}">
      <dgm:prSet/>
      <dgm:spPr/>
      <dgm:t>
        <a:bodyPr/>
        <a:lstStyle/>
        <a:p>
          <a:endParaRPr lang="ru-RU"/>
        </a:p>
      </dgm:t>
    </dgm:pt>
    <dgm:pt modelId="{C0E790FE-4C8C-4FFF-91F7-45CCB9255422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практическая значимость проектов</a:t>
          </a:r>
          <a:endParaRPr lang="ru-RU" sz="2000" b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607F93-3BE7-4392-AA30-36FDD2B2ADFD}" type="parTrans" cxnId="{8754F913-859D-4B1A-B7DC-07BFB7D3014D}">
      <dgm:prSet/>
      <dgm:spPr/>
      <dgm:t>
        <a:bodyPr/>
        <a:lstStyle/>
        <a:p>
          <a:endParaRPr lang="ru-RU"/>
        </a:p>
      </dgm:t>
    </dgm:pt>
    <dgm:pt modelId="{3F7A5159-B239-41AD-A16A-AF1ED12E3989}" type="sibTrans" cxnId="{8754F913-859D-4B1A-B7DC-07BFB7D3014D}">
      <dgm:prSet/>
      <dgm:spPr/>
      <dgm:t>
        <a:bodyPr/>
        <a:lstStyle/>
        <a:p>
          <a:endParaRPr lang="ru-RU"/>
        </a:p>
      </dgm:t>
    </dgm:pt>
    <dgm:pt modelId="{4B04B6E7-9A13-48DE-B1AE-9D42A44C75F3}" type="pres">
      <dgm:prSet presAssocID="{EC1DB433-CE9B-43C9-991C-40122D39EC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871AB1-F84C-4F20-BD67-74BC3AF9D2CE}" type="pres">
      <dgm:prSet presAssocID="{456DBB79-5B1C-4BE5-9037-B59DD392F734}" presName="linNode" presStyleCnt="0"/>
      <dgm:spPr/>
    </dgm:pt>
    <dgm:pt modelId="{14FF023F-5956-4570-86DE-A9B7F9906FAE}" type="pres">
      <dgm:prSet presAssocID="{456DBB79-5B1C-4BE5-9037-B59DD392F734}" presName="parentText" presStyleLbl="node1" presStyleIdx="0" presStyleCnt="3" custScaleX="1452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9AB60-4B6A-414F-B1C4-2490A557C303}" type="pres">
      <dgm:prSet presAssocID="{456DBB79-5B1C-4BE5-9037-B59DD392F734}" presName="descendantText" presStyleLbl="alignAccFollowNode1" presStyleIdx="0" presStyleCnt="3" custScaleX="188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E4B8B-4ED9-41F5-A1A8-B91B5F51C0D1}" type="pres">
      <dgm:prSet presAssocID="{D54EE2E8-9734-4084-B8EB-06B8D0F5CE7A}" presName="sp" presStyleCnt="0"/>
      <dgm:spPr/>
    </dgm:pt>
    <dgm:pt modelId="{ADD36318-EDED-497A-AF51-CCECFC57E8A3}" type="pres">
      <dgm:prSet presAssocID="{EF18E668-DE1D-4D7B-BC22-0DFB3D7F9396}" presName="linNode" presStyleCnt="0"/>
      <dgm:spPr/>
    </dgm:pt>
    <dgm:pt modelId="{3A443E3F-EE83-4AF2-A4A5-9DDBD9481467}" type="pres">
      <dgm:prSet presAssocID="{EF18E668-DE1D-4D7B-BC22-0DFB3D7F9396}" presName="parentText" presStyleLbl="node1" presStyleIdx="1" presStyleCnt="3" custScaleX="1015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486671-883D-4B9E-8487-F0EB78BF2DDE}" type="pres">
      <dgm:prSet presAssocID="{EF18E668-DE1D-4D7B-BC22-0DFB3D7F9396}" presName="descendantText" presStyleLbl="alignAccFollowNode1" presStyleIdx="1" presStyleCnt="3" custScaleX="1337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1E0B5-9382-45A4-A301-AAA42E02FD7F}" type="pres">
      <dgm:prSet presAssocID="{1066936A-0B4C-449D-8541-29DE25FAC67C}" presName="sp" presStyleCnt="0"/>
      <dgm:spPr/>
    </dgm:pt>
    <dgm:pt modelId="{E0B1A604-F147-461D-A1FF-B7DD28E8EEF7}" type="pres">
      <dgm:prSet presAssocID="{08DC615F-937C-47BA-9810-A826CE065D8B}" presName="linNode" presStyleCnt="0"/>
      <dgm:spPr/>
    </dgm:pt>
    <dgm:pt modelId="{20F53E3C-8616-49B5-BA4D-5A3741A02C1D}" type="pres">
      <dgm:prSet presAssocID="{08DC615F-937C-47BA-9810-A826CE065D8B}" presName="parentText" presStyleLbl="node1" presStyleIdx="2" presStyleCnt="3" custScaleX="895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FD3D49-85FD-4CB6-9856-839FE621720A}" type="pres">
      <dgm:prSet presAssocID="{08DC615F-937C-47BA-9810-A826CE065D8B}" presName="descendantText" presStyleLbl="alignAccFollowNode1" presStyleIdx="2" presStyleCnt="3" custScaleX="121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CEED8A-39BB-469B-99DC-93BF922823E6}" type="presOf" srcId="{9267D174-55D9-4950-8A51-42C3CCC46DC2}" destId="{7B09AB60-4B6A-414F-B1C4-2490A557C303}" srcOrd="0" destOrd="0" presId="urn:microsoft.com/office/officeart/2005/8/layout/vList5"/>
    <dgm:cxn modelId="{BD1DE30E-6296-40FD-A1BB-C57DE2D4687B}" srcId="{456DBB79-5B1C-4BE5-9037-B59DD392F734}" destId="{9267D174-55D9-4950-8A51-42C3CCC46DC2}" srcOrd="0" destOrd="0" parTransId="{7FD5D880-D0CF-4F76-B4D0-45DDDA4EF790}" sibTransId="{178FD35F-F6AF-4757-ADEA-DF10667721C9}"/>
    <dgm:cxn modelId="{C336F759-7BED-4314-946D-D6EB9757EA6A}" srcId="{EF18E668-DE1D-4D7B-BC22-0DFB3D7F9396}" destId="{DD476140-B08E-4B76-89D7-12A73BD384A9}" srcOrd="1" destOrd="0" parTransId="{3DF80129-4809-40FC-88B6-E752E8482336}" sibTransId="{7584AAA5-900A-4A06-89E1-6A8EBFA4AE49}"/>
    <dgm:cxn modelId="{663D2707-9BF1-49C7-B19B-A44A26573527}" type="presOf" srcId="{FC89CF6F-AD97-44BF-8259-F3D79B1E09F7}" destId="{7B09AB60-4B6A-414F-B1C4-2490A557C303}" srcOrd="0" destOrd="3" presId="urn:microsoft.com/office/officeart/2005/8/layout/vList5"/>
    <dgm:cxn modelId="{0B4F1C8E-DDB5-457F-B94F-262CC5C1B88E}" type="presOf" srcId="{7AF93D5B-841C-49BC-8814-66038192EA39}" destId="{BAFD3D49-85FD-4CB6-9856-839FE621720A}" srcOrd="0" destOrd="1" presId="urn:microsoft.com/office/officeart/2005/8/layout/vList5"/>
    <dgm:cxn modelId="{B9C5538A-0A5C-4D7E-BA1E-FBE13B060D35}" srcId="{456DBB79-5B1C-4BE5-9037-B59DD392F734}" destId="{343E12E0-A6E2-4051-B9D2-A2CE8A4C4E93}" srcOrd="2" destOrd="0" parTransId="{3A34E39C-29F1-451A-90E9-046380BB4E6E}" sibTransId="{CD6D9019-303F-4E93-8771-AAE325032036}"/>
    <dgm:cxn modelId="{1234D729-5E59-42D7-B5F9-C446983E4952}" srcId="{EF18E668-DE1D-4D7B-BC22-0DFB3D7F9396}" destId="{678CDB5B-54B7-4F4E-95F7-37878FD1E3F8}" srcOrd="0" destOrd="0" parTransId="{71865640-0186-4ABB-90C5-352E13144FF5}" sibTransId="{EB5381FC-591F-4417-84FA-EF6C81F20ED7}"/>
    <dgm:cxn modelId="{AB79E781-D81C-4D58-A052-40FC4933E694}" srcId="{08DC615F-937C-47BA-9810-A826CE065D8B}" destId="{7AF93D5B-841C-49BC-8814-66038192EA39}" srcOrd="1" destOrd="0" parTransId="{EF510E83-AAAE-45D7-821C-B1854BADCB37}" sibTransId="{17101B52-11F3-4CD7-B7A1-423B3F484470}"/>
    <dgm:cxn modelId="{865F9316-B80C-44CB-AFC2-002951DB7E62}" srcId="{456DBB79-5B1C-4BE5-9037-B59DD392F734}" destId="{FC89CF6F-AD97-44BF-8259-F3D79B1E09F7}" srcOrd="3" destOrd="0" parTransId="{F6157A96-0ECD-4838-95BB-0D19A577D31B}" sibTransId="{EE778DEF-3ADC-4471-AE5C-E7729FF4940A}"/>
    <dgm:cxn modelId="{4E2D887F-E6BF-4E9A-AA94-6F223C591497}" type="presOf" srcId="{F51016E1-2750-4700-BDD7-7C7DDFA6A652}" destId="{CC486671-883D-4B9E-8487-F0EB78BF2DDE}" srcOrd="0" destOrd="2" presId="urn:microsoft.com/office/officeart/2005/8/layout/vList5"/>
    <dgm:cxn modelId="{B49EF2C8-6923-4413-9158-3AB7F366410B}" type="presOf" srcId="{08DC615F-937C-47BA-9810-A826CE065D8B}" destId="{20F53E3C-8616-49B5-BA4D-5A3741A02C1D}" srcOrd="0" destOrd="0" presId="urn:microsoft.com/office/officeart/2005/8/layout/vList5"/>
    <dgm:cxn modelId="{2D6A60CD-3973-45E5-87C9-85DEDAE58E69}" type="presOf" srcId="{456DBB79-5B1C-4BE5-9037-B59DD392F734}" destId="{14FF023F-5956-4570-86DE-A9B7F9906FAE}" srcOrd="0" destOrd="0" presId="urn:microsoft.com/office/officeart/2005/8/layout/vList5"/>
    <dgm:cxn modelId="{6552A0D0-762A-41F4-9AC9-9E07EBBA21C6}" srcId="{08DC615F-937C-47BA-9810-A826CE065D8B}" destId="{006B959D-9C93-4BBC-BC1C-DC93AD6FFA21}" srcOrd="0" destOrd="0" parTransId="{B9A8C294-4A38-42FB-B8C0-40F33B6A55F5}" sibTransId="{7033B073-7398-4EA3-8F81-59EC665FA96D}"/>
    <dgm:cxn modelId="{D7099F9F-0E62-4A1C-94B7-5740D4022D96}" type="presOf" srcId="{678CDB5B-54B7-4F4E-95F7-37878FD1E3F8}" destId="{CC486671-883D-4B9E-8487-F0EB78BF2DDE}" srcOrd="0" destOrd="0" presId="urn:microsoft.com/office/officeart/2005/8/layout/vList5"/>
    <dgm:cxn modelId="{63178843-15D9-4762-9FB5-F3027B54AB86}" type="presOf" srcId="{C0E790FE-4C8C-4FFF-91F7-45CCB9255422}" destId="{BAFD3D49-85FD-4CB6-9856-839FE621720A}" srcOrd="0" destOrd="2" presId="urn:microsoft.com/office/officeart/2005/8/layout/vList5"/>
    <dgm:cxn modelId="{EBF3F631-C38C-4B21-9D1A-38111F949992}" srcId="{EC1DB433-CE9B-43C9-991C-40122D39EC20}" destId="{EF18E668-DE1D-4D7B-BC22-0DFB3D7F9396}" srcOrd="1" destOrd="0" parTransId="{B26A99AA-40EB-4D3C-A230-28D1B2C411A8}" sibTransId="{1066936A-0B4C-449D-8541-29DE25FAC67C}"/>
    <dgm:cxn modelId="{82E895C1-DB86-42C2-BB57-72803C7B9340}" srcId="{EC1DB433-CE9B-43C9-991C-40122D39EC20}" destId="{08DC615F-937C-47BA-9810-A826CE065D8B}" srcOrd="2" destOrd="0" parTransId="{A797EC8F-1F1A-430C-B1B9-A71823C309DD}" sibTransId="{11F60ECC-6B29-4B12-B4C1-2E88C4153300}"/>
    <dgm:cxn modelId="{65EB86B4-0B66-420D-9DBF-132EE3269779}" type="presOf" srcId="{32818091-9939-4351-A5BF-06E255BD70FD}" destId="{7B09AB60-4B6A-414F-B1C4-2490A557C303}" srcOrd="0" destOrd="1" presId="urn:microsoft.com/office/officeart/2005/8/layout/vList5"/>
    <dgm:cxn modelId="{DE398637-8954-4156-BC47-F7A942C89E7A}" type="presOf" srcId="{DD476140-B08E-4B76-89D7-12A73BD384A9}" destId="{CC486671-883D-4B9E-8487-F0EB78BF2DDE}" srcOrd="0" destOrd="1" presId="urn:microsoft.com/office/officeart/2005/8/layout/vList5"/>
    <dgm:cxn modelId="{8154CE85-E631-4A88-B3C9-C154A4ED71B8}" type="presOf" srcId="{006B959D-9C93-4BBC-BC1C-DC93AD6FFA21}" destId="{BAFD3D49-85FD-4CB6-9856-839FE621720A}" srcOrd="0" destOrd="0" presId="urn:microsoft.com/office/officeart/2005/8/layout/vList5"/>
    <dgm:cxn modelId="{8754F913-859D-4B1A-B7DC-07BFB7D3014D}" srcId="{08DC615F-937C-47BA-9810-A826CE065D8B}" destId="{C0E790FE-4C8C-4FFF-91F7-45CCB9255422}" srcOrd="2" destOrd="0" parTransId="{F1607F93-3BE7-4392-AA30-36FDD2B2ADFD}" sibTransId="{3F7A5159-B239-41AD-A16A-AF1ED12E3989}"/>
    <dgm:cxn modelId="{C2E56005-D73C-4642-B45D-EBB2B25C66CB}" srcId="{456DBB79-5B1C-4BE5-9037-B59DD392F734}" destId="{32818091-9939-4351-A5BF-06E255BD70FD}" srcOrd="1" destOrd="0" parTransId="{C8A20BB3-64CA-447C-A41A-4F0B63319A18}" sibTransId="{AE67E230-505A-4D53-92FE-236A087915A6}"/>
    <dgm:cxn modelId="{9FF54656-0A0E-49C3-AE74-9402D63F4D1E}" type="presOf" srcId="{EF18E668-DE1D-4D7B-BC22-0DFB3D7F9396}" destId="{3A443E3F-EE83-4AF2-A4A5-9DDBD9481467}" srcOrd="0" destOrd="0" presId="urn:microsoft.com/office/officeart/2005/8/layout/vList5"/>
    <dgm:cxn modelId="{BFF98B7F-423D-4E48-BDE2-634EC2D4DB65}" srcId="{EF18E668-DE1D-4D7B-BC22-0DFB3D7F9396}" destId="{F51016E1-2750-4700-BDD7-7C7DDFA6A652}" srcOrd="2" destOrd="0" parTransId="{A959352F-67E9-433D-A6C6-1308D4F111E6}" sibTransId="{018DBAB1-8D93-4B92-A126-61181DAB766F}"/>
    <dgm:cxn modelId="{D2BA5E37-62A3-44DC-B1C8-F97E933C8E05}" srcId="{EF18E668-DE1D-4D7B-BC22-0DFB3D7F9396}" destId="{247E4AF5-DD42-462F-8EF7-AAF99E6AB79C}" srcOrd="3" destOrd="0" parTransId="{E3552829-EA1C-4B84-BEA7-6C4BF73BA857}" sibTransId="{3CCD3A2B-C240-4F5D-8F4C-605CFFC6F9ED}"/>
    <dgm:cxn modelId="{01670AC8-A940-4B6B-8719-AC3DE3B33B5C}" type="presOf" srcId="{EC1DB433-CE9B-43C9-991C-40122D39EC20}" destId="{4B04B6E7-9A13-48DE-B1AE-9D42A44C75F3}" srcOrd="0" destOrd="0" presId="urn:microsoft.com/office/officeart/2005/8/layout/vList5"/>
    <dgm:cxn modelId="{FE0F7C28-5395-4B3C-B98E-AE4E2FBF570D}" type="presOf" srcId="{247E4AF5-DD42-462F-8EF7-AAF99E6AB79C}" destId="{CC486671-883D-4B9E-8487-F0EB78BF2DDE}" srcOrd="0" destOrd="3" presId="urn:microsoft.com/office/officeart/2005/8/layout/vList5"/>
    <dgm:cxn modelId="{F93EEA13-DFBB-46D8-9A5F-F1E6B6604AD9}" type="presOf" srcId="{343E12E0-A6E2-4051-B9D2-A2CE8A4C4E93}" destId="{7B09AB60-4B6A-414F-B1C4-2490A557C303}" srcOrd="0" destOrd="2" presId="urn:microsoft.com/office/officeart/2005/8/layout/vList5"/>
    <dgm:cxn modelId="{70704F4B-8082-4045-B506-9CB748F25186}" srcId="{EC1DB433-CE9B-43C9-991C-40122D39EC20}" destId="{456DBB79-5B1C-4BE5-9037-B59DD392F734}" srcOrd="0" destOrd="0" parTransId="{29EB064A-E91B-4F5F-95AA-DD84FCC2C51D}" sibTransId="{D54EE2E8-9734-4084-B8EB-06B8D0F5CE7A}"/>
    <dgm:cxn modelId="{F268B0B8-4941-4EEB-A316-15546C8A52D8}" type="presParOf" srcId="{4B04B6E7-9A13-48DE-B1AE-9D42A44C75F3}" destId="{48871AB1-F84C-4F20-BD67-74BC3AF9D2CE}" srcOrd="0" destOrd="0" presId="urn:microsoft.com/office/officeart/2005/8/layout/vList5"/>
    <dgm:cxn modelId="{B3A078A1-4267-4C5B-9CC0-387C4AD16509}" type="presParOf" srcId="{48871AB1-F84C-4F20-BD67-74BC3AF9D2CE}" destId="{14FF023F-5956-4570-86DE-A9B7F9906FAE}" srcOrd="0" destOrd="0" presId="urn:microsoft.com/office/officeart/2005/8/layout/vList5"/>
    <dgm:cxn modelId="{729507BA-96C7-4775-A235-8D7CBB4B54D3}" type="presParOf" srcId="{48871AB1-F84C-4F20-BD67-74BC3AF9D2CE}" destId="{7B09AB60-4B6A-414F-B1C4-2490A557C303}" srcOrd="1" destOrd="0" presId="urn:microsoft.com/office/officeart/2005/8/layout/vList5"/>
    <dgm:cxn modelId="{EDE23F81-039A-4074-947B-5F7E6E9E8492}" type="presParOf" srcId="{4B04B6E7-9A13-48DE-B1AE-9D42A44C75F3}" destId="{A2AE4B8B-4ED9-41F5-A1A8-B91B5F51C0D1}" srcOrd="1" destOrd="0" presId="urn:microsoft.com/office/officeart/2005/8/layout/vList5"/>
    <dgm:cxn modelId="{C317F3F4-205D-4201-8D6B-48D815D7D7F2}" type="presParOf" srcId="{4B04B6E7-9A13-48DE-B1AE-9D42A44C75F3}" destId="{ADD36318-EDED-497A-AF51-CCECFC57E8A3}" srcOrd="2" destOrd="0" presId="urn:microsoft.com/office/officeart/2005/8/layout/vList5"/>
    <dgm:cxn modelId="{018B1B81-B022-4B4B-8315-B4B212F332DF}" type="presParOf" srcId="{ADD36318-EDED-497A-AF51-CCECFC57E8A3}" destId="{3A443E3F-EE83-4AF2-A4A5-9DDBD9481467}" srcOrd="0" destOrd="0" presId="urn:microsoft.com/office/officeart/2005/8/layout/vList5"/>
    <dgm:cxn modelId="{266EB3D2-60B2-449C-B7EC-5100FF0BEFD7}" type="presParOf" srcId="{ADD36318-EDED-497A-AF51-CCECFC57E8A3}" destId="{CC486671-883D-4B9E-8487-F0EB78BF2DDE}" srcOrd="1" destOrd="0" presId="urn:microsoft.com/office/officeart/2005/8/layout/vList5"/>
    <dgm:cxn modelId="{C97CCCCF-EC7A-4069-AD09-334ABC57698F}" type="presParOf" srcId="{4B04B6E7-9A13-48DE-B1AE-9D42A44C75F3}" destId="{5CB1E0B5-9382-45A4-A301-AAA42E02FD7F}" srcOrd="3" destOrd="0" presId="urn:microsoft.com/office/officeart/2005/8/layout/vList5"/>
    <dgm:cxn modelId="{39E35A9B-B6B4-43EC-88EC-F7F590A90C35}" type="presParOf" srcId="{4B04B6E7-9A13-48DE-B1AE-9D42A44C75F3}" destId="{E0B1A604-F147-461D-A1FF-B7DD28E8EEF7}" srcOrd="4" destOrd="0" presId="urn:microsoft.com/office/officeart/2005/8/layout/vList5"/>
    <dgm:cxn modelId="{85D81529-0EFE-421B-9851-E1EA9B438211}" type="presParOf" srcId="{E0B1A604-F147-461D-A1FF-B7DD28E8EEF7}" destId="{20F53E3C-8616-49B5-BA4D-5A3741A02C1D}" srcOrd="0" destOrd="0" presId="urn:microsoft.com/office/officeart/2005/8/layout/vList5"/>
    <dgm:cxn modelId="{40EA2214-D44F-4BEA-BFCE-306E9BB80329}" type="presParOf" srcId="{E0B1A604-F147-461D-A1FF-B7DD28E8EEF7}" destId="{BAFD3D49-85FD-4CB6-9856-839FE621720A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09AB60-4B6A-414F-B1C4-2490A557C303}">
      <dsp:nvSpPr>
        <dsp:cNvPr id="0" name=""/>
        <dsp:cNvSpPr/>
      </dsp:nvSpPr>
      <dsp:spPr>
        <a:xfrm rot="5400000">
          <a:off x="4935027" y="-2101257"/>
          <a:ext cx="1515234" cy="61022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b="0" i="1" kern="1200" dirty="0" smtClean="0"/>
            <a:t>кластеры</a:t>
          </a:r>
          <a:r>
            <a:rPr lang="ru-RU" sz="2000" kern="1200" dirty="0" smtClean="0"/>
            <a:t> (выделение смысловых единиц текста) </a:t>
          </a:r>
          <a:endParaRPr lang="ru-RU" sz="20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b="0" i="1" kern="1200" dirty="0" err="1" smtClean="0"/>
            <a:t>инсерт</a:t>
          </a:r>
          <a:r>
            <a:rPr lang="ru-RU" sz="2000" b="0" i="1" kern="1200" dirty="0" smtClean="0"/>
            <a:t> </a:t>
          </a:r>
          <a:r>
            <a:rPr lang="ru-RU" sz="2000" kern="1200" dirty="0" smtClean="0"/>
            <a:t>(маркировка текста значками по мере его чтения)</a:t>
          </a: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b="0" kern="1200" dirty="0" smtClean="0"/>
            <a:t>чтение с остановками, пометками</a:t>
          </a: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b="0" kern="1200" dirty="0" smtClean="0"/>
            <a:t>формулирование рефлексивных вопросов</a:t>
          </a:r>
          <a:endParaRPr lang="ru-RU" sz="20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4935027" y="-2101257"/>
        <a:ext cx="1515234" cy="6102296"/>
      </dsp:txXfrm>
    </dsp:sp>
    <dsp:sp modelId="{14FF023F-5956-4570-86DE-A9B7F9906FAE}">
      <dsp:nvSpPr>
        <dsp:cNvPr id="0" name=""/>
        <dsp:cNvSpPr/>
      </dsp:nvSpPr>
      <dsp:spPr>
        <a:xfrm>
          <a:off x="2180" y="2869"/>
          <a:ext cx="2639316" cy="18940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Самостоятельный поиск</a:t>
          </a:r>
          <a:endParaRPr lang="ru-RU" sz="2000" b="1" kern="1200" dirty="0">
            <a:solidFill>
              <a:srgbClr val="3366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80" y="2869"/>
        <a:ext cx="2639316" cy="1894042"/>
      </dsp:txXfrm>
    </dsp:sp>
    <dsp:sp modelId="{CC486671-883D-4B9E-8487-F0EB78BF2DDE}">
      <dsp:nvSpPr>
        <dsp:cNvPr id="0" name=""/>
        <dsp:cNvSpPr/>
      </dsp:nvSpPr>
      <dsp:spPr>
        <a:xfrm rot="5400000">
          <a:off x="4925021" y="-125009"/>
          <a:ext cx="1515234" cy="61272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marR="0" lvl="1" indent="-22860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/>
            <a:t>постановка проблемной ситуации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сбор и обработка материала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презентация проекта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обсуждение</a:t>
          </a:r>
          <a:endParaRPr lang="ru-RU" sz="2000" kern="1200" dirty="0"/>
        </a:p>
      </dsp:txBody>
      <dsp:txXfrm rot="5400000">
        <a:off x="4925021" y="-125009"/>
        <a:ext cx="1515234" cy="6127290"/>
      </dsp:txXfrm>
    </dsp:sp>
    <dsp:sp modelId="{3A443E3F-EE83-4AF2-A4A5-9DDBD9481467}">
      <dsp:nvSpPr>
        <dsp:cNvPr id="0" name=""/>
        <dsp:cNvSpPr/>
      </dsp:nvSpPr>
      <dsp:spPr>
        <a:xfrm>
          <a:off x="2180" y="1991614"/>
          <a:ext cx="2616813" cy="18940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Исследовательская деятельность</a:t>
          </a:r>
        </a:p>
      </dsp:txBody>
      <dsp:txXfrm>
        <a:off x="2180" y="1991614"/>
        <a:ext cx="2616813" cy="1894042"/>
      </dsp:txXfrm>
    </dsp:sp>
    <dsp:sp modelId="{BAFD3D49-85FD-4CB6-9856-839FE621720A}">
      <dsp:nvSpPr>
        <dsp:cNvPr id="0" name=""/>
        <dsp:cNvSpPr/>
      </dsp:nvSpPr>
      <dsp:spPr>
        <a:xfrm rot="5400000">
          <a:off x="4898785" y="1839267"/>
          <a:ext cx="1515234" cy="617622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/>
            <a:t>развитие ключевых компетенций обучающихся</a:t>
          </a:r>
          <a:endParaRPr lang="ru-RU" sz="2000" b="0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/>
            <a:t>опыт социального взаимодействия в творческом коллективе единомышленников</a:t>
          </a:r>
          <a:endParaRPr lang="ru-RU" sz="2000" b="0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/>
            <a:t>практическая значимость проектов</a:t>
          </a:r>
          <a:endParaRPr lang="ru-RU" sz="2000" b="0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4898785" y="1839267"/>
        <a:ext cx="1515234" cy="6176226"/>
      </dsp:txXfrm>
    </dsp:sp>
    <dsp:sp modelId="{20F53E3C-8616-49B5-BA4D-5A3741A02C1D}">
      <dsp:nvSpPr>
        <dsp:cNvPr id="0" name=""/>
        <dsp:cNvSpPr/>
      </dsp:nvSpPr>
      <dsp:spPr>
        <a:xfrm>
          <a:off x="2180" y="3980359"/>
          <a:ext cx="2566109" cy="18940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Проектный метод</a:t>
          </a:r>
          <a:endParaRPr lang="ru-RU" sz="3200" b="1" kern="1200" dirty="0" smtClean="0">
            <a:solidFill>
              <a:srgbClr val="3366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80" y="3980359"/>
        <a:ext cx="2566109" cy="1894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179AFC-127D-4041-8B9E-9B0B754F9422}" type="datetimeFigureOut">
              <a:rPr lang="ru-RU"/>
              <a:pPr>
                <a:defRPr/>
              </a:pPr>
              <a:t>23.02.2017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4830E9F-C860-466D-8C38-2FAA93D50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6FC0D4-31BF-4915-8994-B9C858F8BC8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01704F4-E7E7-4F5E-B300-C88FA8126AC7}" type="datetime1">
              <a:rPr lang="ru-RU"/>
              <a:pPr>
                <a:defRPr/>
              </a:pPr>
              <a:t>23.02.2017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228A47E-AB54-4FB9-9709-9C0A25C35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4311F-D81E-4511-B65F-86E02E73D727}" type="datetime1">
              <a:rPr lang="ru-RU"/>
              <a:pPr>
                <a:defRPr/>
              </a:pPr>
              <a:t>23.02.2017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1F913-B3B1-4C8E-9D1F-0B2897EA10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63BD95-4F76-4BA7-BF22-4E12A3CF1073}" type="datetime1">
              <a:rPr lang="ru-RU"/>
              <a:pPr>
                <a:defRPr/>
              </a:pPr>
              <a:t>23.02.2017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2BC01-9940-4C91-A80A-A1B1EFB8E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54B8C-5349-4FFC-8C18-3B9D8671104D}" type="datetime1">
              <a:rPr lang="ru-RU"/>
              <a:pPr>
                <a:defRPr/>
              </a:pPr>
              <a:t>23.02.2017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BB827-A6A2-47FC-9DC8-4D4EDC366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33C536-B3E1-4D81-BB7C-64CEEF98BE53}" type="datetime1">
              <a:rPr lang="ru-RU"/>
              <a:pPr>
                <a:defRPr/>
              </a:pPr>
              <a:t>23.02.2017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F4377D-0372-4DB6-B18F-27E7DCC73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72E8DEF3-0006-4DCB-B82F-DE578C9C684C}" type="datetime1">
              <a:rPr lang="ru-RU"/>
              <a:pPr>
                <a:defRPr/>
              </a:pPr>
              <a:t>23.02.2017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70B9516-AECD-4C83-8D40-3C7290058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11332606-BD3D-40D1-92B8-FCB33C58D30C}" type="datetime1">
              <a:rPr lang="ru-RU"/>
              <a:pPr>
                <a:defRPr/>
              </a:pPr>
              <a:t>23.02.2017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618CB94-92B1-4337-AD46-6BFC68C42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27E18-021F-4538-BB8C-795B0657057E}" type="datetime1">
              <a:rPr lang="ru-RU"/>
              <a:pPr>
                <a:defRPr/>
              </a:pPr>
              <a:t>23.02.2017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7D598-3B1D-420E-8E2C-47CA85DEF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9209C5-3019-46DD-877B-D774F11EC854}" type="datetime1">
              <a:rPr lang="ru-RU"/>
              <a:pPr>
                <a:defRPr/>
              </a:pPr>
              <a:t>23.02.2017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990B46E-0886-47BE-A91C-E063BBBC5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3F74D-DAD0-4855-924B-C9FFA70ECABE}" type="datetime1">
              <a:rPr lang="ru-RU"/>
              <a:pPr>
                <a:defRPr/>
              </a:pPr>
              <a:t>23.02.2017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284BB-0C62-498F-8905-FE4799485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745409A9-BA09-471F-9892-76EB8F308CB4}" type="datetime1">
              <a:rPr lang="ru-RU"/>
              <a:pPr>
                <a:defRPr/>
              </a:pPr>
              <a:t>23.02.2017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331F0493-75E7-46E8-9CB2-F7297EDEA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75D2735-7B81-43BE-8EBF-212348CCB954}" type="datetime1">
              <a:rPr lang="ru-RU"/>
              <a:pPr>
                <a:defRPr/>
              </a:pPr>
              <a:t>23.02.2017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25C2D87-9976-4E77-B3B3-8E7F2309E6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8" r:id="rId2"/>
    <p:sldLayoutId id="2147483673" r:id="rId3"/>
    <p:sldLayoutId id="2147483674" r:id="rId4"/>
    <p:sldLayoutId id="2147483675" r:id="rId5"/>
    <p:sldLayoutId id="2147483669" r:id="rId6"/>
    <p:sldLayoutId id="2147483676" r:id="rId7"/>
    <p:sldLayoutId id="2147483670" r:id="rId8"/>
    <p:sldLayoutId id="2147483677" r:id="rId9"/>
    <p:sldLayoutId id="2147483671" r:id="rId10"/>
    <p:sldLayoutId id="2147483678" r:id="rId11"/>
  </p:sldLayoutIdLst>
  <p:transition>
    <p:strips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8" y="2565400"/>
            <a:ext cx="9072562" cy="14700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4000" i="1" cap="none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i="1" cap="none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4000" cap="none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0438"/>
            <a:ext cx="34940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500438"/>
            <a:ext cx="34829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38" y="3517900"/>
            <a:ext cx="335756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0" y="6477000"/>
            <a:ext cx="838200" cy="381000"/>
          </a:xfrm>
        </p:spPr>
        <p:txBody>
          <a:bodyPr/>
          <a:lstStyle/>
          <a:p>
            <a:pPr>
              <a:defRPr/>
            </a:pPr>
            <a:fld id="{FA6AD73E-4EF3-4F30-B7FF-9F4753F9A2C8}" type="slidenum">
              <a:rPr lang="ru-RU" smtClean="0">
                <a:solidFill>
                  <a:schemeClr val="bg2"/>
                </a:solidFill>
              </a:rPr>
              <a:pPr>
                <a:defRPr/>
              </a:pPr>
              <a:t>1</a:t>
            </a:fld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4525" y="5934075"/>
            <a:ext cx="543718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информатики 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БОУ г.Омска «Лицей №92»</a:t>
            </a:r>
          </a:p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Кудланова Е.Е.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642918"/>
            <a:ext cx="8482001" cy="184665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>
                  <a:solidFill>
                    <a:srgbClr val="3366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Описание опыта организации проектно-исследовательской деятельности</a:t>
            </a:r>
          </a:p>
          <a:p>
            <a:pPr algn="ctr"/>
            <a:r>
              <a:rPr lang="ru-RU" sz="2400" b="1" cap="all" dirty="0" smtClean="0">
                <a:ln w="0">
                  <a:solidFill>
                    <a:srgbClr val="3366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с применением  ИКТ  </a:t>
            </a:r>
          </a:p>
          <a:p>
            <a:pPr algn="ctr"/>
            <a:r>
              <a:rPr lang="ru-RU" sz="2400" b="1" cap="all" dirty="0" smtClean="0">
                <a:ln w="0">
                  <a:solidFill>
                    <a:srgbClr val="3366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работе с одаренными детьми</a:t>
            </a: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0" y="6477000"/>
            <a:ext cx="533400" cy="381000"/>
          </a:xfrm>
        </p:spPr>
        <p:txBody>
          <a:bodyPr/>
          <a:lstStyle/>
          <a:p>
            <a:pPr>
              <a:defRPr/>
            </a:pPr>
            <a:fld id="{354CFB82-775C-4F8B-A276-7805277F2095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981075"/>
            <a:ext cx="5329237" cy="61864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2008-2009г.</a:t>
            </a:r>
            <a:r>
              <a:rPr lang="ru-RU" dirty="0"/>
              <a:t>  </a:t>
            </a:r>
            <a:r>
              <a:rPr lang="ru-RU" i="1" dirty="0"/>
              <a:t>проект  «Будущее в наших руках»</a:t>
            </a:r>
            <a:r>
              <a:rPr lang="ru-RU" dirty="0"/>
              <a:t> , авторы </a:t>
            </a:r>
            <a:r>
              <a:rPr lang="ru-RU" dirty="0" err="1"/>
              <a:t>Валенко</a:t>
            </a:r>
            <a:r>
              <a:rPr lang="ru-RU" dirty="0"/>
              <a:t> А., Антополь </a:t>
            </a:r>
            <a:r>
              <a:rPr lang="ru-RU" dirty="0" err="1"/>
              <a:t>В.,Дашук</a:t>
            </a:r>
            <a:r>
              <a:rPr lang="ru-RU" dirty="0"/>
              <a:t> И., </a:t>
            </a:r>
            <a:r>
              <a:rPr lang="ru-RU" dirty="0" err="1"/>
              <a:t>Страшков</a:t>
            </a:r>
            <a:r>
              <a:rPr lang="ru-RU" dirty="0"/>
              <a:t> К., </a:t>
            </a:r>
            <a:r>
              <a:rPr lang="ru-RU" dirty="0" err="1"/>
              <a:t>Рубанов</a:t>
            </a:r>
            <a:r>
              <a:rPr lang="ru-RU" dirty="0"/>
              <a:t> Н., Павликов А.</a:t>
            </a:r>
          </a:p>
          <a:p>
            <a:pPr>
              <a:defRPr/>
            </a:pPr>
            <a:r>
              <a:rPr lang="ru-RU" b="1" dirty="0"/>
              <a:t>2009-2010г.</a:t>
            </a:r>
            <a:r>
              <a:rPr lang="ru-RU" dirty="0"/>
              <a:t>  </a:t>
            </a:r>
            <a:r>
              <a:rPr lang="ru-RU" i="1" dirty="0"/>
              <a:t>проект  «Это касается нас»</a:t>
            </a:r>
            <a:r>
              <a:rPr lang="ru-RU" dirty="0"/>
              <a:t>, авторы </a:t>
            </a:r>
            <a:r>
              <a:rPr lang="ru-RU" dirty="0" err="1"/>
              <a:t>Валенко</a:t>
            </a:r>
            <a:r>
              <a:rPr lang="ru-RU" dirty="0"/>
              <a:t> А., Антополь В., </a:t>
            </a:r>
            <a:r>
              <a:rPr lang="ru-RU" dirty="0" err="1"/>
              <a:t>Дашук</a:t>
            </a:r>
            <a:r>
              <a:rPr lang="ru-RU" dirty="0"/>
              <a:t> И., </a:t>
            </a:r>
            <a:r>
              <a:rPr lang="ru-RU" dirty="0" err="1"/>
              <a:t>Страшков</a:t>
            </a:r>
            <a:r>
              <a:rPr lang="ru-RU" dirty="0"/>
              <a:t> К., Павликов А.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победители региональ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ного конкурса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2012-2013г «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Gimp - Magic Box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defRPr/>
            </a:pPr>
            <a:r>
              <a:rPr lang="ru-RU" b="1" dirty="0"/>
              <a:t>2010-2011г.  </a:t>
            </a:r>
            <a:r>
              <a:rPr lang="ru-RU" dirty="0"/>
              <a:t> </a:t>
            </a:r>
            <a:r>
              <a:rPr lang="ru-RU" i="1" dirty="0"/>
              <a:t> проект  «Чудеса родного края»</a:t>
            </a:r>
            <a:r>
              <a:rPr lang="ru-RU" dirty="0"/>
              <a:t>, авторы </a:t>
            </a:r>
            <a:r>
              <a:rPr lang="ru-RU" dirty="0" err="1"/>
              <a:t>Рымарь</a:t>
            </a:r>
            <a:r>
              <a:rPr lang="ru-RU" dirty="0"/>
              <a:t> В., </a:t>
            </a:r>
            <a:r>
              <a:rPr lang="ru-RU" dirty="0" err="1"/>
              <a:t>Грибановская</a:t>
            </a:r>
            <a:r>
              <a:rPr lang="ru-RU" dirty="0"/>
              <a:t> К., </a:t>
            </a:r>
            <a:r>
              <a:rPr lang="ru-RU" dirty="0" err="1"/>
              <a:t>Хамедова</a:t>
            </a:r>
            <a:r>
              <a:rPr lang="ru-RU" dirty="0"/>
              <a:t> Н.</a:t>
            </a:r>
          </a:p>
          <a:p>
            <a:pPr>
              <a:defRPr/>
            </a:pPr>
            <a:r>
              <a:rPr lang="ru-RU" b="1" dirty="0"/>
              <a:t>2011-2012г.</a:t>
            </a:r>
            <a:r>
              <a:rPr lang="ru-RU" dirty="0"/>
              <a:t>    </a:t>
            </a:r>
            <a:r>
              <a:rPr lang="ru-RU" i="1" dirty="0"/>
              <a:t>проект   «Если вам дорога ваша жизнь»</a:t>
            </a:r>
            <a:r>
              <a:rPr lang="ru-RU" dirty="0"/>
              <a:t>, авторы </a:t>
            </a:r>
            <a:r>
              <a:rPr lang="ru-RU" dirty="0" err="1"/>
              <a:t>Усманова</a:t>
            </a:r>
            <a:r>
              <a:rPr lang="ru-RU" dirty="0"/>
              <a:t> Л., </a:t>
            </a:r>
            <a:r>
              <a:rPr lang="ru-RU" dirty="0" err="1"/>
              <a:t>Савостенко</a:t>
            </a:r>
            <a:r>
              <a:rPr lang="ru-RU" dirty="0"/>
              <a:t> А.</a:t>
            </a:r>
          </a:p>
          <a:p>
            <a:pPr>
              <a:defRPr/>
            </a:pPr>
            <a:r>
              <a:rPr lang="ru-RU" b="1" dirty="0"/>
              <a:t>2012-2013г</a:t>
            </a:r>
            <a:r>
              <a:rPr lang="ru-RU" i="1" dirty="0"/>
              <a:t>.  </a:t>
            </a:r>
          </a:p>
          <a:p>
            <a:pPr>
              <a:buFontTx/>
              <a:buChar char="-"/>
              <a:defRPr/>
            </a:pPr>
            <a:r>
              <a:rPr lang="ru-RU" i="1" dirty="0"/>
              <a:t>проект «Они сражались за Родину»,</a:t>
            </a:r>
            <a:r>
              <a:rPr lang="ru-RU" b="1" dirty="0"/>
              <a:t> </a:t>
            </a:r>
            <a:r>
              <a:rPr lang="ru-RU" dirty="0"/>
              <a:t>автор </a:t>
            </a:r>
            <a:r>
              <a:rPr lang="ru-RU" dirty="0" err="1"/>
              <a:t>Цивкунов</a:t>
            </a:r>
            <a:r>
              <a:rPr lang="ru-RU" dirty="0"/>
              <a:t> И.</a:t>
            </a:r>
          </a:p>
          <a:p>
            <a:pPr>
              <a:buFontTx/>
              <a:buChar char="-"/>
              <a:defRPr/>
            </a:pPr>
            <a:r>
              <a:rPr lang="ru-RU" dirty="0"/>
              <a:t> </a:t>
            </a:r>
            <a:r>
              <a:rPr lang="ru-RU" i="1" dirty="0"/>
              <a:t>проект «Мусор может быть полезным», </a:t>
            </a:r>
            <a:r>
              <a:rPr lang="ru-RU" dirty="0"/>
              <a:t>авторы </a:t>
            </a:r>
            <a:r>
              <a:rPr lang="ru-RU" dirty="0" err="1"/>
              <a:t>Кунц</a:t>
            </a:r>
            <a:r>
              <a:rPr lang="ru-RU" dirty="0"/>
              <a:t>. А, </a:t>
            </a:r>
            <a:r>
              <a:rPr lang="ru-RU" dirty="0" err="1"/>
              <a:t>Пфафенрот</a:t>
            </a:r>
            <a:r>
              <a:rPr lang="ru-RU" dirty="0"/>
              <a:t> Л.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победители м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еждународного конкурса компьютерной графики «Планета Земля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b="1" dirty="0">
                <a:solidFill>
                  <a:srgbClr val="FF0000"/>
                </a:solidFill>
              </a:rPr>
              <a:t>)</a:t>
            </a:r>
          </a:p>
          <a:p>
            <a:pPr>
              <a:buFontTx/>
              <a:buChar char="-"/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pic>
        <p:nvPicPr>
          <p:cNvPr id="33794" name="Picture 2" descr="C:\Users\Семья\Desktop\моя\Мы омичи 2013г\фото_Мы_омичи_2013\IMG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836613"/>
            <a:ext cx="3581400" cy="268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7192963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Победители городского фестиваля </a:t>
            </a:r>
          </a:p>
          <a:p>
            <a:pPr>
              <a:defRPr/>
            </a:pP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детского компьютерного творчества «</a:t>
            </a:r>
            <a:r>
              <a:rPr lang="ru-RU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Мы-омичи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5750" y="3573463"/>
            <a:ext cx="3778250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ru-RU" sz="3600" dirty="0" smtClean="0">
                <a:solidFill>
                  <a:srgbClr val="0070C0"/>
                </a:solidFill>
              </a:rPr>
              <a:t>Победители телекоммуникационных проектов, конкурсов, олимпиад</a:t>
            </a:r>
          </a:p>
        </p:txBody>
      </p:sp>
      <p:sp>
        <p:nvSpPr>
          <p:cNvPr id="27650" name="Содержимое 2"/>
          <p:cNvSpPr>
            <a:spLocks noGrp="1"/>
          </p:cNvSpPr>
          <p:nvPr>
            <p:ph sz="quarter" idx="1"/>
          </p:nvPr>
        </p:nvSpPr>
        <p:spPr>
          <a:xfrm>
            <a:off x="571500" y="1428750"/>
            <a:ext cx="8153400" cy="5024438"/>
          </a:xfrm>
        </p:spPr>
        <p:txBody>
          <a:bodyPr/>
          <a:lstStyle/>
          <a:p>
            <a:pPr eaLnBrk="1" hangingPunct="1"/>
            <a:r>
              <a:rPr lang="ru-RU" sz="1800" dirty="0" smtClean="0"/>
              <a:t>Международный конкурс экологической фотографии</a:t>
            </a:r>
          </a:p>
          <a:p>
            <a:pPr eaLnBrk="1" hangingPunct="1"/>
            <a:r>
              <a:rPr lang="ru-RU" sz="1800" dirty="0" smtClean="0"/>
              <a:t>Международный конкурс компьютерных работ  «Цифровой ветер»</a:t>
            </a:r>
          </a:p>
          <a:p>
            <a:pPr eaLnBrk="1" hangingPunct="1"/>
            <a:r>
              <a:rPr lang="ru-RU" sz="1800" dirty="0" smtClean="0"/>
              <a:t>Международный конкурс  «</a:t>
            </a:r>
            <a:r>
              <a:rPr lang="en-US" sz="1800" dirty="0" err="1" smtClean="0"/>
              <a:t>GeniusLogicuc</a:t>
            </a:r>
            <a:r>
              <a:rPr lang="ru-RU" sz="1800" dirty="0" smtClean="0"/>
              <a:t>»</a:t>
            </a:r>
          </a:p>
          <a:p>
            <a:pPr eaLnBrk="1" hangingPunct="1"/>
            <a:r>
              <a:rPr lang="ru-RU" sz="1800" dirty="0" smtClean="0"/>
              <a:t>Международный конкурс компьютерной графики «Планета Земля»</a:t>
            </a:r>
          </a:p>
          <a:p>
            <a:pPr eaLnBrk="1" hangingPunct="1"/>
            <a:r>
              <a:rPr lang="ru-RU" sz="1800" dirty="0" smtClean="0"/>
              <a:t>Всероссийский заочный конкурс «Познание и творчество»</a:t>
            </a:r>
          </a:p>
          <a:p>
            <a:pPr eaLnBrk="1" hangingPunct="1"/>
            <a:r>
              <a:rPr lang="ru-RU" sz="1800" dirty="0" smtClean="0"/>
              <a:t>Всероссийский конкурс «</a:t>
            </a:r>
            <a:r>
              <a:rPr lang="ru-RU" sz="1800" dirty="0" err="1" smtClean="0"/>
              <a:t>Интернешка</a:t>
            </a:r>
            <a:r>
              <a:rPr lang="ru-RU" sz="1800" dirty="0" smtClean="0"/>
              <a:t>»</a:t>
            </a:r>
          </a:p>
          <a:p>
            <a:pPr eaLnBrk="1" hangingPunct="1"/>
            <a:r>
              <a:rPr lang="ru-RU" sz="1800" dirty="0" smtClean="0"/>
              <a:t>Всероссийский конкурс «Найди свой ответ </a:t>
            </a:r>
            <a:r>
              <a:rPr lang="en-US" sz="1800" dirty="0" smtClean="0"/>
              <a:t>www</a:t>
            </a:r>
            <a:r>
              <a:rPr lang="ru-RU" sz="1800" dirty="0" smtClean="0"/>
              <a:t>»</a:t>
            </a:r>
          </a:p>
          <a:p>
            <a:pPr eaLnBrk="1" hangingPunct="1"/>
            <a:r>
              <a:rPr lang="ru-RU" sz="1800" dirty="0" smtClean="0"/>
              <a:t>Всероссийский телекоммуникационный проект «Путешествие в </a:t>
            </a:r>
            <a:r>
              <a:rPr lang="ru-RU" sz="1800" dirty="0" err="1" smtClean="0"/>
              <a:t>Игромир</a:t>
            </a:r>
            <a:r>
              <a:rPr lang="ru-RU" sz="1800" dirty="0" smtClean="0"/>
              <a:t>»</a:t>
            </a:r>
          </a:p>
          <a:p>
            <a:pPr eaLnBrk="1" hangingPunct="1"/>
            <a:r>
              <a:rPr lang="ru-RU" sz="1800" dirty="0" smtClean="0"/>
              <a:t>Областная Интернет-конференция «Мир моих увлечений»</a:t>
            </a:r>
          </a:p>
          <a:p>
            <a:pPr eaLnBrk="1" hangingPunct="1"/>
            <a:r>
              <a:rPr lang="ru-RU" sz="1800" dirty="0" smtClean="0"/>
              <a:t>Региональный телекоммуникационный проект««Социальная активность в Интернете»</a:t>
            </a:r>
          </a:p>
          <a:p>
            <a:pPr eaLnBrk="1" hangingPunct="1"/>
            <a:r>
              <a:rPr lang="ru-RU" sz="1800" dirty="0" smtClean="0"/>
              <a:t>Региональный телекоммуникационный проект  </a:t>
            </a:r>
            <a:r>
              <a:rPr lang="en-US" sz="1800" dirty="0" smtClean="0"/>
              <a:t>«Gimp - Magic Box» </a:t>
            </a:r>
            <a:endParaRPr lang="ru-RU" sz="1800" dirty="0" smtClean="0"/>
          </a:p>
          <a:p>
            <a:pPr eaLnBrk="1" hangingPunct="1"/>
            <a:r>
              <a:rPr lang="ru-RU" sz="1800" dirty="0" smtClean="0"/>
              <a:t>Региональный телекоммуникационный проект «Протяни руку помощи»</a:t>
            </a:r>
          </a:p>
          <a:p>
            <a:pPr eaLnBrk="1" hangingPunct="1"/>
            <a:r>
              <a:rPr lang="ru-RU" sz="1800" dirty="0" smtClean="0"/>
              <a:t>Региональный конкурс компьютерной графики  «Омск – Кассиопея или отроки во Вселенной»</a:t>
            </a:r>
          </a:p>
          <a:p>
            <a:pPr eaLnBrk="1" hangingPunct="1"/>
            <a:endParaRPr lang="ru-RU" sz="1800" dirty="0" smtClean="0"/>
          </a:p>
          <a:p>
            <a:pPr eaLnBrk="1" hangingPunct="1"/>
            <a:endParaRPr lang="ru-RU" sz="1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1D405D6-7B1E-4E0E-8F7E-8A33C015B594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23528" y="1340768"/>
            <a:ext cx="8586536" cy="5328592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66A49-61E9-4A79-ACA3-998BBBAB4E7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t="10262"/>
          <a:stretch>
            <a:fillRect/>
          </a:stretch>
        </p:blipFill>
        <p:spPr bwMode="auto">
          <a:xfrm>
            <a:off x="395536" y="260648"/>
            <a:ext cx="8458200" cy="441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43608" y="5301208"/>
            <a:ext cx="75076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 «</a:t>
            </a:r>
            <a:r>
              <a:rPr lang="en-US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Googliki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БОУ г.Омска «Лицей № 92» - 2 место</a:t>
            </a:r>
            <a:endParaRPr lang="ru-RU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90B46E-0886-47BE-A91C-E063BBBC5DD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612648" y="476672"/>
            <a:ext cx="8153400" cy="5619328"/>
          </a:xfrm>
          <a:prstGeom prst="rect">
            <a:avLst/>
          </a:prstGeom>
          <a:ln w="19050">
            <a:solidFill>
              <a:srgbClr val="00B0F0"/>
            </a:solidFill>
          </a:ln>
        </p:spPr>
        <p:txBody>
          <a:bodyPr/>
          <a:lstStyle/>
          <a:p>
            <a:pPr marL="319088" lvl="0" indent="-319088" algn="r" eaLnBrk="0" hangingPunct="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ru-RU" sz="3200" dirty="0" smtClean="0"/>
              <a:t>Личность учителя - это условие формирования личности ученика.</a:t>
            </a:r>
          </a:p>
          <a:p>
            <a:pPr marL="319088" lvl="0" indent="-319088" algn="r" eaLnBrk="0" hangingPunct="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ru-RU" sz="2800" dirty="0" smtClean="0"/>
              <a:t>Д. </a:t>
            </a:r>
            <a:r>
              <a:rPr lang="ru-RU" sz="2800" dirty="0" err="1" smtClean="0"/>
              <a:t>Лиханов</a:t>
            </a:r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C:\Users\Семья\Desktop\IMG_08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204864"/>
            <a:ext cx="4954968" cy="371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WordArt 4"/>
          <p:cNvSpPr>
            <a:spLocks noChangeArrowheads="1" noChangeShapeType="1" noTextEdit="1"/>
          </p:cNvSpPr>
          <p:nvPr/>
        </p:nvSpPr>
        <p:spPr bwMode="auto">
          <a:xfrm>
            <a:off x="1547813" y="2781300"/>
            <a:ext cx="60483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Спасибо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8F80-885B-4AC6-96F0-694D1297C80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476672"/>
            <a:ext cx="8153400" cy="5619328"/>
          </a:xfrm>
          <a:ln w="19050">
            <a:solidFill>
              <a:srgbClr val="00B0F0"/>
            </a:solidFill>
          </a:ln>
        </p:spPr>
        <p:txBody>
          <a:bodyPr/>
          <a:lstStyle/>
          <a:p>
            <a:pPr>
              <a:buNone/>
            </a:pPr>
            <a:r>
              <a:rPr lang="ru-RU" dirty="0" smtClean="0"/>
              <a:t>Личность учителя - это сила, которая может побудить ученика ко многому. </a:t>
            </a:r>
          </a:p>
          <a:p>
            <a:pPr algn="r">
              <a:buNone/>
            </a:pPr>
            <a:r>
              <a:rPr lang="ru-RU" dirty="0" smtClean="0"/>
              <a:t>В. А. Сухомлинский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45BB827-A6A2-47FC-9DC8-4D4EDC3668E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028" name="Picture 4" descr="http://www.freeenterprise.com/sites/default/files/styles/large/public/media/00_ED_shutterstock_75083263_school_659x439px.jpg?itok=zaKmhUu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132856"/>
            <a:ext cx="5544616" cy="369360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90B46E-0886-47BE-A91C-E063BBBC5DD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3" name="Picture 2" descr="C:\Users\Семья\Desktop\SDC10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540" y="80768"/>
            <a:ext cx="432048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6" descr="C:\Users\Семья\Desktop\моя\фото Intel обработанные\IMG_0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530" y="3497720"/>
            <a:ext cx="432048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 descr="C:\Users\Семья\Desktop\моя\фото Intel обработанные\IMG_02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4001" y="107876"/>
            <a:ext cx="4200467" cy="315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1" descr="F:\фото Кудлановой Е.Е\фото 5классы\SDC101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8084" y="3483076"/>
            <a:ext cx="4355976" cy="3266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F87DC7C-782C-4C83-9E2E-1AB758BCCE7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graphicFrame>
        <p:nvGraphicFramePr>
          <p:cNvPr id="5" name="Схема 4"/>
          <p:cNvGraphicFramePr/>
          <p:nvPr/>
        </p:nvGraphicFramePr>
        <p:xfrm>
          <a:off x="395536" y="692696"/>
          <a:ext cx="8748464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деятельности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формированию навыков мышления высокого уровня: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153400" cy="9906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Пример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114552"/>
          </a:xfrm>
        </p:spPr>
        <p:txBody>
          <a:bodyPr/>
          <a:lstStyle/>
          <a:p>
            <a:r>
              <a:rPr lang="ru-RU" dirty="0" smtClean="0"/>
              <a:t>Учащимся предлагается следующий вариант записи выражения:  «10+10=20,  10+20=100».</a:t>
            </a:r>
          </a:p>
          <a:p>
            <a:r>
              <a:rPr lang="ru-RU" dirty="0" smtClean="0"/>
              <a:t>Верна ли запись, и возможно ли такое решение? Докажите.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45BB827-A6A2-47FC-9DC8-4D4EDC3668E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251520" y="548680"/>
            <a:ext cx="8586536" cy="4752528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094" y="5500702"/>
            <a:ext cx="8836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Учащиеся с высоким потенциалом развития находят правильное решение </a:t>
            </a:r>
          </a:p>
          <a:p>
            <a:r>
              <a:rPr lang="ru-RU" dirty="0" smtClean="0"/>
              <a:t>и дают ему обоснование,  формулируют новые правила вычисления в троичной</a:t>
            </a:r>
          </a:p>
          <a:p>
            <a:r>
              <a:rPr lang="ru-RU" dirty="0" smtClean="0"/>
              <a:t> системе счисления.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Примеры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196752"/>
            <a:ext cx="3886200" cy="4572000"/>
          </a:xfrm>
        </p:spPr>
        <p:txBody>
          <a:bodyPr/>
          <a:lstStyle/>
          <a:p>
            <a:pPr lvl="0"/>
            <a:r>
              <a:rPr lang="ru-RU" dirty="0" smtClean="0"/>
              <a:t>Как коды помогают в  нашей жизни?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844901" y="1161256"/>
            <a:ext cx="3886200" cy="4572000"/>
          </a:xfrm>
        </p:spPr>
        <p:txBody>
          <a:bodyPr/>
          <a:lstStyle/>
          <a:p>
            <a:pPr lvl="0"/>
            <a:r>
              <a:rPr lang="ru-RU" dirty="0" smtClean="0"/>
              <a:t>Что общего у </a:t>
            </a:r>
            <a:r>
              <a:rPr lang="ru-RU" dirty="0" err="1" smtClean="0"/>
              <a:t>Nokia</a:t>
            </a:r>
            <a:r>
              <a:rPr lang="ru-RU" dirty="0" smtClean="0"/>
              <a:t> и азбуки Морзе?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algn="r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«Стандартный» </a:t>
            </a:r>
            <a:r>
              <a:rPr lang="ru-RU" sz="2000" b="1" dirty="0" err="1" smtClean="0">
                <a:solidFill>
                  <a:srgbClr val="0070C0"/>
                </a:solidFill>
              </a:rPr>
              <a:t>рингтон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Nokia</a:t>
            </a:r>
            <a:r>
              <a:rPr lang="ru-RU" sz="2000" b="1" dirty="0" smtClean="0">
                <a:solidFill>
                  <a:srgbClr val="0070C0"/>
                </a:solidFill>
              </a:rPr>
              <a:t>— это закодированная буква М, что означает «сообщение» (</a:t>
            </a:r>
            <a:r>
              <a:rPr lang="ru-RU" sz="2000" b="1" dirty="0" err="1" smtClean="0">
                <a:solidFill>
                  <a:srgbClr val="0070C0"/>
                </a:solidFill>
              </a:rPr>
              <a:t>message</a:t>
            </a:r>
            <a:r>
              <a:rPr lang="ru-RU" sz="2000" b="1" dirty="0" smtClean="0">
                <a:solidFill>
                  <a:srgbClr val="0070C0"/>
                </a:solidFill>
              </a:rPr>
              <a:t>).</a:t>
            </a:r>
          </a:p>
          <a:p>
            <a:pPr lvl="0">
              <a:buNone/>
            </a:pPr>
            <a:r>
              <a:rPr lang="ru-RU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45BB827-A6A2-47FC-9DC8-4D4EDC3668E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29698" name="Picture 2" descr="http://keisideas.ru/wp-content/uploads/keisideas.ru-QR-kod.png"/>
          <p:cNvPicPr>
            <a:picLocks noChangeAspect="1" noChangeArrowheads="1"/>
          </p:cNvPicPr>
          <p:nvPr/>
        </p:nvPicPr>
        <p:blipFill>
          <a:blip r:embed="rId2" cstate="print"/>
          <a:srcRect l="7365" t="7148" r="6713" b="9457"/>
          <a:stretch>
            <a:fillRect/>
          </a:stretch>
        </p:blipFill>
        <p:spPr bwMode="auto">
          <a:xfrm>
            <a:off x="971600" y="2276872"/>
            <a:ext cx="2520280" cy="252028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3528" y="4869160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QR код  — это двухмерный </a:t>
            </a:r>
            <a:r>
              <a:rPr lang="ru-RU" b="1" dirty="0" err="1" smtClean="0">
                <a:solidFill>
                  <a:srgbClr val="0070C0"/>
                </a:solidFill>
              </a:rPr>
              <a:t>штрихкод</a:t>
            </a:r>
            <a:r>
              <a:rPr lang="ru-RU" b="1" dirty="0" smtClean="0">
                <a:solidFill>
                  <a:srgbClr val="0070C0"/>
                </a:solidFill>
              </a:rPr>
              <a:t>, предоставляющий информацию для быстрого ее распознавания с помощью камеры на мобильном телефоне.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179512" y="404664"/>
            <a:ext cx="8586536" cy="6048672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9144000" cy="576064"/>
          </a:xfrm>
        </p:spPr>
        <p:txBody>
          <a:bodyPr/>
          <a:lstStyle/>
          <a:p>
            <a:r>
              <a:rPr lang="ru-RU" sz="4000" dirty="0" smtClean="0">
                <a:solidFill>
                  <a:srgbClr val="0070C0"/>
                </a:solidFill>
              </a:rPr>
              <a:t>Проект «История великих открытий»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280920" cy="4572000"/>
          </a:xfrm>
        </p:spPr>
        <p:txBody>
          <a:bodyPr/>
          <a:lstStyle/>
          <a:p>
            <a:endParaRPr lang="ru-RU" sz="1400" dirty="0" smtClean="0"/>
          </a:p>
          <a:p>
            <a:r>
              <a:rPr lang="ru-RU" sz="2400" b="1" dirty="0" smtClean="0"/>
              <a:t>Что может изменить мир?</a:t>
            </a:r>
          </a:p>
          <a:p>
            <a:pPr lvl="0">
              <a:buNone/>
            </a:pPr>
            <a:r>
              <a:rPr lang="ru-RU" sz="1800" b="1" i="1" dirty="0" smtClean="0"/>
              <a:t>Проблемные вопросы</a:t>
            </a:r>
            <a:endParaRPr lang="ru-RU" sz="1800" dirty="0" smtClean="0"/>
          </a:p>
          <a:p>
            <a:r>
              <a:rPr lang="ru-RU" sz="1800" dirty="0" smtClean="0"/>
              <a:t>Какие открытия и изобретения можно считать великими?</a:t>
            </a:r>
          </a:p>
          <a:p>
            <a:r>
              <a:rPr lang="ru-RU" sz="1800" dirty="0" smtClean="0"/>
              <a:t>Почему одни изобретения, сделанные много лет назад, используются до сих пор, а другие давно забыты?</a:t>
            </a:r>
          </a:p>
          <a:p>
            <a:r>
              <a:rPr lang="ru-RU" sz="1800" dirty="0" smtClean="0"/>
              <a:t>Каково влияние человека на использование изобретения?</a:t>
            </a:r>
          </a:p>
          <a:p>
            <a:r>
              <a:rPr lang="ru-RU" sz="1800" dirty="0" smtClean="0"/>
              <a:t>Как бы мы жили, если бы не было..?</a:t>
            </a:r>
          </a:p>
          <a:p>
            <a:r>
              <a:rPr lang="ru-RU" sz="1800" dirty="0" smtClean="0"/>
              <a:t>О чем рассказывают изобретения?</a:t>
            </a:r>
          </a:p>
          <a:p>
            <a:pPr lvl="0">
              <a:buNone/>
            </a:pPr>
            <a:r>
              <a:rPr lang="ru-RU" sz="1800" b="1" i="1" dirty="0" smtClean="0"/>
              <a:t>Учебные вопросы</a:t>
            </a:r>
            <a:endParaRPr lang="ru-RU" sz="1800" dirty="0" smtClean="0"/>
          </a:p>
          <a:p>
            <a:r>
              <a:rPr lang="ru-RU" sz="1800" dirty="0" smtClean="0"/>
              <a:t>Что можно считать изобретением?</a:t>
            </a:r>
          </a:p>
          <a:p>
            <a:r>
              <a:rPr lang="ru-RU" sz="1800" dirty="0" smtClean="0"/>
              <a:t>Назовите главные изобретения разных исторических эпох?</a:t>
            </a:r>
          </a:p>
          <a:p>
            <a:r>
              <a:rPr lang="ru-RU" sz="1800" dirty="0" smtClean="0"/>
              <a:t>Какую роль играют изобретения в жизни человека и человеческого общества?</a:t>
            </a:r>
          </a:p>
          <a:p>
            <a:r>
              <a:rPr lang="ru-RU" sz="1800" dirty="0" smtClean="0"/>
              <a:t>Каким образом изобретение ученого (...) повлияло на развитие общества?</a:t>
            </a:r>
          </a:p>
          <a:p>
            <a:pPr lvl="0"/>
            <a:endParaRPr lang="ru-RU" sz="1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45BB827-A6A2-47FC-9DC8-4D4EDC3668E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179512" y="404664"/>
            <a:ext cx="8586536" cy="6048672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A73024-BF44-43FF-B529-21BA6CBAFE13}" type="slidenum">
              <a:rPr lang="ru-RU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432403-5933-4E0B-BEC0-172E0A7F2F6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4774008" cy="358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3726" y="1857364"/>
            <a:ext cx="4970274" cy="325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14528"/>
            <a:ext cx="4583938" cy="344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1337</TotalTime>
  <Words>440</Words>
  <Application>Microsoft Office PowerPoint</Application>
  <PresentationFormat>Экран (4:3)</PresentationFormat>
  <Paragraphs>99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Обычная</vt:lpstr>
      <vt:lpstr>   </vt:lpstr>
      <vt:lpstr>Слайд 2</vt:lpstr>
      <vt:lpstr>Слайд 3</vt:lpstr>
      <vt:lpstr>Слайд 4</vt:lpstr>
      <vt:lpstr>Пример </vt:lpstr>
      <vt:lpstr>Примеры</vt:lpstr>
      <vt:lpstr>Проект «История великих открытий»</vt:lpstr>
      <vt:lpstr>Слайд 8</vt:lpstr>
      <vt:lpstr>Слайд 9</vt:lpstr>
      <vt:lpstr>Слайд 10</vt:lpstr>
      <vt:lpstr>Победители телекоммуникационных проектов, конкурсов, олимпиад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Участие  в телекоммуникационных проектах  как одна из форм работы  с одаренными детьми</dc:title>
  <dc:creator>семья</dc:creator>
  <cp:lastModifiedBy>Елена Кудланова</cp:lastModifiedBy>
  <cp:revision>121</cp:revision>
  <dcterms:created xsi:type="dcterms:W3CDTF">2012-02-08T13:58:10Z</dcterms:created>
  <dcterms:modified xsi:type="dcterms:W3CDTF">2017-02-23T12:18:38Z</dcterms:modified>
</cp:coreProperties>
</file>