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9" r:id="rId3"/>
    <p:sldId id="259" r:id="rId4"/>
    <p:sldId id="263" r:id="rId5"/>
    <p:sldId id="257" r:id="rId6"/>
    <p:sldId id="290" r:id="rId7"/>
    <p:sldId id="291" r:id="rId8"/>
    <p:sldId id="292" r:id="rId9"/>
    <p:sldId id="28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132"/>
    <a:srgbClr val="000066"/>
    <a:srgbClr val="BDB003"/>
    <a:srgbClr val="00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2A997F0-2007-4B52-B7CB-974A8C2346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C596781-D217-47B3-BEA2-094CAE2E1B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40EE5E-CA44-47CC-BF13-FF5FD82FBD9E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C0CA51C1-2721-4110-AA87-DEC810E5A1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79237FD4-E2E6-40EA-94B4-194CCF0C6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78F77F-A822-4AAC-96B7-E6B3298B1A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F82C54-FBD4-4832-8735-AEF126402D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D1FA7-EBC4-4EE7-835F-F2F10144CA1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B2D56146-7E79-4F0A-8163-EC69B95CD9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E45408-CCB0-4225-946B-C79068B671F9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0CB3ABB-137D-47E5-86B6-780458BB7A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B5A8B71E-A83C-4015-81B4-581F67EE8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616257-0EDB-4B93-8550-D1D152006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B6066-D888-4A9A-91A1-B3AAD740A4D2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EE2308-D6A0-4A42-BB7E-50F25E43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E632EC-20F5-43F8-A19F-2574CA35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56BE0-F8A4-48F9-9E44-E7092B53AD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957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0E072C-CF3E-4335-B0C7-E647F550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39AA-446B-4CC4-8F03-517A4B6A459A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92BA38-679B-4504-A54F-37AB359E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F0270F-9B62-4A88-9778-D049CB1F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10621-006E-4916-8FA4-B50297CAD4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487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802EC1-99AF-4C45-8874-AC4DCE37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7555-8504-43C7-82A8-0948A5677F0C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D08C51-DFB4-43C3-A4A3-D10E9747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415E5E-3749-40B1-87FB-C0FB887D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C9056-CDCA-47DB-B365-5BBFC2E7BC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663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E593B0-234F-40E4-B8AF-0EBEC48AC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97702-E412-4EE6-963D-62180CA68089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6639CF-2893-42ED-A63C-2A9ACA600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E1219A-87AE-4887-8D8B-4EF2D36E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954EC-7197-4317-916C-0CFCE62734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69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27A0E4-AF92-49A8-8097-3F628058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8828D-4F04-4EC4-AFC9-2E09F2DDAB8A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4A6B91-9586-4933-AE64-B03C06B4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A8786A-CBC2-4CAE-8088-776D7981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C04E2-D7FB-49FB-AF3A-34528CDCCB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819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9876379-4BB0-485A-B74B-C5869DE3B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E46D7-E78E-4C71-A91A-DE8ADF98E281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D1A34BD-942D-40D9-BADD-73879301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2340B2A-5B71-48D1-9E6C-34905A3C2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AE3A1-C88F-400F-8E66-37A95721AE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771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834BA9E1-4344-4883-84D8-67AF0289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1A06F-3B7B-40E5-91E5-84159C15BC62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7B2DB502-9E37-4935-AA77-87073EDC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33A80247-8D5A-4DD5-BFAF-02E6833E2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D67A3-52D0-4CCF-BCEA-86D644BD14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763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349006BD-BDD6-4FE7-B004-D5482452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60498-43B7-4AF4-845C-E6735236AF00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4062B0-1970-406F-9464-859BD77D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9771FCF1-AD49-4258-9A93-726777C0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098C5-7CAC-4781-8744-A0B1B72CBE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843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885B1C28-3F4E-49F5-AB84-80A74B2D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273FA-51F8-4B95-A219-77816B0D4FE7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29C7541-53D4-44AD-BB62-97EA29301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11A85B10-15B9-4AF0-B205-369EA7E8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D1A5-A17F-4BDC-86D9-9B1DC67463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66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843BE2F-06A4-410C-A512-88B05600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A137F-06C3-4EFB-B58C-246154A079E2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952A955-3AA4-4B74-A4AC-6479E1A4A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EDA7D41-9D53-47B8-97E0-8D676B72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6543A-F7B4-4C51-88AC-2BE5C7454F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85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F61DD2C-AA97-4F5C-89B9-6BFAFE66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5BBA-E3EB-44F1-9B8A-78557D54FB34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8F5D6C3-D7B4-4982-8D2C-E026B919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8604795-6A5E-433A-B35E-07C5E3FE5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01E9-020F-455A-833F-12674A3492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353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A50AAB60-4806-43B2-8250-8EAB3DD49A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4BE9F9B6-61E0-415D-A817-D34C9DD5C4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4848F7-D508-42F0-9F14-58E95CA20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B124AC-45F3-49F4-AB1E-87E2BDCDEF8D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2A68DA-BB89-480B-BAD9-C9CB211E6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4ACB46-D6F3-469A-8A7D-BFC34712C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2DD2690-6113-47B2-869D-718F26C7312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A5E5F1B9-27FA-4260-965D-C3EFF03A0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4046538"/>
            <a:ext cx="8064500" cy="1974850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rgbClr val="0011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качеством образования </a:t>
            </a:r>
            <a:br>
              <a:rPr lang="ru-RU" altLang="ru-RU" b="1">
                <a:solidFill>
                  <a:srgbClr val="0011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>
                <a:solidFill>
                  <a:srgbClr val="0011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</a:t>
            </a:r>
          </a:p>
        </p:txBody>
      </p:sp>
      <p:sp>
        <p:nvSpPr>
          <p:cNvPr id="2051" name="TextBox 3">
            <a:extLst>
              <a:ext uri="{FF2B5EF4-FFF2-40B4-BE49-F238E27FC236}">
                <a16:creationId xmlns:a16="http://schemas.microsoft.com/office/drawing/2014/main" id="{A5F22D9D-3169-45A8-B1F6-113638C00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40013"/>
            <a:ext cx="7848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деятельности региональной инновационной площадки </a:t>
            </a:r>
          </a:p>
        </p:txBody>
      </p:sp>
      <p:pic>
        <p:nvPicPr>
          <p:cNvPr id="2052" name="Рисунок 4" descr="Герб Челябинской области малый.jpg">
            <a:extLst>
              <a:ext uri="{FF2B5EF4-FFF2-40B4-BE49-F238E27FC236}">
                <a16:creationId xmlns:a16="http://schemas.microsoft.com/office/drawing/2014/main" id="{00B625E5-B8E6-4672-A26C-0B6123C45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1714500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чиппкро  знак">
            <a:extLst>
              <a:ext uri="{FF2B5EF4-FFF2-40B4-BE49-F238E27FC236}">
                <a16:creationId xmlns:a16="http://schemas.microsoft.com/office/drawing/2014/main" id="{08A77327-B151-409F-83DD-5A23434AD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2163" y="188913"/>
            <a:ext cx="2057400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51D0C8B8-B427-4459-9364-F3C79CC93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2065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>
                <a:solidFill>
                  <a:srgbClr val="000066"/>
                </a:solidFill>
                <a:latin typeface="Times New Roman" panose="02020603050405020304" pitchFamily="18" charset="0"/>
              </a:rPr>
              <a:t>Муниципальное автономное общеобразовательное учреждение </a:t>
            </a:r>
            <a:br>
              <a:rPr lang="ru-RU" altLang="ru-RU" sz="1800">
                <a:solidFill>
                  <a:srgbClr val="000066"/>
                </a:solidFill>
                <a:latin typeface="Times New Roman" panose="02020603050405020304" pitchFamily="18" charset="0"/>
              </a:rPr>
            </a:br>
            <a:r>
              <a:rPr lang="ru-RU" altLang="ru-RU" sz="1800">
                <a:solidFill>
                  <a:srgbClr val="000066"/>
                </a:solidFill>
                <a:latin typeface="Times New Roman" panose="02020603050405020304" pitchFamily="18" charset="0"/>
              </a:rPr>
              <a:t>«Средняя общеобразовательная школа № 67» города Магнитогорска</a:t>
            </a:r>
          </a:p>
        </p:txBody>
      </p:sp>
      <p:sp>
        <p:nvSpPr>
          <p:cNvPr id="3075" name="WordArt 5">
            <a:extLst>
              <a:ext uri="{FF2B5EF4-FFF2-40B4-BE49-F238E27FC236}">
                <a16:creationId xmlns:a16="http://schemas.microsoft.com/office/drawing/2014/main" id="{C0FE0029-B11D-4F8D-8C8F-1BD0A773A22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9075" y="3571875"/>
            <a:ext cx="8924925" cy="173037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endParaRPr lang="ru-RU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88BE01E0-3774-4E99-85A5-24418CB3F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29038"/>
            <a:ext cx="9144000" cy="2554287"/>
          </a:xfrm>
          <a:prstGeom prst="rect">
            <a:avLst/>
          </a:prstGeom>
          <a:solidFill>
            <a:srgbClr val="001132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система мотивационного управления образовательной деятельностью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резильентной школы</a:t>
            </a:r>
          </a:p>
        </p:txBody>
      </p:sp>
      <p:pic>
        <p:nvPicPr>
          <p:cNvPr id="3077" name="Picture 2" descr="http://www.ote4estvo.ru/uploads/1445930875_97_big.jpg">
            <a:extLst>
              <a:ext uri="{FF2B5EF4-FFF2-40B4-BE49-F238E27FC236}">
                <a16:creationId xmlns:a16="http://schemas.microsoft.com/office/drawing/2014/main" id="{993362E5-3C48-44AD-A340-1F9F7AFD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8950"/>
            <a:ext cx="911383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Подзаголовок 2">
            <a:extLst>
              <a:ext uri="{FF2B5EF4-FFF2-40B4-BE49-F238E27FC236}">
                <a16:creationId xmlns:a16="http://schemas.microsoft.com/office/drawing/2014/main" id="{BF1CAE1E-D7F8-4B42-AB1C-058524223D56}"/>
              </a:ext>
            </a:extLst>
          </p:cNvPr>
          <p:cNvSpPr txBox="1">
            <a:spLocks/>
          </p:cNvSpPr>
          <p:nvPr/>
        </p:nvSpPr>
        <p:spPr bwMode="auto">
          <a:xfrm>
            <a:off x="539750" y="6281738"/>
            <a:ext cx="84169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Е.Г. Буряк,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МАОУ«СОШ № 67» города Магнитогорска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C6D77F6B-896C-4920-94E3-58869E743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49725"/>
            <a:ext cx="8675688" cy="25923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«Через мотивацию педагогов – </a:t>
            </a:r>
            <a:br>
              <a:rPr lang="ru-RU" altLang="ru-RU" sz="4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altLang="ru-RU" sz="4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к  мотивации учащихся!»</a:t>
            </a:r>
          </a:p>
        </p:txBody>
      </p:sp>
      <p:pic>
        <p:nvPicPr>
          <p:cNvPr id="4099" name="Picture 6">
            <a:extLst>
              <a:ext uri="{FF2B5EF4-FFF2-40B4-BE49-F238E27FC236}">
                <a16:creationId xmlns:a16="http://schemas.microsoft.com/office/drawing/2014/main" id="{2297C75F-2977-4F7C-B50F-F9B512C18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911225"/>
            <a:ext cx="5616575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90D8429-4664-48D4-B067-70D21E3DCB16}"/>
              </a:ext>
            </a:extLst>
          </p:cNvPr>
          <p:cNvSpPr txBox="1">
            <a:spLocks/>
          </p:cNvSpPr>
          <p:nvPr/>
        </p:nvSpPr>
        <p:spPr bwMode="auto">
          <a:xfrm>
            <a:off x="1763713" y="187325"/>
            <a:ext cx="547211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КОЛЕСО КОМПЕТЕНЦИЙ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E2B05E71-D04F-42D7-ACC1-9EB140D4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Актуальная проблема инновационного проекта</a:t>
            </a: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01C073FE-EFE3-4271-AC21-EC04BAE9C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060575"/>
            <a:ext cx="8229600" cy="1900238"/>
          </a:xfrm>
        </p:spPr>
        <p:txBody>
          <a:bodyPr/>
          <a:lstStyle/>
          <a:p>
            <a:pPr marL="0" indent="452438" algn="just" eaLnBrk="1" hangingPunct="1">
              <a:buFont typeface="Arial" panose="020B0604020202020204" pitchFamily="34" charset="0"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внутренней мотивации   педагогов в освоении профессионального  стандарта препятствует повышению мотивации учащихся в получения качественного образования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032C0687-4014-4EFC-9820-A0F1B1944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Цель проекта</a:t>
            </a:r>
          </a:p>
        </p:txBody>
      </p:sp>
      <p:sp>
        <p:nvSpPr>
          <p:cNvPr id="6147" name="Содержимое 2">
            <a:extLst>
              <a:ext uri="{FF2B5EF4-FFF2-40B4-BE49-F238E27FC236}">
                <a16:creationId xmlns:a16="http://schemas.microsoft.com/office/drawing/2014/main" id="{DD522C41-36E9-42F9-895B-64C247350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2663825"/>
          </a:xfrm>
        </p:spPr>
        <p:txBody>
          <a:bodyPr/>
          <a:lstStyle/>
          <a:p>
            <a:pPr marL="0" indent="628650" algn="just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На основе теории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Ф.Герцберга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разработать, охарактеризовать и опытным путем проверить модель педагогической системы управления образовательной деятельностью учащихся, позволяющего развивать социальный капитал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резильентной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школы.</a:t>
            </a:r>
            <a:r>
              <a:rPr lang="ru-RU" altLang="ru-RU" sz="2800" b="1" dirty="0"/>
              <a:t> </a:t>
            </a:r>
            <a:endParaRPr lang="ru-RU" altLang="ru-RU" sz="2800" dirty="0"/>
          </a:p>
          <a:p>
            <a:pPr marL="0" indent="0" algn="just" eaLnBrk="1" hangingPunct="1">
              <a:buFontTx/>
              <a:buNone/>
              <a:defRPr/>
            </a:pPr>
            <a:endParaRPr lang="ru-RU" altLang="ru-RU" sz="2800" dirty="0"/>
          </a:p>
        </p:txBody>
      </p:sp>
      <p:sp>
        <p:nvSpPr>
          <p:cNvPr id="6148" name="Прямоугольник 3">
            <a:extLst>
              <a:ext uri="{FF2B5EF4-FFF2-40B4-BE49-F238E27FC236}">
                <a16:creationId xmlns:a16="http://schemas.microsoft.com/office/drawing/2014/main" id="{28ED78CE-D8A3-43F0-9C74-2DD67A53D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6286500"/>
            <a:ext cx="7853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ответственность (за выполнение этих интересных задач).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64BB7B4-9D76-4D43-AD6F-63A4C3947C84}"/>
              </a:ext>
            </a:extLst>
          </p:cNvPr>
          <p:cNvSpPr/>
          <p:nvPr/>
        </p:nvSpPr>
        <p:spPr>
          <a:xfrm>
            <a:off x="-161925" y="3984625"/>
            <a:ext cx="823436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ru-RU" sz="28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Мотивационные факторы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Герцберга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это: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956A2E5-C326-4CE8-8A23-BC056D5E5B6D}"/>
              </a:ext>
            </a:extLst>
          </p:cNvPr>
          <p:cNvSpPr/>
          <p:nvPr/>
        </p:nvSpPr>
        <p:spPr>
          <a:xfrm>
            <a:off x="234950" y="4508500"/>
            <a:ext cx="86598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продвижение по карьерной лестнице профессиональный рост;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D9105B-FC51-426B-9D2F-CB9FFCA78732}"/>
              </a:ext>
            </a:extLst>
          </p:cNvPr>
          <p:cNvSpPr/>
          <p:nvPr/>
        </p:nvSpPr>
        <p:spPr>
          <a:xfrm>
            <a:off x="234950" y="4868863"/>
            <a:ext cx="8497888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-182563">
              <a:defRPr/>
            </a:pP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успех признание и одобрение результатов (со стороны </a:t>
            </a:r>
            <a:r>
              <a:rPr lang="ru-RU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</a:t>
            </a: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          </a:t>
            </a:r>
            <a:r>
              <a:rPr lang="ru-RU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водства</a:t>
            </a: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других сотрудников);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0D19607-4B6D-4A53-973C-8478DBCE0FA8}"/>
              </a:ext>
            </a:extLst>
          </p:cNvPr>
          <p:cNvSpPr/>
          <p:nvPr/>
        </p:nvSpPr>
        <p:spPr>
          <a:xfrm>
            <a:off x="234950" y="5594350"/>
            <a:ext cx="423386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достижение результата;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DAC80BF-C102-4780-AFD9-B83B23830A13}"/>
              </a:ext>
            </a:extLst>
          </p:cNvPr>
          <p:cNvSpPr/>
          <p:nvPr/>
        </p:nvSpPr>
        <p:spPr>
          <a:xfrm>
            <a:off x="234950" y="5949950"/>
            <a:ext cx="3706813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интересные задачи;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5" grpId="0"/>
      <p:bldP spid="2" grpId="0"/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2156D533-4437-4E06-A4DA-3D482B218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113"/>
            <a:ext cx="8964613" cy="1223962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I этап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подготовительный (организационно-прогностический) </a:t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Сроки реализации: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2017 – 2018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учебный год</a:t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Основные функции </a:t>
            </a:r>
            <a:r>
              <a:rPr lang="ru-RU" altLang="ru-RU" sz="2000" u="sng" dirty="0">
                <a:latin typeface="Times New Roman" pitchFamily="18" charset="0"/>
                <a:cs typeface="Times New Roman" pitchFamily="18" charset="0"/>
              </a:rPr>
              <a:t>- диагностическая, прогностическая, организационная</a:t>
            </a:r>
            <a:endParaRPr lang="ru-RU" altLang="ru-RU" sz="2400" u="sng" dirty="0"/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6D208305-E636-4888-AB67-861071185D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388" y="1196975"/>
          <a:ext cx="8856662" cy="5564188"/>
        </p:xfrm>
        <a:graphic>
          <a:graphicData uri="http://schemas.openxmlformats.org/drawingml/2006/table">
            <a:tbl>
              <a:tblPr/>
              <a:tblGrid>
                <a:gridCol w="655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мероприятия РИП</a:t>
                      </a:r>
                    </a:p>
                  </a:txBody>
                  <a:tcPr marL="65278" marR="652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 </a:t>
                      </a:r>
                    </a:p>
                  </a:txBody>
                  <a:tcPr marL="65278" marR="652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555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Обсуждение в рабочей группе плана реализации инновационного проекта.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Изучение нормативной базы, научной и методической литературы по теме проекта.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Исследование и обобщение эффективного организационно-педагогического опыта области и России.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сущностных характеристик компонентов и элементов педагогической системы мотивационного управления.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Разработка модели педагогической системы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мотивацион-ного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управления, ориентированной на 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резильентность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Диагностика профессиональных затруднений  и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дефици-тов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педагогических и административных работников школы.</a:t>
                      </a:r>
                    </a:p>
                  </a:txBody>
                  <a:tcPr marL="65278" marR="652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План-график проведения работы в рамках РИП.</a:t>
                      </a:r>
                    </a:p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Первичный вариант модели педагогической системы мотивационного управления.</a:t>
                      </a:r>
                    </a:p>
                  </a:txBody>
                  <a:tcPr marL="65278" marR="652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566D44DA-B1AD-4DD5-9971-14F84CAC3D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388" y="1327150"/>
          <a:ext cx="8856662" cy="5426075"/>
        </p:xfrm>
        <a:graphic>
          <a:graphicData uri="http://schemas.openxmlformats.org/drawingml/2006/table">
            <a:tbl>
              <a:tblPr/>
              <a:tblGrid>
                <a:gridCol w="669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мероприятия РИП</a:t>
                      </a:r>
                    </a:p>
                  </a:txBody>
                  <a:tcPr marL="65278" marR="652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 </a:t>
                      </a:r>
                    </a:p>
                  </a:txBody>
                  <a:tcPr marL="65278" marR="652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3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вебинаров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педагогических и руководящих работников общеобразовательных организаций Челябинской области по теме РИП: «Колесо компетентности», «Управление по целям».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Проведение методического семинара по особенностям работы с родителями «Возможности дистанционного обучения».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Проведение модульного курса «Кураторская методика как способ наращивания социального капитала организации».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Организация сетевого взаимодействия по обмену эффективными практиками работы, апробирующими технологии наращивания социального 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капитала школы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Обобщение промежуточных результатов деятельности РИП в 2017-2018 учебном году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Участие в областной научно-практической конференции по итогам работы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РИПов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2018 году</a:t>
                      </a:r>
                    </a:p>
                  </a:txBody>
                  <a:tcPr marL="65278" marR="652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вебинаров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Договоры РИП со школами-партнёрами. </a:t>
                      </a:r>
                    </a:p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семинара.</a:t>
                      </a:r>
                    </a:p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модульного курса.</a:t>
                      </a:r>
                    </a:p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 по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завер-шению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 этапа РИП и научно-прикладная статья.</a:t>
                      </a:r>
                    </a:p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Выступление на  конференции.</a:t>
                      </a:r>
                    </a:p>
                  </a:txBody>
                  <a:tcPr marL="65278" marR="652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6F681B6-703B-4514-8E2D-76AEDCD1099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896461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I этап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подготовительный (организационно-прогностический) </a:t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Сроки реализации: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2017 – 2018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учебный год</a:t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Основные функции </a:t>
            </a:r>
            <a:r>
              <a:rPr lang="ru-RU" altLang="ru-RU" sz="2000" u="sng" dirty="0">
                <a:latin typeface="Times New Roman" pitchFamily="18" charset="0"/>
                <a:cs typeface="Times New Roman" pitchFamily="18" charset="0"/>
              </a:rPr>
              <a:t>- диагностическая, прогностическая, организационная</a:t>
            </a:r>
            <a:endParaRPr lang="ru-RU" altLang="ru-RU" sz="2400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A7772CA8-051B-4916-97AA-C0B1F967D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81125" y="1571625"/>
            <a:ext cx="7062788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F199AE-207E-4181-8F24-F4D1001EA6FC}"/>
              </a:ext>
            </a:extLst>
          </p:cNvPr>
          <p:cNvSpPr txBox="1"/>
          <p:nvPr/>
        </p:nvSpPr>
        <p:spPr>
          <a:xfrm rot="20638104">
            <a:off x="5389120" y="5843699"/>
            <a:ext cx="2422417" cy="412957"/>
          </a:xfrm>
          <a:prstGeom prst="rect">
            <a:avLst/>
          </a:prstGeom>
          <a:noFill/>
        </p:spPr>
        <p:txBody>
          <a:bodyPr spcFirstLastPara="1">
            <a:prstTxWarp prst="textArchDown">
              <a:avLst>
                <a:gd name="adj" fmla="val 21363188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336600"/>
                </a:solidFill>
                <a:latin typeface="Trebuchet MS" panose="020B0603020202020204" pitchFamily="34" charset="0"/>
                <a:cs typeface="+mn-cs"/>
              </a:rPr>
              <a:t>СТИМУЛИРОВАНИЕ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11316C-2923-44BC-A153-6E3EE808C761}"/>
              </a:ext>
            </a:extLst>
          </p:cNvPr>
          <p:cNvSpPr txBox="1"/>
          <p:nvPr/>
        </p:nvSpPr>
        <p:spPr>
          <a:xfrm rot="4584444">
            <a:off x="6962172" y="3460349"/>
            <a:ext cx="1748325" cy="1552764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rebuchet MS" panose="020B0603020202020204" pitchFamily="34" charset="0"/>
                <a:cs typeface="+mn-cs"/>
              </a:rPr>
              <a:t>ОРГАНИЗАЦИЯ ОБРАТНОЙ</a:t>
            </a:r>
            <a:br>
              <a:rPr lang="ru-RU" sz="1600" b="1" dirty="0">
                <a:solidFill>
                  <a:srgbClr val="7030A0"/>
                </a:solidFill>
                <a:latin typeface="Trebuchet MS" panose="020B0603020202020204" pitchFamily="34" charset="0"/>
                <a:cs typeface="+mn-cs"/>
              </a:rPr>
            </a:br>
            <a:r>
              <a:rPr lang="ru-RU" sz="1600" b="1" dirty="0">
                <a:solidFill>
                  <a:srgbClr val="7030A0"/>
                </a:solidFill>
                <a:latin typeface="Trebuchet MS" panose="020B0603020202020204" pitchFamily="34" charset="0"/>
                <a:cs typeface="+mn-cs"/>
              </a:rPr>
              <a:t> СВЯЗИ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B048F1-7A11-482A-9F53-BDA1CDB810B8}"/>
              </a:ext>
            </a:extLst>
          </p:cNvPr>
          <p:cNvSpPr txBox="1"/>
          <p:nvPr/>
        </p:nvSpPr>
        <p:spPr>
          <a:xfrm rot="2337627">
            <a:off x="4980397" y="1560813"/>
            <a:ext cx="2329059" cy="1733243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0929913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0C0"/>
                </a:solidFill>
                <a:latin typeface="Trebuchet MS" panose="020B0603020202020204" pitchFamily="34" charset="0"/>
                <a:cs typeface="+mn-cs"/>
              </a:rPr>
              <a:t>УПРАВЛЕНИЕ ПЕДАГОГИЧЕСКОЙ</a:t>
            </a:r>
            <a:br>
              <a:rPr lang="ru-RU" sz="1600" b="1" dirty="0">
                <a:solidFill>
                  <a:srgbClr val="0070C0"/>
                </a:solidFill>
                <a:latin typeface="Trebuchet MS" panose="020B0603020202020204" pitchFamily="34" charset="0"/>
                <a:cs typeface="+mn-cs"/>
              </a:rPr>
            </a:br>
            <a:r>
              <a:rPr lang="ru-RU" sz="1600" b="1" dirty="0">
                <a:solidFill>
                  <a:srgbClr val="0070C0"/>
                </a:solidFill>
                <a:latin typeface="Trebuchet MS" panose="020B0603020202020204" pitchFamily="34" charset="0"/>
                <a:cs typeface="+mn-cs"/>
              </a:rPr>
              <a:t>РЕФЛЕКСИЕЙ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B8040D-A2E2-40F3-86A1-F503720FF6B4}"/>
              </a:ext>
            </a:extLst>
          </p:cNvPr>
          <p:cNvSpPr txBox="1"/>
          <p:nvPr/>
        </p:nvSpPr>
        <p:spPr>
          <a:xfrm rot="18458117">
            <a:off x="1390073" y="1967529"/>
            <a:ext cx="1748325" cy="1582848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rebuchet MS" panose="020B0603020202020204" pitchFamily="34" charset="0"/>
                <a:cs typeface="+mn-cs"/>
              </a:rPr>
              <a:t>УПРАВЛЕНИЕ НЕ ЛЮДЬМИ,</a:t>
            </a:r>
            <a:br>
              <a:rPr lang="ru-RU" sz="1600" b="1" dirty="0">
                <a:solidFill>
                  <a:srgbClr val="C00000"/>
                </a:solidFill>
                <a:latin typeface="Trebuchet MS" panose="020B0603020202020204" pitchFamily="34" charset="0"/>
                <a:cs typeface="+mn-cs"/>
              </a:rPr>
            </a:br>
            <a:r>
              <a:rPr lang="ru-RU" sz="1600" b="1" dirty="0">
                <a:solidFill>
                  <a:srgbClr val="C00000"/>
                </a:solidFill>
                <a:latin typeface="Trebuchet MS" panose="020B0603020202020204" pitchFamily="34" charset="0"/>
                <a:cs typeface="+mn-cs"/>
              </a:rPr>
              <a:t>А ИХ СВЯЗЯМИ</a:t>
            </a:r>
          </a:p>
        </p:txBody>
      </p:sp>
      <p:sp>
        <p:nvSpPr>
          <p:cNvPr id="9225" name="Прямоугольник 10">
            <a:extLst>
              <a:ext uri="{FF2B5EF4-FFF2-40B4-BE49-F238E27FC236}">
                <a16:creationId xmlns:a16="http://schemas.microsoft.com/office/drawing/2014/main" id="{C948D571-BA5A-450D-B00E-D21C6F62B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3" y="0"/>
            <a:ext cx="914400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Элементы педагогической системы мотивационного управления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D71D6A-0A0F-40F8-ADF3-65893F52AFF3}"/>
              </a:ext>
            </a:extLst>
          </p:cNvPr>
          <p:cNvSpPr txBox="1"/>
          <p:nvPr/>
        </p:nvSpPr>
        <p:spPr>
          <a:xfrm rot="998782">
            <a:off x="1323724" y="5701465"/>
            <a:ext cx="2422417" cy="791185"/>
          </a:xfrm>
          <a:prstGeom prst="rect">
            <a:avLst/>
          </a:prstGeom>
          <a:noFill/>
        </p:spPr>
        <p:txBody>
          <a:bodyPr spcFirstLastPara="1">
            <a:prstTxWarp prst="textArchDown">
              <a:avLst>
                <a:gd name="adj" fmla="val 21002788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ВСОКО</a:t>
            </a:r>
            <a:endParaRPr lang="ru-RU" sz="3200" b="1" dirty="0">
              <a:solidFill>
                <a:srgbClr val="BDB003"/>
              </a:solidFill>
              <a:latin typeface="Trebuchet MS" panose="020B0603020202020204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4E3CFD30-3F97-4A5A-A84F-72159B03D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88" y="2325688"/>
            <a:ext cx="5183187" cy="13684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 школы</a:t>
            </a:r>
          </a:p>
        </p:txBody>
      </p:sp>
      <p:sp>
        <p:nvSpPr>
          <p:cNvPr id="10243" name="Подзаголовок 2">
            <a:extLst>
              <a:ext uri="{FF2B5EF4-FFF2-40B4-BE49-F238E27FC236}">
                <a16:creationId xmlns:a16="http://schemas.microsoft.com/office/drawing/2014/main" id="{EE9C1BE5-5230-43E0-BBE5-FA309FF25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8538" y="4724400"/>
            <a:ext cx="6400800" cy="1752600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(3519) 40-10-20.</a:t>
            </a:r>
          </a:p>
          <a:p>
            <a:pPr eaLnBrk="1" hangingPunct="1"/>
            <a:r>
              <a:rPr lang="en-US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mousch67@mail.ru</a:t>
            </a:r>
            <a:endParaRPr lang="ru-RU" alt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id="{7DE02702-D452-4DF4-9CB8-1C8BCE0C8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238" y="404813"/>
            <a:ext cx="43402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Words>404</Words>
  <Application>Microsoft Office PowerPoint</Application>
  <PresentationFormat>Экран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Система управления качеством образования  в школе</vt:lpstr>
      <vt:lpstr>Презентация PowerPoint</vt:lpstr>
      <vt:lpstr>«Через мотивацию педагогов –  к  мотивации учащихся!»</vt:lpstr>
      <vt:lpstr>Актуальная проблема инновационного проекта</vt:lpstr>
      <vt:lpstr>Цель проекта</vt:lpstr>
      <vt:lpstr>I этап – подготовительный (организационно-прогностический)   Сроки реализации: 2017 – 2018 учебный год  Основные функции - диагностическая, прогностическая, организационная</vt:lpstr>
      <vt:lpstr>Презентация PowerPoint</vt:lpstr>
      <vt:lpstr>Презентация PowerPoint</vt:lpstr>
      <vt:lpstr>Контакты школы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обратной связью</dc:title>
  <dc:creator>User</dc:creator>
  <cp:lastModifiedBy>Pavel A. Safronov</cp:lastModifiedBy>
  <cp:revision>141</cp:revision>
  <dcterms:created xsi:type="dcterms:W3CDTF">2017-09-19T04:21:39Z</dcterms:created>
  <dcterms:modified xsi:type="dcterms:W3CDTF">2018-03-22T21:54:07Z</dcterms:modified>
</cp:coreProperties>
</file>