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6" r:id="rId3"/>
    <p:sldId id="257" r:id="rId4"/>
    <p:sldId id="279" r:id="rId5"/>
    <p:sldId id="258" r:id="rId6"/>
    <p:sldId id="277" r:id="rId7"/>
    <p:sldId id="278" r:id="rId8"/>
    <p:sldId id="295" r:id="rId9"/>
    <p:sldId id="296" r:id="rId10"/>
    <p:sldId id="297" r:id="rId11"/>
    <p:sldId id="298" r:id="rId12"/>
    <p:sldId id="299" r:id="rId13"/>
    <p:sldId id="300" r:id="rId14"/>
    <p:sldId id="287" r:id="rId15"/>
    <p:sldId id="272" r:id="rId16"/>
    <p:sldId id="286" r:id="rId17"/>
    <p:sldId id="271" r:id="rId18"/>
    <p:sldId id="294" r:id="rId19"/>
    <p:sldId id="293" r:id="rId20"/>
    <p:sldId id="290" r:id="rId21"/>
    <p:sldId id="259" r:id="rId22"/>
    <p:sldId id="265" r:id="rId23"/>
    <p:sldId id="262" r:id="rId24"/>
    <p:sldId id="261" r:id="rId25"/>
    <p:sldId id="260" r:id="rId26"/>
    <p:sldId id="292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4660"/>
  </p:normalViewPr>
  <p:slideViewPr>
    <p:cSldViewPr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8F601-23C8-4D1A-8056-369B912C1EF5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D41C9-ACA5-493F-AD4F-A35D244A2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B5AD8-D751-4C41-94A1-F2045706603A}" type="slidenum">
              <a:rPr lang="ru-RU"/>
              <a:pPr/>
              <a:t>20</a:t>
            </a:fld>
            <a:endParaRPr lang="ru-RU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ТРАВА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8;&#1072;&#1079;&#1085;&#1086;&#1090;&#1088;&#1072;&#1074;&#1100;&#1077;&amp;img_url=https://ds02.infourok.ru/uploads/ex/0e18/00082467-945a43ec/img1.jpg&amp;pos=11&amp;rpt=simage&amp;lr=11218" TargetMode="External"/><Relationship Id="rId3" Type="http://schemas.openxmlformats.org/officeDocument/2006/relationships/hyperlink" Target="http://gramota.ru/slovari/dic/?lop=x&amp;bts=x&amp;zar=x&amp;ag=x&amp;ab=x&amp;sin=x&amp;lv=x&amp;az=x&amp;pe=x&amp;word=&#1090;&#1080;&#1096;&#1100;" TargetMode="External"/><Relationship Id="rId7" Type="http://schemas.openxmlformats.org/officeDocument/2006/relationships/hyperlink" Target="https://yandex.ru/images/search?text=&#1090;&#1088;&#1072;&#1074;&#1085;&#1080;&#1094;&#1072;&amp;img_url=http://new.frolinfo.ru/get_img?ImageId=5657&amp;pos=8&amp;rpt=simage&amp;lr=11218" TargetMode="External"/><Relationship Id="rId2" Type="http://schemas.openxmlformats.org/officeDocument/2006/relationships/hyperlink" Target="https://yandex.ru/images/search?img_url=https://imgp.golos.io/0x0/http://kartinkinaden.ru/uploads/posts/2015-11/1448623316_9.jpg&amp;text=&#1082;&#1072;&#1088;&#1090;&#1080;&#1085;&#1082;&#1072;%20&#1077;&#1085;&#1086;&#1090;&#1072;&amp;noreask=1&amp;pos=4&amp;lr=11218&amp;rpt=simag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andex.ru/images/search?text=&#1090;&#1088;&#1072;&#1074;&#1086;&#1089;&#1077;&#1103;&#1085;&#1100;&#1077;&amp;img_url=http://900igr.net/up/datas/257879/131.jpg&amp;pos=0&amp;rpt=simage&amp;lr=11218" TargetMode="External"/><Relationship Id="rId5" Type="http://schemas.openxmlformats.org/officeDocument/2006/relationships/hyperlink" Target="https://yandex.ru/images/search?text=&#1090;&#1077;&#1085;&#1080;&#1089;&#1090;&#1099;&#1081;%20&#1089;&#1072;&#1076;&amp;img_url=https://upload.wikimedia.org/wikipedia/commons/d/d9/Dappled_Shade_Adelaide_Botanic_Garden.JPG&amp;pos=11&amp;rpt=simage&amp;lr=11218" TargetMode="External"/><Relationship Id="rId4" Type="http://schemas.openxmlformats.org/officeDocument/2006/relationships/hyperlink" Target="https://yandex.ru/images/search?text=&#1080;&#1079;&#1086;&#1075;&#1088;&#1072;&#1092;&#1099;&amp;lr=1121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«т»)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vashsad.ua/downloads/image/8374/img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Наводить тень на плетень.</a:t>
            </a:r>
          </a:p>
          <a:p>
            <a:pPr>
              <a:buNone/>
            </a:pPr>
            <a:r>
              <a:rPr lang="ru-RU" sz="4000" dirty="0" smtClean="0"/>
              <a:t>Намеренно запутывать,</a:t>
            </a:r>
          </a:p>
          <a:p>
            <a:pPr>
              <a:buNone/>
            </a:pPr>
            <a:r>
              <a:rPr lang="ru-RU" sz="4000" dirty="0" smtClean="0"/>
              <a:t>делать неясным  что-либо.</a:t>
            </a:r>
          </a:p>
          <a:p>
            <a:pPr>
              <a:buNone/>
            </a:pPr>
            <a:endParaRPr lang="ru-RU" sz="4000" b="1" dirty="0" smtClean="0"/>
          </a:p>
          <a:p>
            <a:r>
              <a:rPr lang="ru-RU" sz="4000" b="1" dirty="0" smtClean="0"/>
              <a:t>Боится собственной тени.</a:t>
            </a:r>
          </a:p>
          <a:p>
            <a:r>
              <a:rPr lang="ru-RU" sz="4000" b="1" dirty="0" smtClean="0"/>
              <a:t>Трус, что заяц, — и тени своей боится.</a:t>
            </a:r>
          </a:p>
          <a:p>
            <a:r>
              <a:rPr lang="ru-RU" sz="4000" b="1" dirty="0" smtClean="0"/>
              <a:t>Дорога  тень, когда жарок день.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err="1" smtClean="0"/>
              <a:t>отствола</a:t>
            </a:r>
            <a:r>
              <a:rPr lang="ru-RU" sz="5400" dirty="0" smtClean="0"/>
              <a:t>   дерева  на   землю</a:t>
            </a:r>
          </a:p>
          <a:p>
            <a:pPr>
              <a:buNone/>
            </a:pPr>
            <a:r>
              <a:rPr lang="ru-RU" sz="5400" dirty="0" smtClean="0"/>
              <a:t>у  пала   длинная   тень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тенистому  я  по   </a:t>
            </a:r>
            <a:r>
              <a:rPr lang="ru-RU" sz="5400" dirty="0" err="1" smtClean="0"/>
              <a:t>садочку</a:t>
            </a: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шёл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5144369" cy="370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40352" y="3356992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-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356992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ТИ +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ТИШИНА</a:t>
            </a: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1341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тихий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тишь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затишье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стихший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утихший</a:t>
            </a:r>
          </a:p>
        </p:txBody>
      </p:sp>
      <p:sp>
        <p:nvSpPr>
          <p:cNvPr id="13414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тихо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стихать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утихать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затихать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притихший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ТИШИНА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13414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безмолвие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молчание</a:t>
            </a:r>
          </a:p>
        </p:txBody>
      </p:sp>
      <p:sp>
        <p:nvSpPr>
          <p:cNvPr id="13414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шум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гул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грохот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Тише едешь - дальше будешь.</a:t>
            </a:r>
          </a:p>
          <a:p>
            <a:endParaRPr lang="ru-RU" sz="3600" dirty="0" smtClean="0"/>
          </a:p>
          <a:p>
            <a:r>
              <a:rPr lang="ru-RU" sz="3600" dirty="0" smtClean="0"/>
              <a:t>Тишь  да гладь - божья благодать. 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878497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и  падает  пушистый  тихо  снег медленно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Медленно  и  тихо  падает  пушистый  снег.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Кругомбылатишина</a:t>
            </a:r>
            <a:r>
              <a:rPr lang="ru-RU" sz="3600" dirty="0" smtClean="0"/>
              <a:t>.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Кругом  была  тишина.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epimages.ru/uploads/images/f/o/t/foto_enota_poloskuna_1.jpg"/>
          <p:cNvPicPr>
            <a:picLocks noChangeAspect="1" noChangeArrowheads="1"/>
          </p:cNvPicPr>
          <p:nvPr/>
        </p:nvPicPr>
        <p:blipFill>
          <a:blip r:embed="rId2" cstate="print"/>
          <a:srcRect l="15962" r="14868"/>
          <a:stretch>
            <a:fillRect/>
          </a:stretch>
        </p:blipFill>
        <p:spPr bwMode="auto">
          <a:xfrm>
            <a:off x="2195736" y="980728"/>
            <a:ext cx="4680520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068960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ТЕ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4919008"/>
            <a:ext cx="6335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</a:t>
            </a:r>
          </a:p>
          <a:p>
            <a:r>
              <a:rPr lang="ru-RU" sz="4000" b="1" dirty="0" smtClean="0"/>
              <a:t> </a:t>
            </a:r>
          </a:p>
          <a:p>
            <a:r>
              <a:rPr lang="ru-RU" sz="4000" b="1" dirty="0" smtClean="0"/>
              <a:t> 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314096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283968" y="6093296"/>
            <a:ext cx="504056" cy="7647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47700" y="547688"/>
            <a:ext cx="7993063" cy="5905500"/>
            <a:chOff x="408" y="345"/>
            <a:chExt cx="5035" cy="3720"/>
          </a:xfrm>
        </p:grpSpPr>
        <p:sp>
          <p:nvSpPr>
            <p:cNvPr id="30105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408" y="345"/>
              <a:ext cx="5035" cy="3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Verdana"/>
                </a:rPr>
                <a:t>А</a:t>
              </a:r>
            </a:p>
          </p:txBody>
        </p:sp>
        <p:sp>
          <p:nvSpPr>
            <p:cNvPr id="30106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81" y="1797"/>
              <a:ext cx="998" cy="6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ТРА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ТРАВ</a:t>
            </a:r>
            <a:r>
              <a:rPr lang="ru-RU" b="1" dirty="0">
                <a:solidFill>
                  <a:srgbClr val="FF3300"/>
                </a:solidFill>
              </a:rPr>
              <a:t>А</a:t>
            </a: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13414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травинка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травка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травушка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травосеянье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травница</a:t>
            </a:r>
          </a:p>
        </p:txBody>
      </p:sp>
      <p:sp>
        <p:nvSpPr>
          <p:cNvPr id="13414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/>
              <a:t>травянистый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травоядный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разнотравье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травник</a:t>
            </a:r>
          </a:p>
          <a:p>
            <a:pPr>
              <a:lnSpc>
                <a:spcPct val="90000"/>
              </a:lnSpc>
            </a:pPr>
            <a:r>
              <a:rPr lang="ru-RU" sz="3600" b="1" dirty="0"/>
              <a:t>травяной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419872" y="3501008"/>
            <a:ext cx="648072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2987824" y="4149080"/>
            <a:ext cx="576064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740352" y="2852936"/>
            <a:ext cx="432048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028384" y="6021288"/>
            <a:ext cx="792088" cy="5657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ТРАВОСЕЯНЬЕ</a:t>
            </a:r>
          </a:p>
        </p:txBody>
      </p:sp>
      <p:sp>
        <p:nvSpPr>
          <p:cNvPr id="2140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Посев кормовых</a:t>
            </a:r>
          </a:p>
          <a:p>
            <a:pPr>
              <a:buNone/>
            </a:pPr>
            <a:r>
              <a:rPr lang="ru-RU" dirty="0" smtClean="0"/>
              <a:t>трав</a:t>
            </a:r>
          </a:p>
          <a:p>
            <a:pPr eaLnBrk="1" hangingPunct="1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</a:p>
        </p:txBody>
      </p:sp>
      <p:pic>
        <p:nvPicPr>
          <p:cNvPr id="214020" name="Picture 6" descr="травосеянь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3034" y="1763712"/>
            <a:ext cx="5201580" cy="4257575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139952" y="6237312"/>
            <a:ext cx="504056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ТРАВНИЦА</a:t>
            </a:r>
          </a:p>
        </p:txBody>
      </p:sp>
      <p:sp>
        <p:nvSpPr>
          <p:cNvPr id="2109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214812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Человек, </a:t>
            </a:r>
          </a:p>
          <a:p>
            <a:pPr>
              <a:buNone/>
            </a:pPr>
            <a:r>
              <a:rPr lang="ru-RU" sz="2800" dirty="0" smtClean="0"/>
              <a:t>занимающийся </a:t>
            </a:r>
          </a:p>
          <a:p>
            <a:pPr>
              <a:buNone/>
            </a:pPr>
            <a:r>
              <a:rPr lang="ru-RU" sz="2800" dirty="0" smtClean="0"/>
              <a:t>сбором лечебных  трав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и знающий способы </a:t>
            </a:r>
          </a:p>
          <a:p>
            <a:pPr>
              <a:buNone/>
            </a:pPr>
            <a:r>
              <a:rPr lang="ru-RU" sz="2800" dirty="0" smtClean="0"/>
              <a:t>их применения.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new.frolinfo.ru/get_img?ImageId=5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536504" cy="5328592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3419872" y="6021288"/>
            <a:ext cx="504056" cy="504056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РАЗНОТРАВЬЕ</a:t>
            </a:r>
          </a:p>
        </p:txBody>
      </p:sp>
      <p:sp>
        <p:nvSpPr>
          <p:cNvPr id="2099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img-2008-07.photosight.ru/08/2748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4824536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466352" cy="5657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91264" cy="62646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Март – с  водой, апрель — с  травой, а май — с  цветами.</a:t>
            </a:r>
          </a:p>
          <a:p>
            <a:endParaRPr lang="ru-RU" sz="3600" b="1" dirty="0" smtClean="0"/>
          </a:p>
          <a:p>
            <a:r>
              <a:rPr lang="ru-RU" sz="3600" b="1" dirty="0" err="1" smtClean="0"/>
              <a:t>Трын</a:t>
            </a:r>
            <a:r>
              <a:rPr lang="ru-RU" sz="3600" b="1" dirty="0" smtClean="0"/>
              <a:t> – трава.</a:t>
            </a:r>
          </a:p>
          <a:p>
            <a:pPr>
              <a:buNone/>
            </a:pPr>
            <a:r>
              <a:rPr lang="ru-RU" sz="3600" dirty="0" smtClean="0"/>
              <a:t>Говорят, когда человеку всё равно.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Тише воды, ниже травы.</a:t>
            </a:r>
          </a:p>
          <a:p>
            <a:pPr>
              <a:buNone/>
            </a:pPr>
            <a:r>
              <a:rPr lang="ru-RU" sz="3600" dirty="0" smtClean="0"/>
              <a:t>Вести себя скромно, незаметно.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err="1" smtClean="0"/>
              <a:t>хоро</a:t>
            </a:r>
            <a:r>
              <a:rPr lang="ru-RU" sz="3600" dirty="0" smtClean="0"/>
              <a:t>  </a:t>
            </a:r>
            <a:r>
              <a:rPr lang="ru-RU" sz="3600" dirty="0" err="1" smtClean="0"/>
              <a:t>шо</a:t>
            </a:r>
            <a:r>
              <a:rPr lang="ru-RU" sz="3600" dirty="0" smtClean="0"/>
              <a:t>  полежать  </a:t>
            </a:r>
            <a:r>
              <a:rPr lang="ru-RU" sz="3600" dirty="0" err="1" smtClean="0"/>
              <a:t>летнимднём</a:t>
            </a:r>
            <a:r>
              <a:rPr lang="ru-RU" sz="3600" dirty="0" smtClean="0"/>
              <a:t>  </a:t>
            </a:r>
          </a:p>
          <a:p>
            <a:pPr>
              <a:buNone/>
            </a:pPr>
            <a:r>
              <a:rPr lang="ru-RU" sz="3600" dirty="0" err="1" smtClean="0"/>
              <a:t>намягкой</a:t>
            </a:r>
            <a:r>
              <a:rPr lang="ru-RU" sz="3600" dirty="0" smtClean="0"/>
              <a:t> траве</a:t>
            </a:r>
          </a:p>
          <a:p>
            <a:pPr>
              <a:buNone/>
            </a:pPr>
            <a:r>
              <a:rPr lang="ru-RU" sz="3600" dirty="0" smtClean="0"/>
              <a:t>Хорошо полежать летним днём на</a:t>
            </a:r>
          </a:p>
          <a:p>
            <a:pPr>
              <a:buNone/>
            </a:pPr>
            <a:r>
              <a:rPr lang="ru-RU" sz="3600" dirty="0" smtClean="0"/>
              <a:t>мягкой  траве.</a:t>
            </a:r>
          </a:p>
          <a:p>
            <a:pPr>
              <a:buNone/>
            </a:pPr>
            <a:r>
              <a:rPr lang="ru-RU" sz="3600" dirty="0" err="1" smtClean="0"/>
              <a:t>Мур</a:t>
            </a:r>
            <a:r>
              <a:rPr lang="ru-RU" sz="3600" dirty="0" smtClean="0"/>
              <a:t>...</a:t>
            </a:r>
            <a:r>
              <a:rPr lang="ru-RU" sz="3600" dirty="0" err="1" smtClean="0"/>
              <a:t>в...и</a:t>
            </a:r>
            <a:r>
              <a:rPr lang="ru-RU" sz="3600" dirty="0" smtClean="0"/>
              <a:t>  </a:t>
            </a:r>
            <a:r>
              <a:rPr lang="ru-RU" sz="3600" dirty="0" err="1" smtClean="0"/>
              <a:t>н...сут</a:t>
            </a:r>
            <a:r>
              <a:rPr lang="ru-RU" sz="3600" dirty="0" smtClean="0"/>
              <a:t>  (в)</a:t>
            </a:r>
            <a:r>
              <a:rPr lang="ru-RU" sz="3600" dirty="0" err="1" smtClean="0"/>
              <a:t>св...ё</a:t>
            </a:r>
            <a:r>
              <a:rPr lang="ru-RU" sz="3600" dirty="0" smtClean="0"/>
              <a:t>  </a:t>
            </a:r>
            <a:r>
              <a:rPr lang="ru-RU" sz="3600" dirty="0" err="1" smtClean="0"/>
              <a:t>ж...лище</a:t>
            </a: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с...сновые</a:t>
            </a:r>
            <a:r>
              <a:rPr lang="ru-RU" sz="3600" dirty="0" smtClean="0"/>
              <a:t>  </a:t>
            </a:r>
            <a:r>
              <a:rPr lang="ru-RU" sz="3600" dirty="0" err="1" smtClean="0"/>
              <a:t>иголоч...ки</a:t>
            </a:r>
            <a:r>
              <a:rPr lang="ru-RU" sz="3600" dirty="0" smtClean="0"/>
              <a:t>, </a:t>
            </a:r>
            <a:r>
              <a:rPr lang="ru-RU" sz="3600" dirty="0" err="1" smtClean="0"/>
              <a:t>тр...винки</a:t>
            </a:r>
            <a:r>
              <a:rPr lang="ru-RU" sz="3600" dirty="0" smtClean="0"/>
              <a:t>. </a:t>
            </a:r>
          </a:p>
          <a:p>
            <a:pPr>
              <a:buNone/>
            </a:pPr>
            <a:r>
              <a:rPr lang="ru-RU" sz="3600" dirty="0" smtClean="0"/>
              <a:t>Муравьи  несут  в  своё  жилище  сосновые</a:t>
            </a:r>
          </a:p>
          <a:p>
            <a:pPr>
              <a:buNone/>
            </a:pPr>
            <a:r>
              <a:rPr lang="ru-RU" sz="3600" dirty="0" smtClean="0"/>
              <a:t>иголочки, травинки. </a:t>
            </a:r>
          </a:p>
          <a:p>
            <a:pPr>
              <a:buNone/>
            </a:pPr>
            <a:r>
              <a:rPr lang="ru-RU" sz="3600" dirty="0" smtClean="0"/>
              <a:t>В  прозрачном  утреннем  воздухе  чувствуешь </a:t>
            </a:r>
          </a:p>
          <a:p>
            <a:pPr>
              <a:buNone/>
            </a:pPr>
            <a:r>
              <a:rPr lang="ru-RU" sz="3600" dirty="0" smtClean="0"/>
              <a:t>свежесть  луговой  травы.</a:t>
            </a: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908720"/>
            <a:ext cx="8712968" cy="5688632"/>
          </a:xfrm>
        </p:spPr>
        <p:txBody>
          <a:bodyPr/>
          <a:lstStyle/>
          <a:p>
            <a:pPr lvl="0"/>
            <a:r>
              <a:rPr lang="ru-RU" sz="1600" dirty="0" smtClean="0"/>
              <a:t>Азова О.И. «Логопедическая работа по коррекции </a:t>
            </a:r>
            <a:r>
              <a:rPr lang="ru-RU" sz="1600" dirty="0" err="1" smtClean="0"/>
              <a:t>дизорфографии</a:t>
            </a:r>
            <a:r>
              <a:rPr lang="ru-RU" sz="1600" dirty="0" smtClean="0"/>
              <a:t> у младших школьников с общим недоразвитием речи» </a:t>
            </a:r>
          </a:p>
          <a:p>
            <a:r>
              <a:rPr lang="ru-RU" sz="1600" dirty="0" err="1" smtClean="0"/>
              <a:t>Коноваленко</a:t>
            </a:r>
            <a:r>
              <a:rPr lang="ru-RU" sz="1600" dirty="0" smtClean="0"/>
              <a:t> В. В. «Родственные слова»</a:t>
            </a:r>
          </a:p>
          <a:p>
            <a:r>
              <a:rPr lang="ru-RU" sz="1600" dirty="0" smtClean="0"/>
              <a:t>Мазина В.Д.  «</a:t>
            </a:r>
            <a:r>
              <a:rPr lang="ru-RU" sz="1600" dirty="0" err="1" smtClean="0"/>
              <a:t>Дизорфография</a:t>
            </a:r>
            <a:r>
              <a:rPr lang="ru-RU" sz="1600" dirty="0" smtClean="0"/>
              <a:t>» (</a:t>
            </a:r>
            <a:r>
              <a:rPr lang="ru-RU" sz="1600" dirty="0" err="1" smtClean="0"/>
              <a:t>вебинар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err="1" smtClean="0"/>
              <a:t>Якимчук</a:t>
            </a:r>
            <a:r>
              <a:rPr lang="ru-RU" sz="1600" dirty="0" smtClean="0"/>
              <a:t> Т.А. </a:t>
            </a:r>
            <a:r>
              <a:rPr lang="ru-RU" sz="1600" smtClean="0"/>
              <a:t>«Родственные слова» (презентация)</a:t>
            </a:r>
          </a:p>
          <a:p>
            <a:pPr lvl="0"/>
            <a:r>
              <a:rPr lang="en-US" sz="160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://yandex.ru/images/search?img_url=https%3A%2F%2Fimgp.golos.io%2F0x0%2Fhttp%3A%2F%2Fkartinkinaden.ru%2Fuploads%2Fposts%2F2015-11%2F1448623316_9.jpg&amp;text=</a:t>
            </a:r>
            <a:r>
              <a:rPr lang="ru-RU" sz="1600" dirty="0" smtClean="0">
                <a:hlinkClick r:id="rId2"/>
              </a:rPr>
              <a:t>картинка%20енота&amp;</a:t>
            </a:r>
            <a:r>
              <a:rPr lang="en-US" sz="1600" dirty="0" err="1" smtClean="0">
                <a:hlinkClick r:id="rId2"/>
              </a:rPr>
              <a:t>noreask</a:t>
            </a:r>
            <a:r>
              <a:rPr lang="en-US" sz="1600" dirty="0" smtClean="0">
                <a:hlinkClick r:id="rId2"/>
              </a:rPr>
              <a:t>=1&amp;pos=4&amp;lr=11218&amp;rpt=</a:t>
            </a:r>
            <a:r>
              <a:rPr lang="en-US" sz="1600" dirty="0" err="1" smtClean="0">
                <a:hlinkClick r:id="rId2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3"/>
              </a:rPr>
              <a:t>http://gramota.ru/slovari/dic/?lop=x&amp;bts=x&amp;zar=x&amp;ag=x&amp;ab=x&amp;sin=x&amp;lv=x&amp;az=x&amp;pe=x&amp;word=</a:t>
            </a:r>
            <a:r>
              <a:rPr lang="ru-RU" sz="1600" dirty="0" smtClean="0">
                <a:hlinkClick r:id="rId3"/>
              </a:rPr>
              <a:t>тишь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4"/>
              </a:rPr>
              <a:t>https://yandex.ru/images/search?text=</a:t>
            </a:r>
            <a:r>
              <a:rPr lang="ru-RU" sz="1600" dirty="0" err="1" smtClean="0">
                <a:hlinkClick r:id="rId4"/>
              </a:rPr>
              <a:t>изографы&amp;</a:t>
            </a:r>
            <a:r>
              <a:rPr lang="en-US" sz="1600" dirty="0" err="1" smtClean="0">
                <a:hlinkClick r:id="rId4"/>
              </a:rPr>
              <a:t>lr</a:t>
            </a:r>
            <a:r>
              <a:rPr lang="en-US" sz="1600" dirty="0" smtClean="0">
                <a:hlinkClick r:id="rId4"/>
              </a:rPr>
              <a:t>=11218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5"/>
              </a:rPr>
              <a:t>https://yandex.ru/images/search?text=</a:t>
            </a:r>
            <a:r>
              <a:rPr lang="ru-RU" sz="1600" dirty="0" smtClean="0">
                <a:hlinkClick r:id="rId5"/>
              </a:rPr>
              <a:t>тенистый%20сад&amp;</a:t>
            </a:r>
            <a:r>
              <a:rPr lang="en-US" sz="1600" dirty="0" err="1" smtClean="0">
                <a:hlinkClick r:id="rId5"/>
              </a:rPr>
              <a:t>img_url</a:t>
            </a:r>
            <a:r>
              <a:rPr lang="en-US" sz="1600" dirty="0" smtClean="0">
                <a:hlinkClick r:id="rId5"/>
              </a:rPr>
              <a:t>=https%3A%2F%2Fupload.wikimedia.org%2Fwikipedia%2Fcommons%2Fd%2Fd9%2FDappled_Shade_Adelaide_Botanic_Garden.JPG&amp;pos=11&amp;rpt=</a:t>
            </a:r>
            <a:r>
              <a:rPr lang="en-US" sz="1600" dirty="0" err="1" smtClean="0">
                <a:hlinkClick r:id="rId5"/>
              </a:rPr>
              <a:t>simage&amp;lr</a:t>
            </a:r>
            <a:r>
              <a:rPr lang="en-US" sz="1600" dirty="0" smtClean="0">
                <a:hlinkClick r:id="rId5"/>
              </a:rPr>
              <a:t>=11218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6"/>
              </a:rPr>
              <a:t>https://yandex.ru/images/search?text=</a:t>
            </a:r>
            <a:r>
              <a:rPr lang="ru-RU" sz="1600" dirty="0" err="1" smtClean="0">
                <a:hlinkClick r:id="rId6"/>
              </a:rPr>
              <a:t>травосеянье&amp;</a:t>
            </a:r>
            <a:r>
              <a:rPr lang="en-US" sz="1600" dirty="0" err="1" smtClean="0">
                <a:hlinkClick r:id="rId6"/>
              </a:rPr>
              <a:t>img_url</a:t>
            </a:r>
            <a:r>
              <a:rPr lang="en-US" sz="1600" dirty="0" smtClean="0">
                <a:hlinkClick r:id="rId6"/>
              </a:rPr>
              <a:t>=http%3A%2F%2F900igr.net%2Fup%2Fdatas%2F257879%2F131.jpg&amp;pos=0&amp;rpt=</a:t>
            </a:r>
            <a:r>
              <a:rPr lang="en-US" sz="1600" dirty="0" err="1" smtClean="0">
                <a:hlinkClick r:id="rId6"/>
              </a:rPr>
              <a:t>simage&amp;lr</a:t>
            </a:r>
            <a:r>
              <a:rPr lang="en-US" sz="1600" dirty="0" smtClean="0">
                <a:hlinkClick r:id="rId6"/>
              </a:rPr>
              <a:t>=11218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7"/>
              </a:rPr>
              <a:t>https://yandex.ru/images/search?text=</a:t>
            </a:r>
            <a:r>
              <a:rPr lang="ru-RU" sz="1600" dirty="0" err="1" smtClean="0">
                <a:hlinkClick r:id="rId7"/>
              </a:rPr>
              <a:t>травница&amp;</a:t>
            </a:r>
            <a:r>
              <a:rPr lang="en-US" sz="1600" dirty="0" err="1" smtClean="0">
                <a:hlinkClick r:id="rId7"/>
              </a:rPr>
              <a:t>img_url</a:t>
            </a:r>
            <a:r>
              <a:rPr lang="en-US" sz="1600" dirty="0" smtClean="0">
                <a:hlinkClick r:id="rId7"/>
              </a:rPr>
              <a:t>=http%3A%2F%2Fnew.frolinfo.ru%2Fget_img%3FImageId%3D5657&amp;pos=8&amp;rpt=</a:t>
            </a:r>
            <a:r>
              <a:rPr lang="en-US" sz="1600" dirty="0" err="1" smtClean="0">
                <a:hlinkClick r:id="rId7"/>
              </a:rPr>
              <a:t>simage&amp;lr</a:t>
            </a:r>
            <a:r>
              <a:rPr lang="en-US" sz="1600" dirty="0" smtClean="0">
                <a:hlinkClick r:id="rId7"/>
              </a:rPr>
              <a:t>=11218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8"/>
              </a:rPr>
              <a:t>https://yandex.ru/images/search?text=</a:t>
            </a:r>
            <a:r>
              <a:rPr lang="ru-RU" sz="1600" dirty="0" err="1" smtClean="0">
                <a:hlinkClick r:id="rId8"/>
              </a:rPr>
              <a:t>разнотравье&amp;</a:t>
            </a:r>
            <a:r>
              <a:rPr lang="en-US" sz="1600" dirty="0" err="1" smtClean="0">
                <a:hlinkClick r:id="rId8"/>
              </a:rPr>
              <a:t>img_url</a:t>
            </a:r>
            <a:r>
              <a:rPr lang="en-US" sz="1600" dirty="0" smtClean="0">
                <a:hlinkClick r:id="rId8"/>
              </a:rPr>
              <a:t>=https%3A%2F%2Fds02.infourok.ru%2Fuploads%2Fex%2F0e18%2F00082467-945a43ec%2Fimg1.jpg&amp;pos=11&amp;rpt=</a:t>
            </a:r>
            <a:r>
              <a:rPr lang="en-US" sz="1600" dirty="0" err="1" smtClean="0">
                <a:hlinkClick r:id="rId8"/>
              </a:rPr>
              <a:t>simage&amp;lr</a:t>
            </a:r>
            <a:r>
              <a:rPr lang="en-US" sz="1600" dirty="0" smtClean="0">
                <a:hlinkClick r:id="rId8"/>
              </a:rPr>
              <a:t>=11218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ТЕМНОТА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темень</a:t>
            </a:r>
          </a:p>
          <a:p>
            <a:r>
              <a:rPr lang="ru-RU" sz="4400" b="1" dirty="0" smtClean="0"/>
              <a:t>темно</a:t>
            </a:r>
          </a:p>
          <a:p>
            <a:r>
              <a:rPr lang="ru-RU" sz="4400" b="1" dirty="0" smtClean="0"/>
              <a:t>тёмный</a:t>
            </a:r>
          </a:p>
          <a:p>
            <a:r>
              <a:rPr lang="ru-RU" sz="4400" b="1" dirty="0" smtClean="0"/>
              <a:t>тёмненький</a:t>
            </a:r>
          </a:p>
          <a:p>
            <a:r>
              <a:rPr lang="ru-RU" sz="4400" b="1" dirty="0" err="1" smtClean="0"/>
              <a:t>по-тёмному</a:t>
            </a:r>
            <a:endParaRPr lang="ru-RU" sz="4400" b="1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темноватый</a:t>
            </a:r>
          </a:p>
          <a:p>
            <a:r>
              <a:rPr lang="ru-RU" sz="4400" b="1" dirty="0" smtClean="0"/>
              <a:t>потёмки</a:t>
            </a:r>
          </a:p>
          <a:p>
            <a:r>
              <a:rPr lang="ru-RU" sz="4400" b="1" dirty="0" smtClean="0"/>
              <a:t>затемнение</a:t>
            </a:r>
          </a:p>
          <a:p>
            <a:r>
              <a:rPr lang="ru-RU" sz="4400" b="1" dirty="0" smtClean="0"/>
              <a:t>потемнел</a:t>
            </a:r>
          </a:p>
          <a:p>
            <a:r>
              <a:rPr lang="ru-RU" sz="4400" b="1" dirty="0" smtClean="0"/>
              <a:t>темным-темно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ТЁМНЫЙ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мрачный</a:t>
            </a:r>
          </a:p>
          <a:p>
            <a:r>
              <a:rPr lang="ru-RU" sz="4400" b="1" dirty="0" smtClean="0"/>
              <a:t>пасмурный</a:t>
            </a:r>
          </a:p>
          <a:p>
            <a:r>
              <a:rPr lang="ru-RU" sz="4400" b="1" dirty="0" smtClean="0"/>
              <a:t>тусклый</a:t>
            </a:r>
          </a:p>
          <a:p>
            <a:r>
              <a:rPr lang="ru-RU" sz="4400" b="1" dirty="0" smtClean="0"/>
              <a:t>беспросветный</a:t>
            </a:r>
          </a:p>
          <a:p>
            <a:r>
              <a:rPr lang="ru-RU" sz="4400" b="1" dirty="0" smtClean="0"/>
              <a:t>непроглядный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светлый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568952" cy="6336704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День тёмен, да ночь светла.</a:t>
            </a:r>
          </a:p>
          <a:p>
            <a:r>
              <a:rPr lang="ru-RU" sz="4000" dirty="0" smtClean="0"/>
              <a:t>Малые детишки, что чистые звёздочки: и светят, и радуют в тёмную ноченьку.</a:t>
            </a:r>
          </a:p>
          <a:p>
            <a:pPr>
              <a:buNone/>
            </a:pPr>
            <a:r>
              <a:rPr lang="ru-RU" sz="4000" dirty="0" smtClean="0"/>
              <a:t>Узнай сказку.</a:t>
            </a:r>
          </a:p>
          <a:p>
            <a:r>
              <a:rPr lang="ru-RU" sz="4000" dirty="0" smtClean="0"/>
              <a:t>Понесла меня лиса, понесла петуха за тёмные леса, в далёкие страны, в чужие земли. Кот, дрозд, спасите меня!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568952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dirty="0" err="1" smtClean="0"/>
              <a:t>блед</a:t>
            </a:r>
            <a:r>
              <a:rPr lang="ru-RU" sz="4800" dirty="0" smtClean="0"/>
              <a:t>  </a:t>
            </a:r>
            <a:r>
              <a:rPr lang="ru-RU" sz="4800" dirty="0" err="1" smtClean="0"/>
              <a:t>ная</a:t>
            </a:r>
            <a:r>
              <a:rPr lang="ru-RU" sz="4800" dirty="0" smtClean="0"/>
              <a:t>  луна  отражается  </a:t>
            </a:r>
          </a:p>
          <a:p>
            <a:pPr>
              <a:buNone/>
            </a:pPr>
            <a:r>
              <a:rPr lang="ru-RU" sz="4800" dirty="0" err="1" smtClean="0"/>
              <a:t>натёмной</a:t>
            </a:r>
            <a:r>
              <a:rPr lang="ru-RU" sz="4800" dirty="0" smtClean="0"/>
              <a:t>  поверхности   о  </a:t>
            </a:r>
            <a:r>
              <a:rPr lang="ru-RU" sz="4800" dirty="0" err="1" smtClean="0"/>
              <a:t>зера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Настала ночь,  но темнота</a:t>
            </a:r>
          </a:p>
          <a:p>
            <a:pPr>
              <a:buNone/>
            </a:pPr>
            <a:r>
              <a:rPr lang="ru-RU" sz="4800" dirty="0" smtClean="0"/>
              <a:t>продолжалась недолго.</a:t>
            </a:r>
          </a:p>
          <a:p>
            <a:pPr>
              <a:buNone/>
            </a:pPr>
            <a:r>
              <a:rPr lang="ru-RU" sz="4800" dirty="0" smtClean="0"/>
              <a:t>и  хмурится  перед  темнеет</a:t>
            </a:r>
          </a:p>
          <a:p>
            <a:pPr>
              <a:buNone/>
            </a:pPr>
            <a:r>
              <a:rPr lang="ru-RU" sz="4800" dirty="0" smtClean="0"/>
              <a:t>дождём  небо</a:t>
            </a:r>
          </a:p>
          <a:p>
            <a:pPr>
              <a:buNone/>
            </a:pPr>
            <a:r>
              <a:rPr lang="ru-RU" sz="4800" dirty="0" smtClean="0"/>
              <a:t>Небо быстро потемнело и</a:t>
            </a:r>
          </a:p>
          <a:p>
            <a:pPr>
              <a:buNone/>
            </a:pPr>
            <a:r>
              <a:rPr lang="ru-RU" sz="4800" dirty="0" smtClean="0"/>
              <a:t>пролилось холодным дождём.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4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4221088"/>
            <a:ext cx="1656184" cy="17176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Т</a:t>
            </a:r>
          </a:p>
          <a:p>
            <a:pPr algn="ctr">
              <a:buNone/>
            </a:pPr>
            <a:r>
              <a:rPr lang="ru-RU" sz="4400" b="1" dirty="0" smtClean="0"/>
              <a:t>П</a:t>
            </a:r>
            <a:endParaRPr lang="ru-RU" sz="4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3913"/>
            <a:ext cx="4104456" cy="457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6012160" y="5013176"/>
            <a:ext cx="864096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ТЕНЬ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87824" y="1628800"/>
            <a:ext cx="4038600" cy="4525963"/>
          </a:xfrm>
        </p:spPr>
        <p:txBody>
          <a:bodyPr/>
          <a:lstStyle/>
          <a:p>
            <a:r>
              <a:rPr lang="ru-RU" sz="4800" b="1" dirty="0" smtClean="0"/>
              <a:t>тенёк</a:t>
            </a:r>
          </a:p>
          <a:p>
            <a:r>
              <a:rPr lang="ru-RU" sz="4800" b="1" dirty="0" smtClean="0"/>
              <a:t>тенёчек</a:t>
            </a:r>
          </a:p>
          <a:p>
            <a:r>
              <a:rPr lang="ru-RU" sz="4800" b="1" dirty="0" smtClean="0"/>
              <a:t>тина</a:t>
            </a:r>
          </a:p>
          <a:p>
            <a:r>
              <a:rPr lang="ru-RU" sz="4800" b="1" dirty="0" smtClean="0"/>
              <a:t>тенистый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351</Words>
  <Application>Microsoft Office PowerPoint</Application>
  <PresentationFormat>Экран (4:3)</PresentationFormat>
  <Paragraphs>155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«т») </vt:lpstr>
      <vt:lpstr>РЕБУС</vt:lpstr>
      <vt:lpstr>ТЕМНОТА</vt:lpstr>
      <vt:lpstr>ТЁМНЫЙ </vt:lpstr>
      <vt:lpstr>Слайд 5</vt:lpstr>
      <vt:lpstr>Слайд 6</vt:lpstr>
      <vt:lpstr>Слайд 7</vt:lpstr>
      <vt:lpstr>Слайд 8</vt:lpstr>
      <vt:lpstr>ТЕНЬ</vt:lpstr>
      <vt:lpstr>Слайд 10</vt:lpstr>
      <vt:lpstr>Слайд 11</vt:lpstr>
      <vt:lpstr>Слайд 12</vt:lpstr>
      <vt:lpstr>Слайд 13</vt:lpstr>
      <vt:lpstr>Слайд 14</vt:lpstr>
      <vt:lpstr>ТИШИНА</vt:lpstr>
      <vt:lpstr>ТИШИНА </vt:lpstr>
      <vt:lpstr>Слайд 17</vt:lpstr>
      <vt:lpstr>Слайд 18</vt:lpstr>
      <vt:lpstr>Слайд 19</vt:lpstr>
      <vt:lpstr>Слайд 20</vt:lpstr>
      <vt:lpstr>ТРАВА</vt:lpstr>
      <vt:lpstr>ТРАВОСЕЯНЬЕ</vt:lpstr>
      <vt:lpstr>ТРАВНИЦА</vt:lpstr>
      <vt:lpstr>РАЗНОТРАВЬЕ</vt:lpstr>
      <vt:lpstr>Слайд 25</vt:lpstr>
      <vt:lpstr>Слайд 26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50</cp:revision>
  <dcterms:modified xsi:type="dcterms:W3CDTF">2018-10-19T10:34:07Z</dcterms:modified>
</cp:coreProperties>
</file>