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0" r:id="rId3"/>
    <p:sldId id="273" r:id="rId4"/>
    <p:sldId id="290" r:id="rId5"/>
    <p:sldId id="291" r:id="rId6"/>
    <p:sldId id="286" r:id="rId7"/>
    <p:sldId id="276" r:id="rId8"/>
    <p:sldId id="289" r:id="rId9"/>
    <p:sldId id="288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на Апухтина" initials="А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844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7634A-E3A6-408F-BBB6-78C4CA07E364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25225-F8C3-4F43-B59B-FFE2AFA7B4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7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0908DD-B5A5-4BA3-9E3F-DB03146708F9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36A986-605F-42CF-A5B5-4822486949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nasia93.ru/portfoli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&#1077;&#1076;&#1080;&#1085;&#1099;&#1081;&#1091;&#1088;&#1086;&#1082;.&#1076;&#1077;&#1090;&#1080;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444" y="2348880"/>
            <a:ext cx="9125520" cy="9605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инновационная площадка</a:t>
            </a:r>
          </a:p>
          <a:p>
            <a:pPr algn="ctr">
              <a:spcBef>
                <a:spcPts val="0"/>
              </a:spcBef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«Гимназия №93 г. Челябинска имени Александра Фомича Гелича» </a:t>
            </a:r>
          </a:p>
          <a:p>
            <a:pPr algn="ctr">
              <a:spcBef>
                <a:spcPts val="0"/>
              </a:spcBef>
            </a:pPr>
            <a:endParaRPr lang="ru-RU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ÑÐ¸ÑÐ¸Ð°Ð»ÑÐ½ÑÐ¹ ÑÐ°Ð¹Ñ Ð§ÐµÐ»ÑÐ±Ð¸Ð½ÑÐºÐ¾Ð³Ð¾ Ð¸Ð½ÑÑÐ¸ÑÑÑÐ° Ð¿ÐµÑÐµÐ¿Ð¾Ð´Ð³Ð¾ÑÐ¾Ð²ÐºÐ¸ Ð¸ Ð¿Ð¾Ð²ÑÑÐµÐ½Ð¸Ñ ÐºÐ²Ð°Ð»Ð¸ÑÐ¸ÐºÐ°ÑÐ¸Ð¸ ÑÐ°Ð±Ð¾ÑÐ½Ð¸ÐºÐ¾Ð² Ð¾Ð±ÑÐ°Ð·Ð¾Ð²Ð°Ð½Ð¸Ñ (ÐÐÐ£ ÐÐÐ Ð§ÐÐÐÐÐ Ð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11029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122943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03094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88189" y="3284984"/>
            <a:ext cx="7200800" cy="960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кибербезопасного поведения младших школьников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4245496"/>
            <a:ext cx="552574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Щербакова Галина Валентиновна,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директор МАОУ «Гимназия №93 г.     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Челябинска»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444" y="2348880"/>
            <a:ext cx="9125520" cy="96051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инновационная площадка</a:t>
            </a:r>
          </a:p>
          <a:p>
            <a:pPr algn="ctr">
              <a:spcBef>
                <a:spcPts val="0"/>
              </a:spcBef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«Гимназия №93 г. Челябинска имени Александра Фомича Гелича» </a:t>
            </a:r>
          </a:p>
          <a:p>
            <a:pPr algn="ctr">
              <a:spcBef>
                <a:spcPts val="0"/>
              </a:spcBef>
            </a:pPr>
            <a:endParaRPr lang="ru-RU" sz="2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ÑÐ¸ÑÐ¸Ð°Ð»ÑÐ½ÑÐ¹ ÑÐ°Ð¹Ñ Ð§ÐµÐ»ÑÐ±Ð¸Ð½ÑÐºÐ¾Ð³Ð¾ Ð¸Ð½ÑÑÐ¸ÑÑÑÐ° Ð¿ÐµÑÐµÐ¿Ð¾Ð´Ð³Ð¾ÑÐ¾Ð²ÐºÐ¸ Ð¸ Ð¿Ð¾Ð²ÑÑÐµÐ½Ð¸Ñ ÐºÐ²Ð°Ð»Ð¸ÑÐ¸ÐºÐ°ÑÐ¸Ð¸ ÑÐ°Ð±Ð¾ÑÐ½Ð¸ÐºÐ¾Ð² Ð¾Ð±ÑÐ°Ð·Ð¾Ð²Ð°Ð½Ð¸Ñ (ÐÐÐ£ ÐÐÐ Ð§ÐÐÐÐÐ Ð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11029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1229434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203094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88189" y="3284984"/>
            <a:ext cx="7200800" cy="960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кибербезопасного поведения младших школьников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4245496"/>
            <a:ext cx="552574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Щербакова Галина Валентиновна,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директор МАОУ «Гимназия №93 г.     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Челябинска»</a:t>
            </a:r>
          </a:p>
          <a:p>
            <a:pPr>
              <a:spcBef>
                <a:spcPts val="0"/>
              </a:spcBef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1495425"/>
            <a:ext cx="7859712" cy="4525963"/>
          </a:xfrm>
          <a:noFill/>
        </p:spPr>
        <p:txBody>
          <a:bodyPr/>
          <a:lstStyle/>
          <a:p>
            <a:endParaRPr lang="en-US" altLang="ru-RU" smtClean="0"/>
          </a:p>
          <a:p>
            <a:r>
              <a:rPr lang="ru-RU" altLang="en-US" smtClean="0"/>
              <a:t>Текст слайда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6" y="116632"/>
            <a:ext cx="4524052" cy="4821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208" y="82886"/>
            <a:ext cx="4545792" cy="4371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75" t="8105" r="24180" b="18997"/>
          <a:stretch/>
        </p:blipFill>
        <p:spPr>
          <a:xfrm>
            <a:off x="0" y="3429000"/>
            <a:ext cx="4896544" cy="3828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11" r="53874" b="12594"/>
          <a:stretch/>
        </p:blipFill>
        <p:spPr>
          <a:xfrm>
            <a:off x="4433531" y="2784660"/>
            <a:ext cx="4692988" cy="44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4"/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2879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755650" y="1341438"/>
            <a:ext cx="813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36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25" name="Прямоугольник 21"/>
          <p:cNvSpPr>
            <a:spLocks noChangeArrowheads="1"/>
          </p:cNvSpPr>
          <p:nvPr/>
        </p:nvSpPr>
        <p:spPr bwMode="auto">
          <a:xfrm>
            <a:off x="1835696" y="101663"/>
            <a:ext cx="7308303" cy="665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2800" b="1" dirty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научно-прикладного проекта: </a:t>
            </a:r>
          </a:p>
          <a:p>
            <a:pPr algn="just">
              <a:lnSpc>
                <a:spcPct val="115000"/>
              </a:lnSpc>
              <a:defRPr/>
            </a:pP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lang="ru-RU" sz="1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азработка, апробация и распространение в образовательной системе Челябинской области  инновационной модели кибербезопасного поведения младших школьников.</a:t>
            </a:r>
            <a:endParaRPr lang="ru-RU" sz="1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</a:t>
            </a:r>
            <a:r>
              <a:rPr lang="ru-RU" sz="2000" b="1" dirty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площадки в 2018 году </a:t>
            </a:r>
            <a:r>
              <a:rPr lang="ru-RU" sz="2000" b="1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Концептуализация опыта использования технологий развития у младших школьников критического мышления, позволяющего формировать модель кибербезопасного поведения. </a:t>
            </a:r>
            <a:endParaRPr lang="ru-RU" sz="1900" dirty="0">
              <a:solidFill>
                <a:srgbClr val="005EA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</a:t>
            </a:r>
            <a:r>
              <a:rPr lang="ru-RU" sz="1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базового опыта педагогов, родителей и младших школьников в области кибербезопасного поведения.</a:t>
            </a: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научно-методических и организационно-педагогических предпосылок образовательной организации для создания и внедрения модели кибербезопасного поведения младших школьников</a:t>
            </a:r>
            <a:endParaRPr lang="ru-RU" sz="1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</a:t>
            </a:r>
            <a:r>
              <a:rPr lang="ru-RU" sz="1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концепции кибербезопасного поведения младших школьников.</a:t>
            </a:r>
            <a:endParaRPr lang="ru-RU" sz="1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информационно-коммуникационной и ценностно-смысловой  </a:t>
            </a:r>
            <a:r>
              <a:rPr lang="ru-RU" sz="19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компетентности участников </a:t>
            </a:r>
            <a:r>
              <a:rPr lang="ru-RU" sz="19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 в области кибербезопасного поведения.</a:t>
            </a:r>
            <a:endParaRPr lang="ru-RU" sz="19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404665"/>
            <a:ext cx="2130564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ÐÑÐ¸ÑÐ¸Ð°Ð»ÑÐ½ÑÐ¹ ÑÐ°Ð¹Ñ Ð§ÐµÐ»ÑÐ±Ð¸Ð½ÑÐºÐ¾Ð³Ð¾ Ð¸Ð½ÑÑÐ¸ÑÑÑÐ° Ð¿ÐµÑÐµÐ¿Ð¾Ð´Ð³Ð¾ÑÐ¾Ð²ÐºÐ¸ Ð¸ Ð¿Ð¾Ð²ÑÑÐµÐ½Ð¸Ñ ÐºÐ²Ð°Ð»Ð¸ÑÐ¸ÐºÐ°ÑÐ¸Ð¸ ÑÐ°Ð±Ð¾ÑÐ½Ð¸ÐºÐ¾Ð² Ð¾Ð±ÑÐ°Ð·Ð¾Ð²Ð°Ð½Ð¸Ñ (ÐÐÐ£ ÐÐÐ Ð§ÐÐÐÐÐ Ð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1773764" cy="18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3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6" t="13860" r="3538" b="11801"/>
          <a:stretch>
            <a:fillRect/>
          </a:stretch>
        </p:blipFill>
        <p:spPr bwMode="auto">
          <a:xfrm>
            <a:off x="395536" y="1484784"/>
            <a:ext cx="3708920" cy="19365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504" y="574522"/>
            <a:ext cx="32403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площадка РИП: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www.gymnasia93.ru/portfolio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501008"/>
            <a:ext cx="352839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Семинар для родителей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функционирования «Школы для родителей»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81128"/>
            <a:ext cx="201622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995936" y="1484784"/>
            <a:ext cx="4994737" cy="5184576"/>
            <a:chOff x="899592" y="260648"/>
            <a:chExt cx="9361040" cy="61926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7284" t="9511" r="2469" b="5550"/>
            <a:stretch>
              <a:fillRect/>
            </a:stretch>
          </p:blipFill>
          <p:spPr bwMode="auto">
            <a:xfrm>
              <a:off x="899592" y="260648"/>
              <a:ext cx="9361040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Овал 15"/>
            <p:cNvSpPr/>
            <p:nvPr/>
          </p:nvSpPr>
          <p:spPr>
            <a:xfrm>
              <a:off x="1331640" y="908720"/>
              <a:ext cx="4176464" cy="9361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25" t="38660" r="10626" b="19760"/>
          <a:stretch>
            <a:fillRect/>
          </a:stretch>
        </p:blipFill>
        <p:spPr bwMode="auto">
          <a:xfrm>
            <a:off x="2555776" y="5157192"/>
            <a:ext cx="348256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139658" y="384919"/>
            <a:ext cx="543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Статья ВАК в журнале «Муниципальное образование: инновации и эксперимент» № 5 (2018г) с. 5 – 12.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деятельности инновационной площадки в 2018 году</a:t>
            </a:r>
            <a:endParaRPr lang="ru-RU" sz="2400" b="1" u="sng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4365104"/>
            <a:ext cx="37444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руководящих и педагогических работников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1" y="1124744"/>
            <a:ext cx="46330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Модульный курс «Формирование навыков кибербезопасного поведения младших школьников» для руководящих и педагогических работников (обучено 20 человек по г.Челябинску)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деятельности инновационной площадки в 2018 году</a:t>
            </a:r>
            <a:endParaRPr lang="ru-RU" sz="2400" b="1" u="sng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51120/v851120708/356d8/t2MngQHIym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47" y="3573016"/>
            <a:ext cx="4743747" cy="303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5123/v845123047/128932/WoRrlp4qAk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473" y="3789040"/>
            <a:ext cx="3721647" cy="2791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45121/v845121047/123156/eOugKxDhyU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473" y="622874"/>
            <a:ext cx="3718458" cy="2788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20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50536/v850536442/5e262/fyjXUuwI7u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123439" y="1641937"/>
            <a:ext cx="2395864" cy="3194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3" t="26375" r="9599" b="6689"/>
          <a:stretch/>
        </p:blipFill>
        <p:spPr>
          <a:xfrm>
            <a:off x="467544" y="4797152"/>
            <a:ext cx="3292431" cy="1544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деятельности инновационной площадки в 2018 году</a:t>
            </a:r>
            <a:endParaRPr lang="ru-RU" sz="2400" b="1" u="sng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058833"/>
            <a:ext cx="309634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Набор ЭОР для учащихся начальной школы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4581128"/>
            <a:ext cx="2286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КТП по предметам начальной школы с включенными модулями курса «Кибербезопасность»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1208946"/>
            <a:ext cx="37444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для родителей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3" t="26375" r="9599" b="6689"/>
          <a:stretch/>
        </p:blipFill>
        <p:spPr>
          <a:xfrm>
            <a:off x="971600" y="4797152"/>
            <a:ext cx="3292431" cy="1544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3" t="26375" r="9599" b="6689"/>
          <a:stretch/>
        </p:blipFill>
        <p:spPr>
          <a:xfrm>
            <a:off x="1619672" y="4797152"/>
            <a:ext cx="3292431" cy="1544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3" t="26375" r="9599" b="6689"/>
          <a:stretch/>
        </p:blipFill>
        <p:spPr>
          <a:xfrm>
            <a:off x="2267744" y="4797152"/>
            <a:ext cx="3292431" cy="1544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3" t="26375" r="9599" b="6689"/>
          <a:stretch/>
        </p:blipFill>
        <p:spPr>
          <a:xfrm>
            <a:off x="2843808" y="4797152"/>
            <a:ext cx="3292431" cy="1544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50" t="22280" r="12201" b="5901"/>
          <a:stretch>
            <a:fillRect/>
          </a:stretch>
        </p:blipFill>
        <p:spPr bwMode="auto">
          <a:xfrm>
            <a:off x="179512" y="1844824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38" t="18500" r="11413" b="9681"/>
          <a:stretch>
            <a:fillRect/>
          </a:stretch>
        </p:blipFill>
        <p:spPr bwMode="auto">
          <a:xfrm>
            <a:off x="611560" y="1916832"/>
            <a:ext cx="297633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63" t="13460" r="9051" b="10941"/>
          <a:stretch>
            <a:fillRect/>
          </a:stretch>
        </p:blipFill>
        <p:spPr bwMode="auto">
          <a:xfrm>
            <a:off x="1331640" y="1916832"/>
            <a:ext cx="32079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97" t="20469" r="18454" b="14563"/>
          <a:stretch/>
        </p:blipFill>
        <p:spPr>
          <a:xfrm>
            <a:off x="2267744" y="1844824"/>
            <a:ext cx="2771416" cy="2102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48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2820641"/>
            <a:ext cx="9108504" cy="40373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нормативная и научно-методическая база в образовательной организации для создания модели кибербезопасного поведения младших школьников;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специалистов ОО прошли КПК по заданному направлению в сторонних организациях;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концепция модели кибербезопасного поведения младших школьников;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расширено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</a:t>
            </a: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партнёрство и организовано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</a:t>
            </a: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сообщество, направленное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распространение опыта инновационной </a:t>
            </a: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области формирования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младших школьников </a:t>
            </a: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кибербезопасного </a:t>
            </a: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поведения;</a:t>
            </a:r>
            <a:endParaRPr lang="en-US" sz="23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en-US" sz="23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23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sz="2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6" name="Picture 12" descr="http://kopilkaolgi.do.am/0_986b7_92c9797d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2771366" cy="1728640"/>
          </a:xfrm>
          <a:prstGeom prst="rect">
            <a:avLst/>
          </a:prstGeom>
          <a:noFill/>
        </p:spPr>
      </p:pic>
      <p:pic>
        <p:nvPicPr>
          <p:cNvPr id="10" name="Picture 8" descr="http://profilaktica.ru/upload/medialibrary/222/22253993c0dd1b369f4d4834121e6cb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4256"/>
            <a:ext cx="1656184" cy="1514663"/>
          </a:xfrm>
          <a:prstGeom prst="rect">
            <a:avLst/>
          </a:prstGeom>
          <a:noFill/>
        </p:spPr>
      </p:pic>
      <p:pic>
        <p:nvPicPr>
          <p:cNvPr id="6158" name="Picture 14" descr="http://mou223.ucoz.com/computer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980728"/>
            <a:ext cx="1887660" cy="1876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деятельности инновационной площадки в 2018 году</a:t>
            </a:r>
            <a:endParaRPr lang="ru-RU" sz="2400" b="1" u="sng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189642" y="1346924"/>
            <a:ext cx="3809928" cy="2654532"/>
            <a:chOff x="5486995" y="1342524"/>
            <a:chExt cx="3806267" cy="3391343"/>
          </a:xfrm>
        </p:grpSpPr>
        <p:pic>
          <p:nvPicPr>
            <p:cNvPr id="17" name="Picture 2" descr="ÐÐ°ÑÑÐ¸Ð½ÐºÐ¸ Ð¿Ð¾ Ð·Ð°Ð¿ÑÐ¾ÑÑ Ð´Ð¾Ð³Ð¾Ð²Ð¾Ñ Ð¾ ÑÐ¾ÑÑÑÐ´Ð½Ð¸ÑÐµÑÑÐ²Ðµ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995" y="1850356"/>
              <a:ext cx="1772857" cy="264187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8" name="Picture 2" descr="ÐÐ°ÑÑÐ¸Ð½ÐºÐ¸ Ð¿Ð¾ Ð·Ð°Ð¿ÑÐ¾ÑÑ Ð´Ð¾Ð³Ð¾Ð²Ð¾Ñ Ð¾ ÑÐ¾ÑÑÑÐ´Ð½Ð¸ÑÐµÑÑÐ²Ð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599" y="1472204"/>
              <a:ext cx="1911356" cy="264187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9" name="Picture 2" descr="ÐÐ°ÑÑÐ¸Ð½ÐºÐ¸ Ð¿Ð¾ Ð·Ð°Ð¿ÑÐ¾ÑÑ Ð´Ð¾Ð³Ð¾Ð²Ð¾Ñ Ð¾ ÑÐ¾ÑÑÑÐ´Ð½Ð¸ÑÐµÑÑÐ²Ð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524" y="1985045"/>
              <a:ext cx="1911356" cy="264187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0" name="Picture 2" descr="ÐÐ°ÑÑÐ¸Ð½ÐºÐ¸ Ð¿Ð¾ Ð·Ð°Ð¿ÑÐ¾ÑÑ Ð´Ð¾Ð³Ð¾Ð²Ð¾Ñ Ð¾ ÑÐ¾ÑÑÑÐ´Ð½Ð¸ÑÐµÑÑÐ²Ð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699" y="1342524"/>
              <a:ext cx="1911356" cy="264187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21" name="Picture 2" descr="ÐÐ°ÑÑÐ¸Ð½ÐºÐ¸ Ð¿Ð¾ Ð·Ð°Ð¿ÑÐ¾ÑÑ Ð´Ð¾Ð³Ð¾Ð²Ð¾Ñ Ð¾ ÑÐ¾ÑÑÑÐ´Ð½Ð¸ÑÐµÑÑÐ²Ð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906" y="2091993"/>
              <a:ext cx="1911356" cy="264187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6" name="Прямоугольник 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деятельности инновационной площадки в 2018 году</a:t>
            </a:r>
            <a:endParaRPr lang="ru-RU" sz="2400" b="1" u="sng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589" y="6038084"/>
            <a:ext cx="44140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16 классных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«Мои персональные данные»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665" y="741914"/>
            <a:ext cx="438220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участие во всероссийской контрольной работе по информационной безопасности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единыйурок.дети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589" y="5229192"/>
            <a:ext cx="441400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классах проведен единый урок по безопасности в сети Интернет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455" y="2166359"/>
            <a:ext cx="438220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приняли участие в городском конкурсе «Информационное общество» (2 победителя)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1567" y="4399697"/>
            <a:ext cx="441603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Идет конкурс рисунков и стенгазет на тему «Мы в интернете»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11567" y="3283028"/>
            <a:ext cx="439759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консультационные мероприятия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рамках «Школы для родителей»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0410" y="428368"/>
            <a:ext cx="352839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Подписано 8 договоров о сотрудничестве с образовательными организациями-партнерами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pp.userapi.com/c830409/v830409975/1cdf16/dLuKhuWwg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803" y="2332327"/>
            <a:ext cx="4286457" cy="44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58768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мероприятия региональной инновационной площадки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957" y="2333899"/>
            <a:ext cx="649528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мастер-классов по внедрению модулей курса «Основы кибербезопасности» в образовательную деятельность.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0523" y="3454584"/>
            <a:ext cx="6485237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программы и проведение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вебинара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родителей по теме «Роль семейного воспитания в процессе формирования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кибербезопасного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поведения ребенка».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5957" y="4898298"/>
            <a:ext cx="648072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Разработка контрольно-измерительных материалов для определения уровня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сформированности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составляющих модели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кибербезопасного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поведения.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080" y="6081150"/>
            <a:ext cx="87091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Разработка программы курса внеурочной деятельности «Безопасный интернет»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2080" y="1213214"/>
            <a:ext cx="872372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и апробация технологических карт учебных занятий, сценариев воспитательных мероприятий, дидактических материалов с последующей публикацией в сборнике.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xn--80aafkuuckrbv.xn--p1ai/Rehabsystem/&amp;ClassWorkout/nogi/5/s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34" y="2564904"/>
            <a:ext cx="1588910" cy="3029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01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1836</TotalTime>
  <Words>528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TarasenkoEV</dc:creator>
  <cp:lastModifiedBy>Бессарабов Александр Юрьевич</cp:lastModifiedBy>
  <cp:revision>79</cp:revision>
  <dcterms:created xsi:type="dcterms:W3CDTF">2018-03-20T02:43:57Z</dcterms:created>
  <dcterms:modified xsi:type="dcterms:W3CDTF">2018-12-12T06:00:26Z</dcterms:modified>
</cp:coreProperties>
</file>