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2" r:id="rId2"/>
    <p:sldId id="257" r:id="rId3"/>
    <p:sldId id="258" r:id="rId4"/>
    <p:sldId id="260" r:id="rId5"/>
    <p:sldId id="261" r:id="rId6"/>
    <p:sldId id="371" r:id="rId7"/>
    <p:sldId id="330" r:id="rId8"/>
    <p:sldId id="370" r:id="rId9"/>
    <p:sldId id="301" r:id="rId10"/>
    <p:sldId id="302" r:id="rId11"/>
    <p:sldId id="310" r:id="rId12"/>
    <p:sldId id="311" r:id="rId13"/>
    <p:sldId id="312" r:id="rId14"/>
    <p:sldId id="313" r:id="rId15"/>
    <p:sldId id="316" r:id="rId16"/>
    <p:sldId id="317" r:id="rId17"/>
    <p:sldId id="318" r:id="rId18"/>
    <p:sldId id="319" r:id="rId19"/>
    <p:sldId id="320" r:id="rId20"/>
    <p:sldId id="315" r:id="rId21"/>
    <p:sldId id="321" r:id="rId22"/>
    <p:sldId id="323" r:id="rId23"/>
    <p:sldId id="322" r:id="rId24"/>
    <p:sldId id="327" r:id="rId25"/>
    <p:sldId id="324" r:id="rId26"/>
    <p:sldId id="325" r:id="rId27"/>
    <p:sldId id="328" r:id="rId28"/>
    <p:sldId id="32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98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Высшее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2015-2016 уч.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 - специальное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2015-2016 уч. 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Неоконченное высшее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2015-2016 уч. год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6718208"/>
        <c:axId val="96724096"/>
      </c:barChart>
      <c:catAx>
        <c:axId val="9671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6724096"/>
        <c:crosses val="autoZero"/>
        <c:auto val="1"/>
        <c:lblAlgn val="ctr"/>
        <c:lblOffset val="100"/>
        <c:noMultiLvlLbl val="0"/>
      </c:catAx>
      <c:valAx>
        <c:axId val="96724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6718208"/>
        <c:crosses val="autoZero"/>
        <c:crossBetween val="between"/>
      </c:valAx>
      <c:spPr>
        <a:noFill/>
        <a:ln w="2540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выс.кат.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2015-2016 уч.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кат.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2015-2016 уч. 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 кат.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2015-2016 уч. год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7470336"/>
        <c:axId val="97471872"/>
      </c:barChart>
      <c:catAx>
        <c:axId val="9747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799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7471872"/>
        <c:crosses val="autoZero"/>
        <c:auto val="1"/>
        <c:lblAlgn val="ctr"/>
        <c:lblOffset val="100"/>
        <c:noMultiLvlLbl val="0"/>
      </c:catAx>
      <c:valAx>
        <c:axId val="97471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747033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999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0F89D-F264-4CF8-8443-7CBABB245DFC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9E48F-D043-40C4-AF78-3C96842FE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803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8E8751-895F-48FE-88F1-8F31DC2B20C4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7A65F-7A7A-4F9B-944C-023C435079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11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3574-2C60-4D31-9533-98149606AFAE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8EBE-4395-44DE-86C9-57ED0A758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354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3574-2C60-4D31-9533-98149606AFAE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8EBE-4395-44DE-86C9-57ED0A758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95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3574-2C60-4D31-9533-98149606AFAE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8EBE-4395-44DE-86C9-57ED0A758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41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3574-2C60-4D31-9533-98149606AFAE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8EBE-4395-44DE-86C9-57ED0A758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798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3574-2C60-4D31-9533-98149606AFAE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8EBE-4395-44DE-86C9-57ED0A758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87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3574-2C60-4D31-9533-98149606AFAE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8EBE-4395-44DE-86C9-57ED0A758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76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3574-2C60-4D31-9533-98149606AFAE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8EBE-4395-44DE-86C9-57ED0A758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45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3574-2C60-4D31-9533-98149606AFAE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8EBE-4395-44DE-86C9-57ED0A758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49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3574-2C60-4D31-9533-98149606AFAE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8EBE-4395-44DE-86C9-57ED0A758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233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3574-2C60-4D31-9533-98149606AFAE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8EBE-4395-44DE-86C9-57ED0A758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50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3574-2C60-4D31-9533-98149606AFAE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8EBE-4395-44DE-86C9-57ED0A758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50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F3574-2C60-4D31-9533-98149606AFAE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88EBE-4395-44DE-86C9-57ED0A758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2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51916"/>
            <a:ext cx="7556376" cy="1124956"/>
          </a:xfrm>
        </p:spPr>
        <p:txBody>
          <a:bodyPr>
            <a:noAutofit/>
          </a:bodyPr>
          <a:lstStyle/>
          <a:p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специальное (коррекционное) казенное образовательное учреждение для обучающихся, воспитанников с ограниченными возможностями «Специальная (коррекционная) общеобразовательная школа-интернат </a:t>
            </a:r>
            <a:r>
              <a:rPr lang="en-US" altLang="ru-RU" sz="1800" b="1" dirty="0"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 вида» г.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Карабаша.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31640" y="116632"/>
            <a:ext cx="5256584" cy="10106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Муниципальное казенное учреждение </a:t>
            </a:r>
          </a:p>
          <a:p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«Управление образования </a:t>
            </a:r>
          </a:p>
          <a:p>
            <a:r>
              <a:rPr lang="ru-RU" altLang="ru-RU" sz="1800" b="1" dirty="0" err="1" smtClean="0">
                <a:latin typeface="Times New Roman" pitchFamily="18" charset="0"/>
                <a:cs typeface="Times New Roman" pitchFamily="18" charset="0"/>
              </a:rPr>
              <a:t>Карабашского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городского округа»</a:t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Приемная\Desktop\SSL26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72728"/>
            <a:ext cx="2592288" cy="285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331640" y="5227330"/>
            <a:ext cx="252028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Идрисова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Альфина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Рамазановна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Директор с 2005 г.</a:t>
            </a: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3968" y="2439770"/>
            <a:ext cx="3528392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Почетная грамота Министерства образования и науки РФ;</a:t>
            </a:r>
          </a:p>
          <a:p>
            <a:pPr algn="l"/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Почетная грамота Министерства образования и науки Челябинской области;</a:t>
            </a:r>
          </a:p>
          <a:p>
            <a:pPr algn="l"/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Лауреат премии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убернатора Челябинской области работников образования;</a:t>
            </a:r>
          </a:p>
          <a:p>
            <a:pPr algn="l"/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Лауреат премии главы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Карабашского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городского округа.</a:t>
            </a:r>
          </a:p>
          <a:p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79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15616" y="1052736"/>
            <a:ext cx="7056784" cy="511256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бъект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социально-личностной адаптации  детей с ограниченными возможностями здоровья в образовательной организации и ближайшем социальном окружении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совместной познавательной и предметно-практической деятельности волонтеров и детей с ограниченными возможностями здоровья, обеспечивающей возможность их успешной социальной адаптации.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262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6982544" cy="1470025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научно-прикладного проекта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844824"/>
            <a:ext cx="7848872" cy="4392488"/>
          </a:xfrm>
        </p:spPr>
        <p:txBody>
          <a:bodyPr>
            <a:normAutofit fontScale="85000" lnSpcReduction="20000"/>
          </a:bodyPr>
          <a:lstStyle/>
          <a:p>
            <a:pPr lvl="0" algn="l"/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содержание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организационные формы и методы, способствующие социально-личностной адаптации особого ребенка, определяются с учетом их психофизиологических возможностей и состояния здоровья, индивидуальных потребностей и дальнейших социально-личностных приоритетов;</a:t>
            </a:r>
          </a:p>
          <a:p>
            <a:pPr lvl="0" algn="l"/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специалистами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коллектива и другими социальными партнерами организации осуществляется  психолого-педагогическое сопровождение волонтеров; </a:t>
            </a:r>
          </a:p>
          <a:p>
            <a:pPr lvl="0" algn="l"/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используются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личностно-ориентированные технологии развития социальной активности волонтеров.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595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7054552" cy="12961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научно-прикладного проекта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7848872" cy="4896544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совместной познавательной и предметно-практической деятельности волонтеров и детей с ограниченными возможностями здоровья,  способствующей социально-личностной адаптации детей в образовательной организации и ближайшем социальном окружении.</a:t>
            </a:r>
          </a:p>
          <a:p>
            <a:pPr algn="l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предполагает последовательное  решение следующих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социально-педагогических условий адаптации детей с ОВЗ в социум, обеспечивающих каждому ребенку с ОВЗ доступную и полезную для его развития помощь.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Разработка системы организационно-педагогических условий осуществления  совместной познавательной и предметно-практической деятельности волонтеров и детей с ограниченными возможностями здоровья.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Подготовка практических рекомендаций для родителей, педагогов, здоровых детей по интеграции детей с ОВЗ в социум посредством организация совместной познавательной и предметно-практической деятельности волонтеров. 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Формирование толерантного отношения к особым детям со стороны ближайшего социального окружения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345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6480720" cy="1470025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научно-прикладного проекта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916832"/>
            <a:ext cx="7704856" cy="3888432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 (2014-2015 гг.) – подготовительный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(2015-2016) – констатирующий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 (2016-2017) – формирующий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этап (2017-2018) – транслирующий. </a:t>
            </a:r>
          </a:p>
        </p:txBody>
      </p:sp>
    </p:spTree>
    <p:extLst>
      <p:ext uri="{BB962C8B-B14F-4D97-AF65-F5344CB8AC3E}">
        <p14:creationId xmlns:p14="http://schemas.microsoft.com/office/powerpoint/2010/main" val="1638848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70892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 (2014-2015 гг.) – подготовительный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291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с педагогами: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315270"/>
              </p:ext>
            </p:extLst>
          </p:nvPr>
        </p:nvGraphicFramePr>
        <p:xfrm>
          <a:off x="457200" y="1600200"/>
          <a:ext cx="8363272" cy="42973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8110"/>
                <a:gridCol w="4115005"/>
                <a:gridCol w="1488406"/>
                <a:gridCol w="1871751"/>
              </a:tblGrid>
              <a:tr h="7486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проведения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742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Тематический педсовет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«Специфика волонтерского движения как субъекта социальной работы в условиях школы-интерната»</a:t>
                      </a:r>
                    </a:p>
                    <a:p>
                      <a:pPr algn="l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Зам.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по УВР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Бисерова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С.Г.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Зам.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по ОВР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Баловнева А.Л.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742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Цикл практических занятий по обучению приемам  педагогической диагностики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 Киприянова Е.А.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742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 « Социально-педагогические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условия организации деятельности волонтеров в условиях образовательной организации»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(перенесен на январь 2015)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Зам.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по УВР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Бисерова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С.Г.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Зам.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по ОВР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Баловнева А.Л.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67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39416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	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27.11.2014 г. Тематический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педсовет «Специфика волонтерского движения как субъекта социальной работы в условиях школы-интерната»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32856"/>
            <a:ext cx="3744416" cy="4416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совершенствование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теоретической базы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расширение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понятийного аппарата педагогов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5" name="Picture 1" descr="C:\Users\Светлана\Desktop\DCIM\109MSDCF\DSC001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32856"/>
            <a:ext cx="4788024" cy="359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99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568952" cy="571229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педсовете педагогами были рассмотрены следующие вопросы: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Волонтерское движение, что это?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Кто такие волонтеры?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Волонтерское движение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непрофессиональный  уровень социальной работы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Волонтерское движение как субъект социальной работы. Основные характеристики. </a:t>
            </a:r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проекта в ОУ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педсовета была создана творческая группа по разработке нормативно-правового обеспечения по теме проекта.</a:t>
            </a: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60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96952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Разработано положение о волонтерском движении в школе-интернате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разработки проекты договоров о сотрудничестве с социальными партнерами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95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57606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2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Цикл  занятий по обучению педагогической диагностике: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5183379"/>
              </p:ext>
            </p:extLst>
          </p:nvPr>
        </p:nvGraphicFramePr>
        <p:xfrm>
          <a:off x="539552" y="1052736"/>
          <a:ext cx="8280920" cy="53137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1728192"/>
                <a:gridCol w="1800200"/>
                <a:gridCol w="2664296"/>
                <a:gridCol w="1224136"/>
              </a:tblGrid>
              <a:tr h="270288">
                <a:tc>
                  <a:txBody>
                    <a:bodyPr/>
                    <a:lstStyle/>
                    <a:p>
                      <a:pPr marL="76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Дата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166370" indent="127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Категория участников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Тема занятия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Цель занятия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Ответственный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1249784">
                <a:tc>
                  <a:txBody>
                    <a:bodyPr/>
                    <a:lstStyle/>
                    <a:p>
                      <a:pPr marL="292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11.12.14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Учителя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270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начальных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270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классов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«Младший   школьник и толерантность»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ts val="1595"/>
                        </a:lnSpc>
                        <a:spcAft>
                          <a:spcPts val="0"/>
                        </a:spcAft>
                        <a:tabLst>
                          <a:tab pos="176530" algn="l"/>
                        </a:tabLs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-	обсудить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с педагогами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отношения младших</a:t>
                      </a:r>
                      <a:b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школьников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между собой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;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R="38100" indent="4445">
                        <a:lnSpc>
                          <a:spcPts val="1595"/>
                        </a:lnSpc>
                        <a:spcAft>
                          <a:spcPts val="0"/>
                        </a:spcAft>
                        <a:tabLst>
                          <a:tab pos="176530" algn="l"/>
                        </a:tabLs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-	научить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педагогов проведению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с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детьми</a:t>
                      </a:r>
                      <a:r>
                        <a:rPr lang="ru-RU" sz="13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экспериментальной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ситуации «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Выбери друга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для игры».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270" marR="519430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Педагог-психолог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1106094">
                <a:tc>
                  <a:txBody>
                    <a:bodyPr/>
                    <a:lstStyle/>
                    <a:p>
                      <a:pPr marL="292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12.12. 14.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270" marR="37973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Учителя старших классов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30480" indent="4445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«Подростковая ассертивность» (способность не действовать в ущерб кому-либо, уважая права других людей, но при этом, не позволяя «вить из себя веревки»)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94615" indent="0">
                        <a:lnSpc>
                          <a:spcPts val="1595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170815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- Рассказать педагогам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о понятии</a:t>
                      </a:r>
                      <a:b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300" dirty="0" err="1">
                          <a:effectLst/>
                          <a:latin typeface="Times New Roman"/>
                          <a:ea typeface="Times New Roman"/>
                        </a:rPr>
                        <a:t>ассертивность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»;</a:t>
                      </a:r>
                    </a:p>
                    <a:p>
                      <a:pPr marL="0" marR="94615" indent="0">
                        <a:lnSpc>
                          <a:spcPts val="1595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170815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	научить педагогов</a:t>
                      </a:r>
                      <a:b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проведению диагностики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по</a:t>
                      </a:r>
                      <a:b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выявлению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уровня </a:t>
                      </a:r>
                      <a:r>
                        <a:rPr lang="ru-RU" sz="1300" dirty="0" err="1" smtClean="0">
                          <a:effectLst/>
                          <a:latin typeface="Times New Roman"/>
                          <a:ea typeface="Times New Roman"/>
                        </a:rPr>
                        <a:t>ассертивности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270" marR="518160" indent="-1270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Педагог-психолог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1169888">
                <a:tc>
                  <a:txBody>
                    <a:bodyPr/>
                    <a:lstStyle/>
                    <a:p>
                      <a:pPr marL="273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16.12.14.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Воспитатели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младшей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группы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«Трудности общения»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121920" indent="4445">
                        <a:lnSpc>
                          <a:spcPts val="1595"/>
                        </a:lnSpc>
                        <a:spcAft>
                          <a:spcPts val="0"/>
                        </a:spcAft>
                        <a:tabLst>
                          <a:tab pos="173990" algn="l"/>
                        </a:tabLs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-	обсудить,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какие трудности замечены воспитателями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в</a:t>
                      </a:r>
                      <a:b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процессе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общения детей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;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R="121920" indent="3175">
                        <a:lnSpc>
                          <a:spcPts val="1595"/>
                        </a:lnSpc>
                        <a:spcAft>
                          <a:spcPts val="0"/>
                        </a:spcAft>
                        <a:tabLst>
                          <a:tab pos="173990" algn="l"/>
                        </a:tabLs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-	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Научить проведению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экспериментальной ситуации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Нужен твой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совет».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270" marR="519430" indent="-127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Педагог-психолог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966793">
                <a:tc>
                  <a:txBody>
                    <a:bodyPr/>
                    <a:lstStyle/>
                    <a:p>
                      <a:pPr marL="273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17.12.14.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Воспитатели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27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старшей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27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группы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466090" indent="4445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«Поведение в конфликте -показатель толерантности?»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300355" indent="4445">
                        <a:lnSpc>
                          <a:spcPts val="1595"/>
                        </a:lnSpc>
                        <a:spcAft>
                          <a:spcPts val="0"/>
                        </a:spcAft>
                        <a:tabLst>
                          <a:tab pos="175260" algn="l"/>
                        </a:tabLs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-	обсудить с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что такое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конфликт;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R="300355" indent="1270">
                        <a:lnSpc>
                          <a:spcPts val="1595"/>
                        </a:lnSpc>
                        <a:spcAft>
                          <a:spcPts val="0"/>
                        </a:spcAft>
                        <a:tabLst>
                          <a:tab pos="175260" algn="l"/>
                        </a:tabLs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-	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Научить проведению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теста</a:t>
                      </a:r>
                      <a:b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Томаса - «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Типы поведения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в</a:t>
                      </a:r>
                      <a:b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конфликте».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270" marR="519430" indent="-1270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Педагог-психолог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817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539750" y="333375"/>
            <a:ext cx="7772400" cy="431800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Сведения об учреждении</a:t>
            </a: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908050"/>
            <a:ext cx="4025900" cy="5473700"/>
          </a:xfrm>
        </p:spPr>
        <p:txBody>
          <a:bodyPr/>
          <a:lstStyle/>
          <a:p>
            <a:pPr algn="l" eaLnBrk="1" hangingPunct="1"/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Учредитель: Муниципальное казенное учреждение «Управление образования </a:t>
            </a:r>
            <a:r>
              <a:rPr lang="ru-RU" alt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Карабашского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городского округа»</a:t>
            </a:r>
          </a:p>
          <a:p>
            <a:pPr algn="l" eaLnBrk="1" hangingPunct="1"/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Юридический адрес: 456140  Челябинская область. г. Карабаш. улица  Кузнецова, 6.</a:t>
            </a:r>
          </a:p>
          <a:p>
            <a:pPr algn="l" eaLnBrk="1" hangingPunct="1"/>
            <a:r>
              <a:rPr lang="en-US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Email: kshi@inbox.ru</a:t>
            </a:r>
          </a:p>
          <a:p>
            <a:pPr algn="l" eaLnBrk="1" hangingPunct="1"/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www.kshi.karabash.social-host.ru</a:t>
            </a:r>
            <a:endParaRPr lang="ru-RU" alt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Директор: Идрисова </a:t>
            </a:r>
            <a:r>
              <a:rPr lang="ru-RU" alt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Альфина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Рамазановна</a:t>
            </a:r>
            <a:endParaRPr lang="ru-RU" alt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Образована школа-интернат в 1959 г.</a:t>
            </a:r>
          </a:p>
          <a:p>
            <a:pPr algn="l" eaLnBrk="1" hangingPunct="1"/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деятельность: основное общее специальное коррекционное образование.</a:t>
            </a:r>
          </a:p>
          <a:p>
            <a:pPr algn="l" eaLnBrk="1" hangingPunct="1"/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Учреждение имеет бессрочную лицензию на образовательную деятельность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Наполняемость классов до12 человек.</a:t>
            </a:r>
          </a:p>
          <a:p>
            <a:pPr algn="l" eaLnBrk="1" hangingPunct="1"/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школе-интернате обучается 84 человек:</a:t>
            </a:r>
          </a:p>
          <a:p>
            <a:pPr algn="l" eaLnBrk="1" hangingPunct="1"/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этап 1-4 классы (4 года) «Школа коррекции и развития» – 39 обучающихся;</a:t>
            </a:r>
          </a:p>
          <a:p>
            <a:pPr algn="l" eaLnBrk="1" hangingPunct="1"/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этап 5-9 классы (5 лет) «Школа социального опыта» – 45 обучающихся;</a:t>
            </a:r>
          </a:p>
          <a:p>
            <a:pPr algn="l" eaLnBrk="1" hangingPunct="1"/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- обучающихся на дому – 11.</a:t>
            </a:r>
          </a:p>
          <a:p>
            <a:pPr algn="l" eaLnBrk="1" hangingPunct="1"/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sp>
        <p:nvSpPr>
          <p:cNvPr id="4100" name="Заголовок 1"/>
          <p:cNvSpPr txBox="1">
            <a:spLocks/>
          </p:cNvSpPr>
          <p:nvPr/>
        </p:nvSpPr>
        <p:spPr bwMode="auto">
          <a:xfrm>
            <a:off x="582613" y="1125538"/>
            <a:ext cx="366395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Муниципальное специальное (коррекционное) казенное образовательное учреждение для обучающихся, воспитанников с ограниченными возможностями «Специальная (коррекционная) общеобразовательная школа-интернат </a:t>
            </a:r>
            <a:r>
              <a:rPr lang="en-US" altLang="ru-RU" sz="1400" b="1" dirty="0"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 вида» г. Карабаша</a:t>
            </a:r>
          </a:p>
        </p:txBody>
      </p:sp>
      <p:sp>
        <p:nvSpPr>
          <p:cNvPr id="4101" name="AutoShape 2" descr="E:\%D0%A1%D0%B0%D0%B9%D1%82 %D0%9C%D0%A1(%D0%BA)%D0%9A%D0%9E%D0%A3\foto\SSL26830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02" name="AutoShape 4" descr="E:\%D0%A1%D0%B0%D0%B9%D1%82 %D0%9C%D0%A1(%D0%BA)%D0%9A%D0%9E%D0%A3\foto\SSL26830.JP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03" name="AutoShape 6" descr="E:\%D0%A1%D0%B0%D0%B9%D1%82 %D0%9C%D0%A1(%D0%BA)%D0%9A%D0%9E%D0%A3\foto\SSL26830.JP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04" name="AutoShape 8" descr="E:\%D0%A1%D0%B0%D0%B9%D1%82 %D0%9C%D0%A1(%D0%BA)%D0%9A%D0%9E%D0%A3\foto\SSL26830.JP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4105" name="Picture 9" descr="C:\Users\Ринар\Desktop\SSL268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63925"/>
            <a:ext cx="37306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71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640960" cy="131142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1. Первичная  диагностика детей, педагогов и родителей.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Светлана\Desktop\DCIM\109MSDCF\DSC001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" t="10226" b="3501"/>
          <a:stretch/>
        </p:blipFill>
        <p:spPr bwMode="auto">
          <a:xfrm>
            <a:off x="3959821" y="1340769"/>
            <a:ext cx="499215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ветлана\Desktop\DCIM\109MSDCF\DSC001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396044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837178" y="4869160"/>
            <a:ext cx="4114800" cy="1311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Киприянова Е.А.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44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3400"/>
            <a:ext cx="8568952" cy="66335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3.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 «Социально – педагогические условия организации  деятельности волонтеров в условиях образовательной организации»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3650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организации  деятельности волонтеров в условиях образовательной организации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организации  деятельности волонтеров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направления, формы сотрудничества волонтеров с организациями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Конкретизация тех планируемых результатов (личностных, предметных,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которые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развиты значительнее в совместной деятельности детей и волонтеров  или без непосредственного участия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 на основе: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программ курсов внеурочной деятельности, программ  духовно-нравственного развития, воспитания обучающихся  на ступени начального общего образования, программ  формирования экологической культуры, здорового и безопасного образа жизни, программ коррекционной работы;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 потребностей детей и их родителей;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специалистов сопровождения, ПМПК. </a:t>
            </a:r>
          </a:p>
          <a:p>
            <a:pPr lvl="0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целей, задач и содержания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анализируемых программ внеурочной деятельности, духовно-нравственного развития, воспитания обучающихся  на ступени начального общего образования, программ  формирования экологической культуры, здорового и безопасного образа жизни, программ коррекционной работы с детьми с ограниченными возможностями здоровья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приобщения волонтеров к их реализации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возможностей образовательной организации по оказанию услуг в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 дополнительных умений, навыков волонтеров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(например, формирование основ психологической, педагогической, медицинской грамотности, развитие навыков общения,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организационных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умений. 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2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риемная\Desktop\Идрисова А.Р\фото семинар\СЕМИНАР 10.04.2015\IMG_89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72" y="1628800"/>
            <a:ext cx="3192783" cy="239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Приемная\Desktop\Идрисова А.Р\фото семинар\СЕМИНАР 10.04.2015\IMG_8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08" y="1570565"/>
            <a:ext cx="3201632" cy="240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Приемная\Desktop\Идрисова А.Р\фото семинар\СЕМИНАР 10.04.2015\IMG_89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743" y="4221088"/>
            <a:ext cx="316809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апреля 2015 г.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922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420888"/>
            <a:ext cx="7848872" cy="1270992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(2015-2016) – констатирующий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552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049" y="188640"/>
            <a:ext cx="6707088" cy="85010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здоровья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сентября 2015 г.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Приемная\Desktop\Идрисова А.Р\фото семинар\ВОЛОНТЕРЫ\день здоровья\129MSDCF\DSC00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3240361" cy="243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Приемная\Desktop\Идрисова А.Р\фото семинар\ВОЛОНТЕРЫ\день здоровья\129MSDCF\DSC00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40768"/>
            <a:ext cx="3255914" cy="244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Приемная\Desktop\Идрисова А.Р\фото семинар\ВОЛОНТЕРЫ\день здоровья\129MSDCF\DSC000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94843"/>
            <a:ext cx="3240361" cy="243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Приемная\Desktop\Идрисова А.Р\фото семинар\ВОЛОНТЕРЫ\день здоровья\129MSDCF\DSC001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09398"/>
            <a:ext cx="3168353" cy="237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803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риемная\Desktop\Идрисова А.Р\фото семинар\ВОЛОНТЕРЫ\волонтеры 21.09.15\DSC001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484784"/>
            <a:ext cx="3096344" cy="232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Приемная\Desktop\Идрисова А.Р\фото семинар\ВОЛОНТЕРЫ\волонтеры 21.09.15\DSC001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17" y="1556792"/>
            <a:ext cx="3192098" cy="239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Приемная\Desktop\Идрисова А.Р\фото семинар\ВОЛОНТЕРЫ\волонтеры 21.09.15\DSC001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29006"/>
            <a:ext cx="3093378" cy="231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06613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ЧРОВО «Доброволец»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сентября 2015 г.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541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риемная\Desktop\Идрисова А.Р\фото семинар\ВОЛОНТЕРЫ\1 школа волонтеры\DSC0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993719" cy="299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Приемная\Desktop\Идрисова А.Р\фото семинар\ВОЛОНТЕРЫ\1 школа волонтеры\DSC0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06968"/>
            <a:ext cx="3993717" cy="299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«Дерево желаний»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сентября 2015 г.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707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сентября 2015 г.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 descr="C:\Users\Приемная\Desktop\Идрисова А.Р\фото семинар\ВОЛОНТЕРЫ\волонтёры фото\IMG_20150929_1555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64771"/>
            <a:ext cx="2952328" cy="524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Приемная\Desktop\Идрисова А.Р\фото семинар\ВОЛОНТЕРЫ\волонтёры фото\IMG_20150929_1640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64771"/>
            <a:ext cx="2952327" cy="524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898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риемная\Desktop\Идрисова А.Р\фото семинар\ВОЛОНТЕРЫ\акция дерево радости 29.09.15 2 школа\DSC00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4480278" cy="336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Приемная\Desktop\Идрисова А.Р\фото семинар\ВОЛОНТЕРЫ\акция дерево радости 29.09.15 2 школа\DSC00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3384376" cy="451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сентября 2015 г.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456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755650" y="333375"/>
            <a:ext cx="7772400" cy="361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Условия учреждения</a:t>
            </a: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1125538"/>
            <a:ext cx="3887787" cy="4941887"/>
          </a:xfrm>
        </p:spPr>
        <p:txBody>
          <a:bodyPr>
            <a:normAutofit lnSpcReduction="10000"/>
          </a:bodyPr>
          <a:lstStyle/>
          <a:p>
            <a:pPr algn="l" eaLnBrk="1" hangingPunct="1"/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Тип здания - </a:t>
            </a:r>
            <a:r>
              <a:rPr lang="ru-RU" alt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нежилое помещение</a:t>
            </a:r>
            <a:endParaRPr lang="ru-RU" alt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Год ввода в эксплуатацию_</a:t>
            </a:r>
            <a:r>
              <a:rPr lang="ru-RU" alt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1939</a:t>
            </a:r>
            <a:endParaRPr lang="ru-RU" alt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 3. Проектная мощность__</a:t>
            </a:r>
            <a:r>
              <a:rPr lang="ru-RU" alt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endParaRPr lang="ru-RU" alt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 4. Реальная наполняемость 84 ( из них 11 обучаются на дому)</a:t>
            </a:r>
          </a:p>
          <a:p>
            <a:pPr algn="l" eaLnBrk="1" hangingPunct="1"/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5. Перечень учебных кабинетов:</a:t>
            </a:r>
          </a:p>
          <a:p>
            <a:pPr algn="l" eaLnBrk="1" hangingPunct="1"/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  а) кабинет начальных классов – 4;</a:t>
            </a:r>
          </a:p>
          <a:p>
            <a:pPr algn="l" eaLnBrk="1" hangingPunct="1"/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  б) кабинет географии и биологии - 1;</a:t>
            </a:r>
          </a:p>
          <a:p>
            <a:pPr algn="l" eaLnBrk="1" hangingPunct="1"/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  г) кабинет математики - 1;</a:t>
            </a:r>
          </a:p>
          <a:p>
            <a:pPr algn="l" eaLnBrk="1" hangingPunct="1"/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д) кабинет социально – бытовой ориентировки - 1;</a:t>
            </a:r>
          </a:p>
          <a:p>
            <a:pPr algn="l" eaLnBrk="1" hangingPunct="1"/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  е) кабинет информатики – 1;</a:t>
            </a:r>
          </a:p>
          <a:p>
            <a:pPr algn="l" eaLnBrk="1" hangingPunct="1"/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  6. Кабинеты для коррекционной работы:</a:t>
            </a:r>
          </a:p>
          <a:p>
            <a:pPr algn="l" eaLnBrk="1" hangingPunct="1"/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        кабинет психолога/психологической разгрузки - </a:t>
            </a:r>
            <a:r>
              <a:rPr lang="ru-RU" alt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l" eaLnBrk="1" hangingPunct="1"/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 -        кабинет логопеда -  </a:t>
            </a:r>
            <a:r>
              <a:rPr lang="ru-RU" alt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alt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7.  Перечень мастерских:</a:t>
            </a:r>
          </a:p>
          <a:p>
            <a:pPr algn="l" eaLnBrk="1" hangingPunct="1"/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а) швейная мастерская;</a:t>
            </a:r>
          </a:p>
          <a:p>
            <a:pPr algn="l" eaLnBrk="1" hangingPunct="1"/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б) столярная мастерская.</a:t>
            </a:r>
          </a:p>
          <a:p>
            <a:pPr algn="l" eaLnBrk="1" hangingPunct="1"/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4787900" y="1125538"/>
            <a:ext cx="3960813" cy="496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 8. Библиотека: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-          площадь __</a:t>
            </a:r>
            <a:r>
              <a:rPr lang="ru-RU" altLang="ru-RU" sz="1400" u="sng" dirty="0">
                <a:latin typeface="Times New Roman" pitchFamily="18" charset="0"/>
                <a:cs typeface="Times New Roman" pitchFamily="18" charset="0"/>
              </a:rPr>
              <a:t>27.6кв.м.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_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-          книжный фонд 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6648,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     -  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учебный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фонд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- 1313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     -  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методическая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 литература 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         - художественная литература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9. Спортивная площадка __</a:t>
            </a:r>
            <a:r>
              <a:rPr lang="ru-RU" altLang="ru-RU" sz="1400" u="sng" dirty="0">
                <a:latin typeface="Times New Roman" pitchFamily="18" charset="0"/>
                <a:cs typeface="Times New Roman" pitchFamily="18" charset="0"/>
              </a:rPr>
              <a:t>_1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__, площадь__</a:t>
            </a:r>
            <a:r>
              <a:rPr lang="ru-RU" altLang="ru-RU" sz="1400" u="sng" dirty="0">
                <a:latin typeface="Times New Roman" pitchFamily="18" charset="0"/>
                <a:cs typeface="Times New Roman" pitchFamily="18" charset="0"/>
              </a:rPr>
              <a:t>756кв.м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 ______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10. Столовая __</a:t>
            </a:r>
            <a:r>
              <a:rPr lang="ru-RU" altLang="ru-RU" sz="1400" u="sng" dirty="0">
                <a:latin typeface="Times New Roman" pitchFamily="18" charset="0"/>
                <a:cs typeface="Times New Roman" pitchFamily="18" charset="0"/>
              </a:rPr>
              <a:t>_1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___, площадь _</a:t>
            </a:r>
            <a:r>
              <a:rPr lang="ru-RU" altLang="ru-RU" sz="1400" u="sng" dirty="0">
                <a:latin typeface="Times New Roman" pitchFamily="18" charset="0"/>
                <a:cs typeface="Times New Roman" pitchFamily="18" charset="0"/>
              </a:rPr>
              <a:t>47,4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_, число посадочных мест __</a:t>
            </a:r>
            <a:r>
              <a:rPr lang="ru-RU" altLang="ru-RU" sz="1400" u="sng" dirty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_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11. Актовый зал: площадь ___</a:t>
            </a:r>
            <a:r>
              <a:rPr lang="ru-RU" altLang="ru-RU" sz="1400" u="sng" dirty="0">
                <a:latin typeface="Times New Roman" pitchFamily="18" charset="0"/>
                <a:cs typeface="Times New Roman" pitchFamily="18" charset="0"/>
              </a:rPr>
              <a:t>32кв.м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.____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12. Помещения спален _</a:t>
            </a:r>
            <a:r>
              <a:rPr lang="ru-RU" altLang="ru-RU" sz="1400" u="sng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__, спальных мест_</a:t>
            </a:r>
            <a:r>
              <a:rPr lang="ru-RU" altLang="ru-RU" sz="1400" u="sng" dirty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__        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13. Блок помещений для медико-оздоровительной работы: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 -        медицинский кабинет </a:t>
            </a:r>
            <a:r>
              <a:rPr lang="ru-RU" altLang="ru-RU" sz="1400" u="sng" dirty="0">
                <a:latin typeface="Times New Roman" pitchFamily="18" charset="0"/>
                <a:cs typeface="Times New Roman" pitchFamily="18" charset="0"/>
              </a:rPr>
              <a:t> 1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 -        изолятор                     </a:t>
            </a:r>
            <a:r>
              <a:rPr lang="ru-RU" altLang="ru-RU" sz="1400" u="sng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14. 5 кабинетов оснащены АРМ, 7 кабинетов – мультимедийным оборудованием и ПК.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Кабинет социального педагога оснащен ПК.</a:t>
            </a:r>
          </a:p>
        </p:txBody>
      </p:sp>
    </p:spTree>
    <p:extLst>
      <p:ext uri="{BB962C8B-B14F-4D97-AF65-F5344CB8AC3E}">
        <p14:creationId xmlns:p14="http://schemas.microsoft.com/office/powerpoint/2010/main" val="303387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Уровень образования педагогов</a:t>
            </a: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029527"/>
              </p:ext>
            </p:extLst>
          </p:nvPr>
        </p:nvGraphicFramePr>
        <p:xfrm>
          <a:off x="1187624" y="1600200"/>
          <a:ext cx="749917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5483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49313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Уровень квалификационной категории</a:t>
            </a: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256216"/>
              </p:ext>
            </p:extLst>
          </p:nvPr>
        </p:nvGraphicFramePr>
        <p:xfrm>
          <a:off x="1403648" y="1484313"/>
          <a:ext cx="7489527" cy="511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372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412776"/>
            <a:ext cx="7488832" cy="496855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«Отличник народного образования» - 1;</a:t>
            </a:r>
          </a:p>
          <a:p>
            <a:pPr algn="l"/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Почетная грамота Министерства образования и науки 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РФ - 5;</a:t>
            </a:r>
            <a:endParaRPr lang="ru-RU" alt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Почетная грамота Министерства образования и науки Челябинской 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 - 11;</a:t>
            </a:r>
            <a:endParaRPr lang="ru-RU" alt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Лауреат премии Губернатора Челябинской области работников 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- 1;</a:t>
            </a:r>
            <a:endParaRPr lang="ru-RU" alt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Лауреат премии главы </a:t>
            </a:r>
            <a:r>
              <a:rPr lang="ru-RU" alt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Карабашского</a:t>
            </a: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городского 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округа - 3.</a:t>
            </a:r>
            <a:endParaRPr lang="ru-RU" alt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662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6982544" cy="1082551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образовательного процесса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988840"/>
            <a:ext cx="7632848" cy="3672408"/>
          </a:xfrm>
        </p:spPr>
        <p:txBody>
          <a:bodyPr>
            <a:normAutofit/>
          </a:bodyPr>
          <a:lstStyle/>
          <a:p>
            <a:pPr algn="l"/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этап 1-4 классы (4 года) «Школа коррекции и развития» – 39 обучающихся;</a:t>
            </a:r>
          </a:p>
          <a:p>
            <a:pPr algn="l"/>
            <a:endParaRPr lang="ru-RU" alt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 5-9 классы (5 лет) «Школа социального опыта» – 45 обучающихся;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562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309634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волонтеров в распространении идей и социально значимых примеров толерантного поведения по отношению к детям с ограниченными возможностями здоровья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437112"/>
            <a:ext cx="6400800" cy="201622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Кийкова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Надежда Юрьевна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кафедрой специального (коррекционного) образования ГБОУ ДПО «ЧИППКРО»,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247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99592" y="836712"/>
            <a:ext cx="7632848" cy="5760640"/>
          </a:xfrm>
        </p:spPr>
        <p:txBody>
          <a:bodyPr>
            <a:noAutofit/>
          </a:bodyPr>
          <a:lstStyle/>
          <a:p>
            <a:pPr algn="l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аспекты социализации и адаптации рассмотрены в трудах А.И. Арнольдова, В.Г.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Бочаровой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М.А.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Галагузовой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А.В. Мудрика и др.</a:t>
            </a:r>
          </a:p>
          <a:p>
            <a:pPr algn="l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особенности развития личности ребенка с ограниченными возможностями здоровья исследовались Л.И. Акатовым, М.С. Басовым, В.В. Лебединским, Е.М.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Мастюковой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М.В. Певзнером и др.</a:t>
            </a:r>
          </a:p>
          <a:p>
            <a:pPr algn="l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педагогического сопровождения социальной реабилитации исследовалась в работах М.Р.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Битяновой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Е.И. Казаковой, В.Е.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Летуновой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Н.С. Моровой, Л.М.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Шипицыной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</a:p>
          <a:p>
            <a:pPr algn="l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Социально-педагогические и психологические подходы к проблеме адаптации, позитивной интеграции детей с ОВЗ в социальную среду отражены в трудах А.В.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Батовой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Д.А. Быкова, Л.Н. Кошелевой, Э.И.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Леонгард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Н.Н.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Малофеева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Н.М. Назаровой, Н.Д.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Шматко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</a:p>
          <a:p>
            <a:pPr algn="l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4412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1106</TotalTime>
  <Words>1125</Words>
  <Application>Microsoft Office PowerPoint</Application>
  <PresentationFormat>Экран (4:3)</PresentationFormat>
  <Paragraphs>200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Муниципальное специальное (коррекционное) казенное образовательное учреждение для обучающихся, воспитанников с ограниченными возможностями «Специальная (коррекционная) общеобразовательная школа-интернат VIII вида» г. Карабаша.</vt:lpstr>
      <vt:lpstr>Сведения об учреждении</vt:lpstr>
      <vt:lpstr>Условия учреждения</vt:lpstr>
      <vt:lpstr>Уровень образования педагогов</vt:lpstr>
      <vt:lpstr>Уровень квалификационной категории</vt:lpstr>
      <vt:lpstr>Презентация PowerPoint</vt:lpstr>
      <vt:lpstr>Структура образовательного процесса</vt:lpstr>
      <vt:lpstr>Организация деятельности волонтеров в распространении идей и социально значимых примеров толерантного поведения по отношению к детям с ограниченными возможностями здоровья</vt:lpstr>
      <vt:lpstr>Презентация PowerPoint</vt:lpstr>
      <vt:lpstr>Презентация PowerPoint</vt:lpstr>
      <vt:lpstr>Гипотеза научно-прикладного проекта.</vt:lpstr>
      <vt:lpstr>Цели и задачи научно-прикладного проекта:</vt:lpstr>
      <vt:lpstr>Этапы научно-прикладного проекта.</vt:lpstr>
      <vt:lpstr>Первый этап (2014-2015 гг.) – подготовительный.</vt:lpstr>
      <vt:lpstr>План работы с педагогами:</vt:lpstr>
      <vt:lpstr>   1. 27.11.2014 г. Тематический педсовет «Специфика волонтерского движения как субъекта социальной работы в условиях школы-интерната» </vt:lpstr>
      <vt:lpstr>Презентация PowerPoint</vt:lpstr>
      <vt:lpstr>Работа творческой группы</vt:lpstr>
      <vt:lpstr>2. Цикл  занятий по обучению педагогической диагностике:</vt:lpstr>
      <vt:lpstr>              1. Первичная  диагностика детей, педагогов и родителей. </vt:lpstr>
      <vt:lpstr>3. Семинар  «Социально – педагогические условия организации  деятельности волонтеров в условиях образовательной организации»</vt:lpstr>
      <vt:lpstr>Семинар 10 апреля 2015 г.</vt:lpstr>
      <vt:lpstr>Презентация PowerPoint</vt:lpstr>
      <vt:lpstr>День здоровья 10 сентября 2015 г.</vt:lpstr>
      <vt:lpstr>Встреча с ЧРОВО «Доброволец» 21 сентября 2015 г.</vt:lpstr>
      <vt:lpstr>Акция «Дерево желаний» 29 сентября 2015 г.</vt:lpstr>
      <vt:lpstr>29 сентября 2015 г.</vt:lpstr>
      <vt:lpstr>29 сентября 2015 г.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Сведения об учреждении</dc:title>
  <dc:creator>Секретарская</dc:creator>
  <cp:lastModifiedBy>Надежда Ю. Кийкова</cp:lastModifiedBy>
  <cp:revision>85</cp:revision>
  <dcterms:created xsi:type="dcterms:W3CDTF">2014-12-05T03:30:12Z</dcterms:created>
  <dcterms:modified xsi:type="dcterms:W3CDTF">2016-09-26T10:30:52Z</dcterms:modified>
</cp:coreProperties>
</file>