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70" r:id="rId2"/>
    <p:sldId id="263" r:id="rId3"/>
    <p:sldId id="264" r:id="rId4"/>
    <p:sldId id="279" r:id="rId5"/>
    <p:sldId id="265" r:id="rId6"/>
    <p:sldId id="266" r:id="rId7"/>
    <p:sldId id="257" r:id="rId8"/>
    <p:sldId id="258" r:id="rId9"/>
    <p:sldId id="268" r:id="rId10"/>
    <p:sldId id="269" r:id="rId11"/>
    <p:sldId id="281" r:id="rId12"/>
    <p:sldId id="259" r:id="rId13"/>
    <p:sldId id="271" r:id="rId14"/>
    <p:sldId id="272" r:id="rId15"/>
    <p:sldId id="273" r:id="rId16"/>
    <p:sldId id="260" r:id="rId17"/>
    <p:sldId id="276" r:id="rId18"/>
    <p:sldId id="280" r:id="rId19"/>
    <p:sldId id="278" r:id="rId20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100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02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Скругленный прямоугольник 12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6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9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оугольник 10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9767AC-6F93-4EEB-982D-62F1AC13F540}" type="datetimeFigureOut">
              <a:rPr lang="ru-RU"/>
              <a:pPr>
                <a:defRPr/>
              </a:pPr>
              <a:t>24.09.2020</a:t>
            </a:fld>
            <a:endParaRPr lang="ru-RU"/>
          </a:p>
        </p:txBody>
      </p:sp>
      <p:sp>
        <p:nvSpPr>
          <p:cNvPr id="12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C0D7CCD-ED67-42AE-82A0-98DBEFF62F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ABA08B-2B2B-4690-A906-71ECE4ECC3F2}" type="datetimeFigureOut">
              <a:rPr lang="ru-RU"/>
              <a:pPr>
                <a:defRPr/>
              </a:pPr>
              <a:t>24.09.2020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AD1059-25B0-4C05-9DAB-45602FA1EF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3CD22F-D098-4917-92D6-8145D26A0679}" type="datetimeFigureOut">
              <a:rPr lang="ru-RU"/>
              <a:pPr>
                <a:defRPr/>
              </a:pPr>
              <a:t>24.09.2020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67C3AC-ED44-4B08-9D97-CCE0A3DD6C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D02CC-416B-40D0-B343-567D51499FC3}" type="datetimeFigureOut">
              <a:rPr lang="ru-RU"/>
              <a:pPr>
                <a:defRPr/>
              </a:pPr>
              <a:t>24.09.2020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305A0-20CA-4990-AE8A-27F158C4D4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6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7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8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EBE29F-21E6-4585-AC4A-72C80391F715}" type="datetimeFigureOut">
              <a:rPr lang="ru-RU"/>
              <a:pPr>
                <a:defRPr/>
              </a:pPr>
              <a:t>24.09.2020</a:t>
            </a:fld>
            <a:endParaRPr 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8FF25A-49C1-4C3F-9890-4938AA6019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03D48-E820-4C9F-B90E-70050A76CFA0}" type="datetimeFigureOut">
              <a:rPr lang="ru-RU"/>
              <a:pPr>
                <a:defRPr/>
              </a:pPr>
              <a:t>24.09.2020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18B031-449D-462D-BA37-66F7A3878A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29CEF-DE62-406B-9B48-BC29AE94B408}" type="datetimeFigureOut">
              <a:rPr lang="ru-RU"/>
              <a:pPr>
                <a:defRPr/>
              </a:pPr>
              <a:t>24.09.2020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D58029-0100-43B2-9696-1013B17B1C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EC30EA-DCE4-4FDF-9558-DAC6F609993C}" type="datetimeFigureOut">
              <a:rPr lang="ru-RU"/>
              <a:pPr>
                <a:defRPr/>
              </a:pPr>
              <a:t>24.09.2020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07BC12-D4F5-4DDC-966C-5B9CC33C64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1BEB5-D3A5-4E68-8857-F4E9E3578EAD}" type="datetimeFigureOut">
              <a:rPr lang="ru-RU"/>
              <a:pPr>
                <a:defRPr/>
              </a:pPr>
              <a:t>24.09.2020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CAB673-B034-4116-A51E-51D19F78C1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6" name="Скругленный прямоугольник 8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73E31-1186-40F1-B01B-83E824096966}" type="datetimeFigureOut">
              <a:rPr lang="ru-RU"/>
              <a:pPr>
                <a:defRPr/>
              </a:pPr>
              <a:t>24.09.2020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EB23E-6291-460A-8992-077062E249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10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11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12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EF90E-52CE-4B5F-B5D6-0FF53539938C}" type="datetimeFigureOut">
              <a:rPr lang="ru-RU"/>
              <a:pPr>
                <a:defRPr/>
              </a:pPr>
              <a:t>24.09.2020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3E0AE9-5080-4F60-B60F-99D5BCE89D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8" name="Заголовок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DDDAC29-C59A-4481-9B3B-01FE4156E107}" type="datetimeFigureOut">
              <a:rPr lang="ru-RU"/>
              <a:pPr>
                <a:defRPr/>
              </a:pPr>
              <a:t>24.09.2020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254A8280-08D6-457C-8E67-6F336B2BDB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1" r:id="rId2"/>
    <p:sldLayoutId id="2147483733" r:id="rId3"/>
    <p:sldLayoutId id="2147483730" r:id="rId4"/>
    <p:sldLayoutId id="2147483729" r:id="rId5"/>
    <p:sldLayoutId id="2147483728" r:id="rId6"/>
    <p:sldLayoutId id="2147483727" r:id="rId7"/>
    <p:sldLayoutId id="2147483734" r:id="rId8"/>
    <p:sldLayoutId id="2147483735" r:id="rId9"/>
    <p:sldLayoutId id="2147483726" r:id="rId10"/>
    <p:sldLayoutId id="214748372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fontAlgn="base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image" Target="../media/image15.wmf"/><Relationship Id="rId7" Type="http://schemas.openxmlformats.org/officeDocument/2006/relationships/image" Target="../media/image19.png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Relationship Id="rId9" Type="http://schemas.openxmlformats.org/officeDocument/2006/relationships/image" Target="../media/image21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wmf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gif"/><Relationship Id="rId3" Type="http://schemas.openxmlformats.org/officeDocument/2006/relationships/image" Target="../media/image23.jpeg"/><Relationship Id="rId7" Type="http://schemas.openxmlformats.org/officeDocument/2006/relationships/image" Target="../media/image27.gif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gif"/><Relationship Id="rId5" Type="http://schemas.openxmlformats.org/officeDocument/2006/relationships/image" Target="../media/image25.wmf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3" Type="http://schemas.openxmlformats.org/officeDocument/2006/relationships/image" Target="../media/image38.jpeg"/><Relationship Id="rId7" Type="http://schemas.openxmlformats.org/officeDocument/2006/relationships/image" Target="../media/image42.wmf"/><Relationship Id="rId12" Type="http://schemas.openxmlformats.org/officeDocument/2006/relationships/image" Target="../media/image47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gif"/><Relationship Id="rId11" Type="http://schemas.openxmlformats.org/officeDocument/2006/relationships/image" Target="../media/image46.jpe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wmf"/><Relationship Id="rId9" Type="http://schemas.openxmlformats.org/officeDocument/2006/relationships/image" Target="../media/image4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sz="quarter" idx="1"/>
          </p:nvPr>
        </p:nvSpPr>
        <p:spPr>
          <a:xfrm>
            <a:off x="539750" y="333375"/>
            <a:ext cx="8002588" cy="6119813"/>
          </a:xfrm>
        </p:spPr>
        <p:txBody>
          <a:bodyPr>
            <a:normAutofit lnSpcReduction="10000"/>
          </a:bodyPr>
          <a:lstStyle/>
          <a:p>
            <a:pPr algn="ctr">
              <a:lnSpc>
                <a:spcPct val="80000"/>
              </a:lnSpc>
              <a:buFont typeface="Wingdings 2" pitchFamily="18" charset="2"/>
              <a:buNone/>
            </a:pPr>
            <a:r>
              <a:rPr lang="ru-RU" sz="2200" dirty="0" smtClean="0">
                <a:solidFill>
                  <a:srgbClr val="7030A0"/>
                </a:solidFill>
              </a:rPr>
              <a:t/>
            </a:r>
            <a:br>
              <a:rPr lang="ru-RU" sz="2200" dirty="0" smtClean="0">
                <a:solidFill>
                  <a:srgbClr val="7030A0"/>
                </a:solidFill>
              </a:rPr>
            </a:br>
            <a:endParaRPr lang="ru-RU" sz="2200" dirty="0" smtClean="0">
              <a:solidFill>
                <a:srgbClr val="7030A0"/>
              </a:solidFill>
            </a:endParaRPr>
          </a:p>
          <a:p>
            <a:pPr algn="ctr">
              <a:lnSpc>
                <a:spcPct val="80000"/>
              </a:lnSpc>
              <a:buFont typeface="Wingdings 2" pitchFamily="18" charset="2"/>
              <a:buNone/>
            </a:pPr>
            <a:r>
              <a:rPr lang="ru-RU" sz="3200" b="1" i="1" dirty="0" smtClean="0">
                <a:solidFill>
                  <a:srgbClr val="0070C0"/>
                </a:solidFill>
                <a:latin typeface="Monotype Corsiva" pitchFamily="66" charset="0"/>
              </a:rPr>
              <a:t>Волшебная </a:t>
            </a:r>
            <a:r>
              <a:rPr lang="ru-RU" sz="3200" b="1" i="1" dirty="0" smtClean="0">
                <a:solidFill>
                  <a:srgbClr val="0070C0"/>
                </a:solidFill>
                <a:latin typeface="Monotype Corsiva" pitchFamily="66" charset="0"/>
              </a:rPr>
              <a:t>сказка</a:t>
            </a:r>
          </a:p>
          <a:p>
            <a:pPr algn="ctr">
              <a:lnSpc>
                <a:spcPct val="80000"/>
              </a:lnSpc>
              <a:buFont typeface="Wingdings 2" pitchFamily="18" charset="2"/>
              <a:buNone/>
            </a:pPr>
            <a:r>
              <a:rPr lang="ru-RU" sz="3200" b="1" i="1" dirty="0" smtClean="0">
                <a:solidFill>
                  <a:srgbClr val="0070C0"/>
                </a:solidFill>
                <a:latin typeface="Monotype Corsiva" pitchFamily="66" charset="0"/>
              </a:rPr>
              <a:t>«Лесные приключения»</a:t>
            </a:r>
            <a:r>
              <a:rPr lang="ru-RU" sz="3200" dirty="0" smtClean="0">
                <a:solidFill>
                  <a:srgbClr val="0070C0"/>
                </a:solidFill>
                <a:latin typeface="Monotype Corsiva" pitchFamily="66" charset="0"/>
              </a:rPr>
              <a:t/>
            </a:r>
            <a:br>
              <a:rPr lang="ru-RU" sz="3200" dirty="0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sz="3200" dirty="0" smtClean="0">
                <a:solidFill>
                  <a:srgbClr val="0070C0"/>
                </a:solidFill>
                <a:latin typeface="Monotype Corsiva" pitchFamily="66" charset="0"/>
              </a:rPr>
              <a:t> </a:t>
            </a:r>
            <a:br>
              <a:rPr lang="ru-RU" sz="3200" dirty="0" smtClean="0">
                <a:solidFill>
                  <a:srgbClr val="0070C0"/>
                </a:solidFill>
                <a:latin typeface="Monotype Corsiva" pitchFamily="66" charset="0"/>
              </a:rPr>
            </a:br>
            <a:endParaRPr lang="ru-RU" sz="3200" dirty="0" smtClean="0">
              <a:solidFill>
                <a:srgbClr val="0070C0"/>
              </a:solidFill>
              <a:latin typeface="Monotype Corsiva" pitchFamily="66" charset="0"/>
            </a:endParaRPr>
          </a:p>
          <a:p>
            <a:pPr algn="ctr">
              <a:lnSpc>
                <a:spcPct val="80000"/>
              </a:lnSpc>
              <a:buFont typeface="Wingdings 2" pitchFamily="18" charset="2"/>
              <a:buNone/>
            </a:pPr>
            <a:r>
              <a:rPr lang="ru-RU" sz="3500" dirty="0" smtClean="0">
                <a:solidFill>
                  <a:srgbClr val="7030A0"/>
                </a:solidFill>
                <a:latin typeface="Monotype Corsiva" pitchFamily="66" charset="0"/>
              </a:rPr>
              <a:t>Путешествие в страну </a:t>
            </a:r>
            <a:br>
              <a:rPr lang="ru-RU" sz="3500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3500" dirty="0" smtClean="0">
                <a:solidFill>
                  <a:srgbClr val="7030A0"/>
                </a:solidFill>
                <a:latin typeface="Monotype Corsiva" pitchFamily="66" charset="0"/>
              </a:rPr>
              <a:t>букв и звуков Ж – Ш </a:t>
            </a:r>
            <a:r>
              <a:rPr lang="ru-RU" sz="3500" dirty="0" smtClean="0">
                <a:latin typeface="Monotype Corsiva" pitchFamily="66" charset="0"/>
              </a:rPr>
              <a:t/>
            </a:r>
            <a:br>
              <a:rPr lang="ru-RU" sz="3500" dirty="0" smtClean="0">
                <a:latin typeface="Monotype Corsiva" pitchFamily="66" charset="0"/>
              </a:rPr>
            </a:br>
            <a:r>
              <a:rPr lang="ru-RU" sz="3200" dirty="0" smtClean="0">
                <a:latin typeface="Monotype Corsiva" pitchFamily="66" charset="0"/>
              </a:rPr>
              <a:t/>
            </a:r>
            <a:br>
              <a:rPr lang="ru-RU" sz="3200" dirty="0" smtClean="0">
                <a:latin typeface="Monotype Corsiva" pitchFamily="66" charset="0"/>
              </a:rPr>
            </a:br>
            <a:r>
              <a:rPr lang="ru-RU" sz="3200" dirty="0" smtClean="0">
                <a:solidFill>
                  <a:srgbClr val="7030A0"/>
                </a:solidFill>
                <a:latin typeface="Monotype Corsiva" pitchFamily="66" charset="0"/>
              </a:rPr>
              <a:t>2 класс</a:t>
            </a:r>
            <a:r>
              <a:rPr lang="ru-RU" sz="3200" dirty="0" smtClean="0">
                <a:latin typeface="Monotype Corsiva" pitchFamily="66" charset="0"/>
              </a:rPr>
              <a:t/>
            </a:r>
            <a:br>
              <a:rPr lang="ru-RU" sz="3200" dirty="0" smtClean="0">
                <a:latin typeface="Monotype Corsiva" pitchFamily="66" charset="0"/>
              </a:rPr>
            </a:br>
            <a:r>
              <a:rPr lang="ru-RU" sz="3200" dirty="0" smtClean="0">
                <a:latin typeface="Monotype Corsiva" pitchFamily="66" charset="0"/>
              </a:rPr>
              <a:t/>
            </a:r>
            <a:br>
              <a:rPr lang="ru-RU" sz="3200" dirty="0" smtClean="0">
                <a:latin typeface="Monotype Corsiva" pitchFamily="66" charset="0"/>
              </a:rPr>
            </a:br>
            <a:r>
              <a:rPr lang="ru-RU" sz="2200" dirty="0" smtClean="0">
                <a:latin typeface="Monotype Corsiva" pitchFamily="66" charset="0"/>
              </a:rPr>
              <a:t/>
            </a:r>
            <a:br>
              <a:rPr lang="ru-RU" sz="2200" dirty="0" smtClean="0">
                <a:latin typeface="Monotype Corsiva" pitchFamily="66" charset="0"/>
              </a:rPr>
            </a:br>
            <a:endParaRPr lang="ru-RU" sz="2200" dirty="0" smtClean="0">
              <a:latin typeface="Monotype Corsiva" pitchFamily="66" charset="0"/>
            </a:endParaRPr>
          </a:p>
          <a:p>
            <a:pPr algn="ctr">
              <a:lnSpc>
                <a:spcPct val="80000"/>
              </a:lnSpc>
              <a:buFont typeface="Wingdings 2" pitchFamily="18" charset="2"/>
              <a:buNone/>
            </a:pPr>
            <a:endParaRPr lang="ru-RU" sz="2200" dirty="0" smtClean="0">
              <a:latin typeface="Monotype Corsiva" pitchFamily="66" charset="0"/>
            </a:endParaRPr>
          </a:p>
          <a:p>
            <a:pPr algn="ctr">
              <a:lnSpc>
                <a:spcPct val="80000"/>
              </a:lnSpc>
              <a:buFont typeface="Wingdings 2" pitchFamily="18" charset="2"/>
              <a:buNone/>
            </a:pPr>
            <a:endParaRPr lang="ru-RU" sz="2200" dirty="0" smtClean="0">
              <a:latin typeface="Monotype Corsiva" pitchFamily="66" charset="0"/>
            </a:endParaRPr>
          </a:p>
          <a:p>
            <a:pPr algn="ctr">
              <a:lnSpc>
                <a:spcPct val="80000"/>
              </a:lnSpc>
              <a:buFont typeface="Wingdings 2" pitchFamily="18" charset="2"/>
              <a:buNone/>
            </a:pPr>
            <a:r>
              <a:rPr lang="ru-RU" sz="2200" dirty="0" err="1" smtClean="0">
                <a:latin typeface="Monotype Corsiva" pitchFamily="66" charset="0"/>
              </a:rPr>
              <a:t>Гордова</a:t>
            </a:r>
            <a:r>
              <a:rPr lang="ru-RU" sz="2200" dirty="0" smtClean="0">
                <a:latin typeface="Monotype Corsiva" pitchFamily="66" charset="0"/>
              </a:rPr>
              <a:t> Елена Николаевна </a:t>
            </a:r>
            <a:br>
              <a:rPr lang="ru-RU" sz="2200" dirty="0" smtClean="0">
                <a:latin typeface="Monotype Corsiva" pitchFamily="66" charset="0"/>
              </a:rPr>
            </a:br>
            <a:r>
              <a:rPr lang="ru-RU" sz="2200" dirty="0" smtClean="0">
                <a:latin typeface="Monotype Corsiva" pitchFamily="66" charset="0"/>
              </a:rPr>
              <a:t>Учитель – логопед  </a:t>
            </a:r>
            <a:r>
              <a:rPr lang="ru-RU" sz="2200" dirty="0" smtClean="0">
                <a:latin typeface="Monotype Corsiva" pitchFamily="66" charset="0"/>
              </a:rPr>
              <a:t>высшей </a:t>
            </a:r>
            <a:r>
              <a:rPr lang="ru-RU" sz="2200" dirty="0" smtClean="0">
                <a:latin typeface="Monotype Corsiva" pitchFamily="66" charset="0"/>
              </a:rPr>
              <a:t>категории</a:t>
            </a:r>
            <a:r>
              <a:rPr lang="ru-RU" sz="2200" dirty="0" smtClean="0">
                <a:latin typeface="Monotype Corsiva" pitchFamily="66" charset="0"/>
              </a:rPr>
              <a:t/>
            </a:r>
            <a:br>
              <a:rPr lang="ru-RU" sz="2200" dirty="0" smtClean="0">
                <a:latin typeface="Monotype Corsiva" pitchFamily="66" charset="0"/>
              </a:rPr>
            </a:br>
            <a:r>
              <a:rPr lang="ru-RU" sz="2200" dirty="0" smtClean="0">
                <a:latin typeface="Monotype Corsiva" pitchFamily="66" charset="0"/>
              </a:rPr>
              <a:t>МАОУ «СОШ № </a:t>
            </a:r>
            <a:r>
              <a:rPr lang="ru-RU" sz="2200" dirty="0" smtClean="0">
                <a:latin typeface="Monotype Corsiva" pitchFamily="66" charset="0"/>
              </a:rPr>
              <a:t>24 г </a:t>
            </a:r>
            <a:r>
              <a:rPr lang="ru-RU" sz="2200" dirty="0" smtClean="0">
                <a:latin typeface="Monotype Corsiva" pitchFamily="66" charset="0"/>
              </a:rPr>
              <a:t>.Челябинска»</a:t>
            </a:r>
            <a:endParaRPr lang="ru-RU" sz="2200" dirty="0" smtClean="0">
              <a:latin typeface="Arial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5" descr="Заяц и подозрительная Ворона&#10;---------&#10; (кликните по изображению, чтобы открыть его в полный экран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188913"/>
            <a:ext cx="7993062" cy="645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Багетная рамка 10"/>
          <p:cNvSpPr/>
          <p:nvPr/>
        </p:nvSpPr>
        <p:spPr>
          <a:xfrm>
            <a:off x="539552" y="476672"/>
            <a:ext cx="8136904" cy="5904656"/>
          </a:xfrm>
          <a:prstGeom prst="bevel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3554" name="Содержимое 3" descr="MCj01133320000[1]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 rot="19956168">
            <a:off x="1143000" y="2309813"/>
            <a:ext cx="2670175" cy="1393825"/>
          </a:xfrm>
        </p:spPr>
      </p:pic>
      <p:pic>
        <p:nvPicPr>
          <p:cNvPr id="23555" name="Рисунок 5" descr="MCj0192213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844675"/>
            <a:ext cx="1638300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Рисунок 6" descr="MCj0192289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6013" y="4292600"/>
            <a:ext cx="1511300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Рисунок 7" descr="MCj0098129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59563" y="1484313"/>
            <a:ext cx="11684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8" descr="MCj00840100000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-1433652">
            <a:off x="736600" y="839788"/>
            <a:ext cx="313055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7" descr="MCj04347790000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56325" y="4437063"/>
            <a:ext cx="1752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81" descr="UMBRELLA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11863" y="620713"/>
            <a:ext cx="2071687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71" descr="MC900197387[1]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08400" y="4437063"/>
            <a:ext cx="1814513" cy="160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7" descr="MCSO00743_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4300" y="908050"/>
            <a:ext cx="4951413" cy="466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27" descr="MCSO00743_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8038" y="476250"/>
            <a:ext cx="5272087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5" descr="Заяц и Крот&#10;---------&#10; (кликните по изображению, чтобы открыть его в полный экран)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95288" y="260350"/>
            <a:ext cx="8424862" cy="6264275"/>
          </a:xfrm>
        </p:spPr>
      </p:pic>
      <p:pic>
        <p:nvPicPr>
          <p:cNvPr id="24580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3800" y="2636838"/>
            <a:ext cx="1822450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27" descr="MCSO00743_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375" y="765175"/>
            <a:ext cx="5221288" cy="491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28" descr="MCj0436682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423944">
            <a:off x="3789363" y="1693863"/>
            <a:ext cx="2397125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7" descr="MCSO00743_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4300" y="908050"/>
            <a:ext cx="4951413" cy="466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27" descr="MCSO00743_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8038" y="476250"/>
            <a:ext cx="5272087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5" descr="Заяц и Крот&#10;---------&#10; (кликните по изображению, чтобы открыть его в полный экран)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79388" y="333375"/>
            <a:ext cx="8713787" cy="6264275"/>
          </a:xfrm>
        </p:spPr>
      </p:pic>
      <p:pic>
        <p:nvPicPr>
          <p:cNvPr id="25604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3800" y="2636838"/>
            <a:ext cx="1822450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28" descr="MCj0436682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423944">
            <a:off x="6529388" y="769938"/>
            <a:ext cx="1339850" cy="14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71" descr="Bee14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7763" y="3933825"/>
            <a:ext cx="1081087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7" descr="Ins32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4932363" y="1916113"/>
            <a:ext cx="70167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8" name="Picture 9" descr="31m3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84663" y="4365625"/>
            <a:ext cx="1223962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9" name="Picture 16" descr="http://allforchildren.ru/pictures/fly_s/fly005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235825" y="2349500"/>
            <a:ext cx="431800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0" name="Picture 25" descr="MCj04361670000[1]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-1898795">
            <a:off x="4017963" y="2657475"/>
            <a:ext cx="744537" cy="84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Овал 16"/>
          <p:cNvSpPr/>
          <p:nvPr/>
        </p:nvSpPr>
        <p:spPr>
          <a:xfrm>
            <a:off x="5651500" y="1052513"/>
            <a:ext cx="433388" cy="576262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Равнобедренный треугольник 18"/>
          <p:cNvSpPr/>
          <p:nvPr/>
        </p:nvSpPr>
        <p:spPr>
          <a:xfrm rot="10800000">
            <a:off x="5795963" y="836613"/>
            <a:ext cx="144462" cy="360362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Хорда 17"/>
          <p:cNvSpPr/>
          <p:nvPr/>
        </p:nvSpPr>
        <p:spPr>
          <a:xfrm rot="7218485">
            <a:off x="5611020" y="999331"/>
            <a:ext cx="519112" cy="536575"/>
          </a:xfrm>
          <a:prstGeom prst="chord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5614" name="Picture 27" descr="MCSO00743_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8038" y="549275"/>
            <a:ext cx="5219700" cy="491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88913"/>
            <a:ext cx="8569325" cy="646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725" y="2205038"/>
            <a:ext cx="1008063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10" descr="MCj0424710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27650" y="2133600"/>
            <a:ext cx="1116013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333375"/>
            <a:ext cx="8256587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12" descr="MCj0413562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363" y="1125538"/>
            <a:ext cx="788987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12" descr="MCj0413562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625" y="1773238"/>
            <a:ext cx="788988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12" descr="MCj0413562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788" y="2060575"/>
            <a:ext cx="788987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12" descr="MCj0413562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4438" y="2636838"/>
            <a:ext cx="788987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49" descr="p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7625" y="1989138"/>
            <a:ext cx="8128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7" descr="http://s005.radikal.ru/i211/1001/ce/718ac73fb32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938" y="4076700"/>
            <a:ext cx="2273300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2" descr="http://s19.postimg.org/fdjoahxbn/0_d809_9bb1bbb0_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613" y="692150"/>
            <a:ext cx="15335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5" descr="STOR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8400" y="1773238"/>
            <a:ext cx="2016125" cy="260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325" y="3284538"/>
            <a:ext cx="18161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29" descr="Bee27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48488" y="3573463"/>
            <a:ext cx="1474787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23" descr="MC900428387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48263" y="3284538"/>
            <a:ext cx="522287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34" descr="CRCTR12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00788" y="5013325"/>
            <a:ext cx="1192212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Picture 34" descr="CRCTR12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24750" y="4868863"/>
            <a:ext cx="144780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1" name="Picture 2" descr="http://s19.postimg.org/fdjoahxbn/0_d809_9bb1bbb0_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692150"/>
            <a:ext cx="15335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2" name="Picture 10" descr="http://multiki.arjlover.net/ap/reksio.i.sroka.avi/reksio.i.sroka.avi.image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9388" y="3789363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3" name="Picture 12" descr="http://lib2.podelise.ru/tw_files2/urls_1/22/d-21754/21754_html_m3fc7899a.gi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9388" y="5157788"/>
            <a:ext cx="1152525" cy="95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4" name="Picture 19" descr="http://dl.sptovarov.ru/uploads/purchases/137060/photo-U137060-P815830-T1386707549-N900536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443663" y="333375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5" name="Picture 2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372225" y="1916113"/>
            <a:ext cx="1944688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Заголовок 1"/>
          <p:cNvSpPr>
            <a:spLocks noGrp="1"/>
          </p:cNvSpPr>
          <p:nvPr>
            <p:ph type="title"/>
          </p:nvPr>
        </p:nvSpPr>
        <p:spPr>
          <a:xfrm>
            <a:off x="2916238" y="404813"/>
            <a:ext cx="3225800" cy="417512"/>
          </a:xfrm>
        </p:spPr>
        <p:txBody>
          <a:bodyPr/>
          <a:lstStyle/>
          <a:p>
            <a:r>
              <a:rPr lang="ru-RU" sz="2400" smtClean="0">
                <a:solidFill>
                  <a:srgbClr val="002060"/>
                </a:solidFill>
              </a:rPr>
              <a:t>ворожили - ворошили</a:t>
            </a:r>
          </a:p>
        </p:txBody>
      </p:sp>
      <p:sp>
        <p:nvSpPr>
          <p:cNvPr id="29" name="Заголовок 1"/>
          <p:cNvSpPr txBox="1">
            <a:spLocks/>
          </p:cNvSpPr>
          <p:nvPr/>
        </p:nvSpPr>
        <p:spPr>
          <a:xfrm>
            <a:off x="539750" y="3213100"/>
            <a:ext cx="2447925" cy="417513"/>
          </a:xfrm>
          <a:prstGeom prst="rect">
            <a:avLst/>
          </a:prstGeom>
        </p:spPr>
        <p:txBody>
          <a:bodyPr bIns="91440" anchor="b"/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тужила – тушила </a:t>
            </a:r>
          </a:p>
        </p:txBody>
      </p:sp>
      <p:sp>
        <p:nvSpPr>
          <p:cNvPr id="30" name="Заголовок 1"/>
          <p:cNvSpPr txBox="1">
            <a:spLocks/>
          </p:cNvSpPr>
          <p:nvPr/>
        </p:nvSpPr>
        <p:spPr>
          <a:xfrm>
            <a:off x="5918200" y="2997200"/>
            <a:ext cx="3225800" cy="417513"/>
          </a:xfrm>
          <a:prstGeom prst="rect">
            <a:avLst/>
          </a:prstGeom>
        </p:spPr>
        <p:txBody>
          <a:bodyPr bIns="91440" anchor="b"/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жарил – шарил </a:t>
            </a:r>
          </a:p>
        </p:txBody>
      </p:sp>
      <p:sp>
        <p:nvSpPr>
          <p:cNvPr id="33" name="Заголовок 1"/>
          <p:cNvSpPr txBox="1">
            <a:spLocks/>
          </p:cNvSpPr>
          <p:nvPr/>
        </p:nvSpPr>
        <p:spPr>
          <a:xfrm>
            <a:off x="5580063" y="6237288"/>
            <a:ext cx="3225800" cy="417512"/>
          </a:xfrm>
          <a:prstGeom prst="rect">
            <a:avLst/>
          </a:prstGeom>
        </p:spPr>
        <p:txBody>
          <a:bodyPr bIns="91440" anchor="b"/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ужами - ушами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13" descr="Заяц и мышонок&#10;---------&#10; (кликните по изображению, чтобы открыть его в полный экран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333375"/>
            <a:ext cx="8280400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79613" y="404813"/>
            <a:ext cx="5113337" cy="62071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333375"/>
            <a:ext cx="5616575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6" name="WordArt 4"/>
          <p:cNvSpPr>
            <a:spLocks noChangeArrowheads="1" noChangeShapeType="1" noTextEdit="1"/>
          </p:cNvSpPr>
          <p:nvPr/>
        </p:nvSpPr>
        <p:spPr bwMode="auto">
          <a:xfrm rot="5400000">
            <a:off x="-2201863" y="3135313"/>
            <a:ext cx="6048375" cy="73025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7030A0"/>
                </a:solidFill>
                <a:latin typeface="Arial Black"/>
              </a:rPr>
              <a:t>До свидания</a:t>
            </a:r>
          </a:p>
        </p:txBody>
      </p:sp>
      <p:sp>
        <p:nvSpPr>
          <p:cNvPr id="31747" name="WordArt 5"/>
          <p:cNvSpPr>
            <a:spLocks noChangeArrowheads="1" noChangeShapeType="1" noTextEdit="1"/>
          </p:cNvSpPr>
          <p:nvPr/>
        </p:nvSpPr>
        <p:spPr bwMode="auto">
          <a:xfrm rot="5400000">
            <a:off x="5940426" y="3141662"/>
            <a:ext cx="4895850" cy="574675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7030A0"/>
                </a:solidFill>
                <a:latin typeface="Arial Black"/>
              </a:rPr>
              <a:t>ребята!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4" descr="MCj04345630000[1]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62000" y="381000"/>
            <a:ext cx="7391400" cy="6048375"/>
          </a:xfrm>
        </p:spPr>
      </p:pic>
      <p:sp>
        <p:nvSpPr>
          <p:cNvPr id="3" name="Прямоугольник 2"/>
          <p:cNvSpPr/>
          <p:nvPr/>
        </p:nvSpPr>
        <p:spPr>
          <a:xfrm rot="2534696">
            <a:off x="2817813" y="4786313"/>
            <a:ext cx="3216275" cy="9366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 rot="8251401">
            <a:off x="2828925" y="4770438"/>
            <a:ext cx="3216275" cy="9525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 rot="5400000">
            <a:off x="3550444" y="4810919"/>
            <a:ext cx="1728787" cy="117475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авнобедренный треугольник 8"/>
          <p:cNvSpPr/>
          <p:nvPr/>
        </p:nvSpPr>
        <p:spPr>
          <a:xfrm rot="19350190">
            <a:off x="3052763" y="4402138"/>
            <a:ext cx="576262" cy="647700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Овал 5"/>
          <p:cNvSpPr/>
          <p:nvPr/>
        </p:nvSpPr>
        <p:spPr>
          <a:xfrm rot="2911853">
            <a:off x="5358606" y="1293020"/>
            <a:ext cx="2447925" cy="427196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Овал 7"/>
          <p:cNvSpPr/>
          <p:nvPr/>
        </p:nvSpPr>
        <p:spPr>
          <a:xfrm rot="19748245">
            <a:off x="968375" y="550863"/>
            <a:ext cx="2052638" cy="43434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Овал 6"/>
          <p:cNvSpPr/>
          <p:nvPr/>
        </p:nvSpPr>
        <p:spPr>
          <a:xfrm rot="604893">
            <a:off x="3241675" y="935038"/>
            <a:ext cx="2298700" cy="39243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Равнобедренный треугольник 9"/>
          <p:cNvSpPr/>
          <p:nvPr/>
        </p:nvSpPr>
        <p:spPr>
          <a:xfrm>
            <a:off x="3792538" y="4724400"/>
            <a:ext cx="576262" cy="649288"/>
          </a:xfrm>
          <a:prstGeom prst="triangl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Равнобедренный треугольник 10"/>
          <p:cNvSpPr/>
          <p:nvPr/>
        </p:nvSpPr>
        <p:spPr>
          <a:xfrm rot="1741472">
            <a:off x="4549775" y="4752975"/>
            <a:ext cx="574675" cy="64770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3203575" y="4581525"/>
            <a:ext cx="504825" cy="18716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stCxn id="10" idx="0"/>
          </p:cNvCxnSpPr>
          <p:nvPr/>
        </p:nvCxnSpPr>
        <p:spPr>
          <a:xfrm>
            <a:off x="4079875" y="4724400"/>
            <a:ext cx="68263" cy="17367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>
            <a:stCxn id="11" idx="0"/>
          </p:cNvCxnSpPr>
          <p:nvPr/>
        </p:nvCxnSpPr>
        <p:spPr>
          <a:xfrm flipH="1">
            <a:off x="4500563" y="4792663"/>
            <a:ext cx="493712" cy="1660525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3708400" y="6453188"/>
            <a:ext cx="79216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8038" y="476250"/>
            <a:ext cx="5349875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404813"/>
            <a:ext cx="2965450" cy="590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79388" y="1196975"/>
            <a:ext cx="215900" cy="5762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638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388" y="5516563"/>
            <a:ext cx="1187450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638" y="5445125"/>
            <a:ext cx="1081087" cy="110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Блок-схема: задержка 1"/>
          <p:cNvSpPr/>
          <p:nvPr/>
        </p:nvSpPr>
        <p:spPr>
          <a:xfrm rot="16200000">
            <a:off x="7380288" y="3068638"/>
            <a:ext cx="504825" cy="936625"/>
          </a:xfrm>
          <a:prstGeom prst="flowChartDelay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9" descr="MCj0150331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700213"/>
            <a:ext cx="4718050" cy="483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148064" y="0"/>
            <a:ext cx="3240360" cy="470898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Ж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333375"/>
            <a:ext cx="7920038" cy="637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3275856" y="2852936"/>
            <a:ext cx="2952328" cy="470898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Ш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1184275"/>
            <a:ext cx="4637087" cy="529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860032" y="260648"/>
            <a:ext cx="3888432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cap="all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Зайка</a:t>
            </a:r>
            <a:r>
              <a:rPr lang="ru-RU" sz="5400" b="1" cap="all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 </a:t>
            </a:r>
            <a:endParaRPr lang="ru-RU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Стрелка вправо 34"/>
          <p:cNvSpPr/>
          <p:nvPr/>
        </p:nvSpPr>
        <p:spPr>
          <a:xfrm>
            <a:off x="1979613" y="2205038"/>
            <a:ext cx="2232025" cy="215900"/>
          </a:xfrm>
          <a:prstGeom prst="rightArrow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0482" name="Picture 7" descr="MCj0428345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3860800"/>
            <a:ext cx="1214437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1737238" y="620688"/>
            <a:ext cx="1306769" cy="163121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ш</a:t>
            </a:r>
            <a:endParaRPr lang="ru-RU" sz="100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675" y="476250"/>
            <a:ext cx="160972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7" descr="MCj0428345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549275"/>
            <a:ext cx="1214437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7" descr="MCj0428345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7900" y="549275"/>
            <a:ext cx="1214438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950" y="549275"/>
            <a:ext cx="1608138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Прямоугольник 28"/>
          <p:cNvSpPr/>
          <p:nvPr/>
        </p:nvSpPr>
        <p:spPr>
          <a:xfrm>
            <a:off x="5913702" y="692696"/>
            <a:ext cx="1306769" cy="163121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ш</a:t>
            </a:r>
            <a:endParaRPr lang="ru-RU" sz="100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32" name="Стрелка вправо 31"/>
          <p:cNvSpPr/>
          <p:nvPr/>
        </p:nvSpPr>
        <p:spPr>
          <a:xfrm>
            <a:off x="6227763" y="2276475"/>
            <a:ext cx="2232025" cy="215900"/>
          </a:xfrm>
          <a:prstGeom prst="rightArrow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2555776" y="2132856"/>
            <a:ext cx="798937" cy="30777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выдох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6948264" y="2204864"/>
            <a:ext cx="798937" cy="30777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выдох</a:t>
            </a:r>
          </a:p>
        </p:txBody>
      </p:sp>
      <p:sp>
        <p:nvSpPr>
          <p:cNvPr id="36" name="Стрелка вправо 35"/>
          <p:cNvSpPr/>
          <p:nvPr/>
        </p:nvSpPr>
        <p:spPr>
          <a:xfrm rot="16200000">
            <a:off x="-540544" y="1196182"/>
            <a:ext cx="1800225" cy="217488"/>
          </a:xfrm>
          <a:prstGeom prst="rightArrow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 rot="16200000">
            <a:off x="14084" y="1146157"/>
            <a:ext cx="638636" cy="30777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вдох</a:t>
            </a:r>
          </a:p>
        </p:txBody>
      </p:sp>
      <p:sp>
        <p:nvSpPr>
          <p:cNvPr id="39" name="Стрелка вправо 38"/>
          <p:cNvSpPr/>
          <p:nvPr/>
        </p:nvSpPr>
        <p:spPr>
          <a:xfrm rot="16200000">
            <a:off x="-540544" y="4580732"/>
            <a:ext cx="1800225" cy="217488"/>
          </a:xfrm>
          <a:prstGeom prst="rightArrow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 rot="16200000">
            <a:off x="14083" y="4746557"/>
            <a:ext cx="638636" cy="30777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вдох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1814857" y="4293096"/>
            <a:ext cx="1245855" cy="14465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Ж</a:t>
            </a:r>
            <a:endParaRPr lang="ru-RU" sz="88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2049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675" y="4005263"/>
            <a:ext cx="160972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8" name="Picture 7" descr="MCj0428345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7900" y="3933825"/>
            <a:ext cx="1214438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Прямоугольник 44"/>
          <p:cNvSpPr/>
          <p:nvPr/>
        </p:nvSpPr>
        <p:spPr>
          <a:xfrm>
            <a:off x="5991321" y="4365104"/>
            <a:ext cx="1245855" cy="14465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Ж</a:t>
            </a:r>
            <a:endParaRPr lang="ru-RU" sz="88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205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950" y="4005263"/>
            <a:ext cx="1608138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Стрелка вправо 46"/>
          <p:cNvSpPr/>
          <p:nvPr/>
        </p:nvSpPr>
        <p:spPr>
          <a:xfrm>
            <a:off x="2051050" y="5949950"/>
            <a:ext cx="2233613" cy="215900"/>
          </a:xfrm>
          <a:prstGeom prst="rightArrow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8" name="Стрелка вправо 47"/>
          <p:cNvSpPr/>
          <p:nvPr/>
        </p:nvSpPr>
        <p:spPr>
          <a:xfrm>
            <a:off x="6227763" y="5949950"/>
            <a:ext cx="2232025" cy="215900"/>
          </a:xfrm>
          <a:prstGeom prst="rightArrow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6876256" y="5877272"/>
            <a:ext cx="798937" cy="30777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выдох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2627784" y="5877272"/>
            <a:ext cx="798937" cy="30777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выдох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484438" y="476250"/>
            <a:ext cx="5975350" cy="6048375"/>
          </a:xfrm>
        </p:spPr>
      </p:pic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588963"/>
            <a:ext cx="2339975" cy="323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ша </a:t>
            </a:r>
            <a:r>
              <a:rPr lang="ru-RU" sz="2400">
                <a:latin typeface="Calibri" pitchFamily="34" charset="0"/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жа        </a:t>
            </a:r>
          </a:p>
          <a:p>
            <a:pPr algn="ctr"/>
            <a:r>
              <a:rPr 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algn="ctr" eaLnBrk="0" hangingPunct="0"/>
            <a:r>
              <a:rPr 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шо – жо        ………..</a:t>
            </a:r>
            <a:r>
              <a:rPr lang="ru-RU" sz="2400"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algn="ctr"/>
            <a:endParaRPr lang="ru-RU" sz="2400">
              <a:latin typeface="Cambria" pitchFamily="18" charset="0"/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endParaRPr lang="ru-RU" sz="28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/>
            <a:endParaRPr lang="ru-RU" sz="1400">
              <a:latin typeface="Cambria" pitchFamily="18" charset="0"/>
            </a:endParaRPr>
          </a:p>
          <a:p>
            <a:pPr algn="ctr" eaLnBrk="0" hangingPunct="0"/>
            <a:endParaRPr lang="ru-RU"/>
          </a:p>
        </p:txBody>
      </p:sp>
      <p:sp>
        <p:nvSpPr>
          <p:cNvPr id="21507" name="Rectangle 2"/>
          <p:cNvSpPr>
            <a:spLocks noChangeArrowheads="1"/>
          </p:cNvSpPr>
          <p:nvPr/>
        </p:nvSpPr>
        <p:spPr bwMode="auto">
          <a:xfrm>
            <a:off x="0" y="2308225"/>
            <a:ext cx="2339975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ru-RU" sz="2400">
              <a:latin typeface="Cambria" pitchFamily="18" charset="0"/>
            </a:endParaRPr>
          </a:p>
          <a:p>
            <a:pPr algn="ctr"/>
            <a:r>
              <a:rPr lang="ru-RU" sz="2400">
                <a:latin typeface="Cambria" pitchFamily="18" charset="0"/>
              </a:rPr>
              <a:t>аша – ажа         </a:t>
            </a:r>
          </a:p>
          <a:p>
            <a:pPr algn="ctr"/>
            <a:endParaRPr lang="ru-RU" sz="2400">
              <a:latin typeface="Cambria" pitchFamily="18" charset="0"/>
            </a:endParaRPr>
          </a:p>
          <a:p>
            <a:pPr algn="ctr"/>
            <a:endParaRPr lang="ru-RU" sz="2400">
              <a:latin typeface="Cambria" pitchFamily="18" charset="0"/>
            </a:endParaRPr>
          </a:p>
          <a:p>
            <a:pPr algn="ctr"/>
            <a:r>
              <a:rPr lang="ru-RU" sz="2400">
                <a:latin typeface="Cambria" pitchFamily="18" charset="0"/>
              </a:rPr>
              <a:t>жу – шу             </a:t>
            </a:r>
          </a:p>
          <a:p>
            <a:pPr algn="ctr"/>
            <a:endParaRPr lang="ru-RU" sz="2400">
              <a:latin typeface="Cambria" pitchFamily="18" charset="0"/>
            </a:endParaRPr>
          </a:p>
          <a:p>
            <a:pPr algn="ctr"/>
            <a:endParaRPr lang="ru-RU" sz="2400">
              <a:latin typeface="Cambria" pitchFamily="18" charset="0"/>
            </a:endParaRPr>
          </a:p>
          <a:p>
            <a:pPr algn="ctr"/>
            <a:r>
              <a:rPr lang="ru-RU" sz="2400">
                <a:latin typeface="Cambria" pitchFamily="18" charset="0"/>
              </a:rPr>
              <a:t>ужу – ушу</a:t>
            </a:r>
          </a:p>
          <a:p>
            <a:pPr algn="ctr" eaLnBrk="0" hangingPunct="0"/>
            <a:endParaRPr lang="ru-RU" sz="28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/>
            <a:endParaRPr lang="ru-RU" sz="1400">
              <a:latin typeface="Cambria" pitchFamily="18" charset="0"/>
            </a:endParaRPr>
          </a:p>
          <a:p>
            <a:pPr algn="ctr" eaLnBrk="0" hangingPunct="0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2996952"/>
            <a:ext cx="1827744" cy="5232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ажа</a:t>
            </a:r>
            <a:r>
              <a:rPr lang="ru-RU" sz="28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- </a:t>
            </a:r>
            <a:r>
              <a:rPr lang="ru-RU" sz="28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аша</a:t>
            </a:r>
            <a:endParaRPr lang="ru-RU" sz="28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2060848"/>
            <a:ext cx="1461811" cy="5232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жо</a:t>
            </a:r>
            <a:r>
              <a:rPr lang="ru-RU" sz="28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- </a:t>
            </a:r>
            <a:r>
              <a:rPr lang="ru-RU" sz="28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шо</a:t>
            </a:r>
            <a:endParaRPr lang="ru-RU" sz="28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95536" y="4077072"/>
            <a:ext cx="1439818" cy="5232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шу</a:t>
            </a:r>
            <a:r>
              <a:rPr lang="ru-RU" sz="28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- </a:t>
            </a:r>
            <a:r>
              <a:rPr lang="ru-RU" sz="28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жу</a:t>
            </a:r>
            <a:endParaRPr lang="ru-RU" sz="28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3528" y="5229200"/>
            <a:ext cx="1821332" cy="5232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ушу - ужу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76938" y="1052736"/>
            <a:ext cx="1443024" cy="5232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жа</a:t>
            </a:r>
            <a:r>
              <a:rPr lang="ru-RU" sz="28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- ша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582</TotalTime>
  <Words>62</Words>
  <Application>Microsoft Office PowerPoint</Application>
  <PresentationFormat>Экран (4:3)</PresentationFormat>
  <Paragraphs>46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Справедливость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ворожили - ворошили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Волшебная сказка   Путешествие в страну  букв и звуков Ж – Ш   2 класс     Гордова Елена Николаевна  I квалификационная категория </dc:title>
  <cp:lastModifiedBy>Ученик</cp:lastModifiedBy>
  <cp:revision>27</cp:revision>
  <dcterms:modified xsi:type="dcterms:W3CDTF">2020-09-24T15:59:16Z</dcterms:modified>
</cp:coreProperties>
</file>