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6" r:id="rId7"/>
    <p:sldId id="268" r:id="rId8"/>
    <p:sldId id="269" r:id="rId9"/>
    <p:sldId id="271" r:id="rId10"/>
    <p:sldId id="272" r:id="rId11"/>
    <p:sldId id="273" r:id="rId12"/>
    <p:sldId id="27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9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3E8D28-642E-4710-BB49-DA3E4DDB409C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36BEDB-A170-4E32-900C-0F6C535DDA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285852" y="500042"/>
            <a:ext cx="7286676" cy="26432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329"/>
              </a:avLst>
            </a:prstTxWarp>
          </a:bodyPr>
          <a:lstStyle/>
          <a:p>
            <a:pPr algn="ctr" rtl="0"/>
            <a:r>
              <a:rPr lang="ru-RU" sz="2000" b="1" i="1" kern="1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Интеллектуальное развитие детей с ДЦП </a:t>
            </a:r>
          </a:p>
          <a:p>
            <a:pPr algn="ctr" rtl="0"/>
            <a:r>
              <a:rPr lang="ru-RU" sz="2000" b="1" i="1" kern="1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через формирование </a:t>
            </a:r>
          </a:p>
          <a:p>
            <a:pPr algn="ctr"/>
            <a:r>
              <a:rPr lang="ru-RU" sz="2000" b="1" i="1" kern="1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некоторых </a:t>
            </a:r>
            <a:r>
              <a:rPr lang="ru-RU" sz="2000" b="1" i="1" kern="10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i="1" kern="1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мыслительных</a:t>
            </a:r>
            <a:r>
              <a:rPr lang="ru-RU" sz="2000" b="1" i="1" kern="10" dirty="0" smtClean="0">
                <a:ln w="19050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i="1" kern="10" dirty="0" smtClean="0">
                <a:ln w="1905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операций.</a:t>
            </a:r>
            <a:endParaRPr lang="ru-RU" sz="2000" b="1" i="1" kern="10" spc="400" dirty="0" smtClean="0">
              <a:ln w="1905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  <a:p>
            <a:pPr algn="ctr" rtl="0"/>
            <a:endParaRPr lang="ru-RU" sz="2000" b="1" i="1" kern="10" dirty="0" smtClean="0">
              <a:ln w="1905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4429132"/>
            <a:ext cx="471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 - дефектолог </a:t>
            </a:r>
          </a:p>
          <a:p>
            <a:pPr algn="ctr"/>
            <a:r>
              <a:rPr lang="ru-RU" dirty="0" smtClean="0"/>
              <a:t>             группы для детей с ДЦП и НОДА</a:t>
            </a:r>
          </a:p>
          <a:p>
            <a:pPr algn="ctr"/>
            <a:r>
              <a:rPr lang="ru-RU" dirty="0" smtClean="0"/>
              <a:t>МДОУ </a:t>
            </a:r>
            <a:r>
              <a:rPr lang="ru-RU" dirty="0" err="1" smtClean="0"/>
              <a:t>д</a:t>
            </a:r>
            <a:r>
              <a:rPr lang="ru-RU" smtClean="0"/>
              <a:t> /</a:t>
            </a:r>
            <a:r>
              <a:rPr lang="ru-RU" dirty="0" smtClean="0"/>
              <a:t>с №18</a:t>
            </a:r>
          </a:p>
          <a:p>
            <a:pPr algn="ctr"/>
            <a:r>
              <a:rPr lang="ru-RU" dirty="0" smtClean="0"/>
              <a:t>Г.Кыштыма </a:t>
            </a:r>
          </a:p>
          <a:p>
            <a:pPr algn="ctr"/>
            <a:r>
              <a:rPr lang="ru-RU" dirty="0" smtClean="0"/>
              <a:t>Самолова Алевтина Владимировна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285728"/>
            <a:ext cx="7665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Подобранный материал многофункционален: одни и те же карточки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способствуют развитию речевых навыков, а так же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развитию мыслительных операций.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5602" name="Рисунок 2" descr="C:\Users\Samoilov\Pictures\2012-02-03\010.jpg"/>
          <p:cNvPicPr>
            <a:picLocks noChangeAspect="1" noChangeArrowheads="1"/>
          </p:cNvPicPr>
          <p:nvPr/>
        </p:nvPicPr>
        <p:blipFill>
          <a:blip r:embed="rId2" cstate="print"/>
          <a:srcRect l="58240" t="9152"/>
          <a:stretch>
            <a:fillRect/>
          </a:stretch>
        </p:blipFill>
        <p:spPr bwMode="auto">
          <a:xfrm>
            <a:off x="5786446" y="857232"/>
            <a:ext cx="1428760" cy="1872168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25603" name="Рисунок 9" descr="C:\Users\Samoilov\Pictures\2012-02-03\011.jpg"/>
          <p:cNvPicPr>
            <a:picLocks noChangeAspect="1" noChangeArrowheads="1"/>
          </p:cNvPicPr>
          <p:nvPr/>
        </p:nvPicPr>
        <p:blipFill>
          <a:blip r:embed="rId3" cstate="print"/>
          <a:srcRect l="9946" t="4591" r="11742" b="4645"/>
          <a:stretch>
            <a:fillRect/>
          </a:stretch>
        </p:blipFill>
        <p:spPr bwMode="auto">
          <a:xfrm rot="-5953515">
            <a:off x="7158354" y="754228"/>
            <a:ext cx="1464889" cy="1286727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736"/>
            <a:ext cx="5256000" cy="20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Материал используется для развития мыслительных операций – классификация, исключения, обобщение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формирования словаря – обобщающие понятия, умение составлять элементарные рассказы – описания; формирования лексико-грамматических представлений.</a:t>
            </a:r>
          </a:p>
          <a:p>
            <a:endParaRPr lang="ru-RU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28596" y="3571876"/>
            <a:ext cx="539679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Счетный материал для развития элементарных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математических представлений,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может быть использован для формирования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навыков словоизменения – согласования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числительного с существительным,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так же для развития операций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СЕРИАЦИЯ, АНАЛИЗ.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5605" name="Рисунок 2" descr="C:\Users\Samoilov\Pictures\2012-02-03\010.jpg"/>
          <p:cNvPicPr>
            <a:picLocks noChangeAspect="1" noChangeArrowheads="1"/>
          </p:cNvPicPr>
          <p:nvPr/>
        </p:nvPicPr>
        <p:blipFill>
          <a:blip r:embed="rId4" cstate="print"/>
          <a:srcRect l="23045" t="26340" r="35425" b="12724"/>
          <a:stretch>
            <a:fillRect/>
          </a:stretch>
        </p:blipFill>
        <p:spPr bwMode="auto">
          <a:xfrm>
            <a:off x="7286644" y="2714620"/>
            <a:ext cx="1357322" cy="1476606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pic>
        <p:nvPicPr>
          <p:cNvPr id="25606" name="Рисунок 14" descr="C:\Users\Samoilov\Pictures\2012-02-03\008.jpg"/>
          <p:cNvPicPr>
            <a:picLocks noChangeAspect="1" noChangeArrowheads="1"/>
          </p:cNvPicPr>
          <p:nvPr/>
        </p:nvPicPr>
        <p:blipFill>
          <a:blip r:embed="rId5" cstate="print"/>
          <a:srcRect l="32465" t="36913" r="37711" b="29541"/>
          <a:stretch>
            <a:fillRect/>
          </a:stretch>
        </p:blipFill>
        <p:spPr bwMode="auto">
          <a:xfrm rot="464522">
            <a:off x="5865276" y="3668198"/>
            <a:ext cx="1516154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5" descr="C:\Users\Samoilov\Pictures\2012-02-03\016.jpg"/>
          <p:cNvPicPr>
            <a:picLocks noChangeAspect="1" noChangeArrowheads="1"/>
          </p:cNvPicPr>
          <p:nvPr/>
        </p:nvPicPr>
        <p:blipFill>
          <a:blip r:embed="rId2" cstate="print"/>
          <a:srcRect l="13016" t="22263" r="96" b="-211"/>
          <a:stretch>
            <a:fillRect/>
          </a:stretch>
        </p:blipFill>
        <p:spPr bwMode="auto">
          <a:xfrm rot="-600822">
            <a:off x="959944" y="2686875"/>
            <a:ext cx="1438774" cy="1307528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28926" y="2571744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Пособие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может быть использовано для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развития операции – сериация: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составление сериационного ряда  с опорой на величину.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29058" y="4500570"/>
            <a:ext cx="44291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 для развития восприятия цвета, величины,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для развития конструктивных навыков.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Работая с этим материалом ребенок учится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вербализовать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свои действия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КЛАССИФИЦИРОВАТЬ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 одному,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двум признакам /например, цвет и форма и др./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30" name="Рисунок 3" descr="C:\Users\Samoilov\Pictures\2012-02-03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72008"/>
            <a:ext cx="2428892" cy="1822956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785794"/>
            <a:ext cx="50808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Игры и упражнения рассчитанные на разные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возрастные группы, а так же на разный уровень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речевого и интеллектуального развития детей,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способствуют развитию навыков словоизменения,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словообразования.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" name="Рисунок 13" descr="C:\Users\Samoilov\Pictures\2012-02-03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5728575" y="303937"/>
            <a:ext cx="2100326" cy="15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C:\Users\Samoilov\Pictures\2012-02-03\008.jpg"/>
          <p:cNvPicPr>
            <a:picLocks noChangeAspect="1" noChangeArrowheads="1"/>
          </p:cNvPicPr>
          <p:nvPr/>
        </p:nvPicPr>
        <p:blipFill>
          <a:blip r:embed="rId5" cstate="print"/>
          <a:srcRect l="61934" t="31027" r="-217" b="9090"/>
          <a:stretch>
            <a:fillRect/>
          </a:stretch>
        </p:blipFill>
        <p:spPr bwMode="auto">
          <a:xfrm rot="-679262">
            <a:off x="7342493" y="747895"/>
            <a:ext cx="1209942" cy="141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1" y="428604"/>
            <a:ext cx="7992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78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55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Группу для детей с ДЦП и НОДА МДОУ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/с № 18 г. Кыштыма </a:t>
            </a:r>
          </a:p>
          <a:p>
            <a:pPr marR="0" lvl="0" indent="1778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55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посещают дети разного возраста (от 3 до 7 лет) с разными нарушениями </a:t>
            </a:r>
          </a:p>
          <a:p>
            <a:pPr marR="0" lvl="0" indent="1778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3556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опорно-двигательного аппарата и различной степенью тяжести.</a:t>
            </a:r>
          </a:p>
          <a:p>
            <a:pPr marL="1778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355600" algn="l"/>
              </a:tabLst>
            </a:pPr>
            <a:r>
              <a:rPr lang="ru-RU" sz="1600" dirty="0" smtClean="0">
                <a:latin typeface="+mj-lt"/>
              </a:rPr>
              <a:t>Коррекционно </a:t>
            </a:r>
            <a:r>
              <a:rPr lang="ru-RU" sz="1600" dirty="0" smtClean="0">
                <a:latin typeface="+mj-lt"/>
              </a:rPr>
              <a:t>– развивающая </a:t>
            </a:r>
            <a:r>
              <a:rPr lang="ru-RU" sz="1600" dirty="0" smtClean="0">
                <a:latin typeface="+mj-lt"/>
              </a:rPr>
              <a:t>помощь осуществляется в процессе целенаправленного </a:t>
            </a:r>
            <a:r>
              <a:rPr lang="ru-RU" sz="1600" dirty="0" smtClean="0">
                <a:latin typeface="+mj-lt"/>
              </a:rPr>
              <a:t>общего развития </a:t>
            </a:r>
            <a:r>
              <a:rPr lang="ru-RU" sz="1600" dirty="0" smtClean="0">
                <a:latin typeface="+mj-lt"/>
              </a:rPr>
              <a:t>ребенка </a:t>
            </a:r>
            <a:r>
              <a:rPr lang="ru-RU" sz="1600" dirty="0" smtClean="0">
                <a:latin typeface="+mj-lt"/>
              </a:rPr>
              <a:t>в повседневной деятельности, </a:t>
            </a:r>
            <a:r>
              <a:rPr lang="ru-RU" sz="1600" dirty="0" smtClean="0">
                <a:latin typeface="+mj-lt"/>
              </a:rPr>
              <a:t>а так же на специально </a:t>
            </a:r>
            <a:r>
              <a:rPr lang="ru-RU" sz="1600" dirty="0" smtClean="0">
                <a:latin typeface="+mj-lt"/>
              </a:rPr>
              <a:t>организованных занятиях.</a:t>
            </a:r>
          </a:p>
          <a:p>
            <a:pPr marL="1778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355600" algn="l"/>
              </a:tabLst>
            </a:pPr>
            <a:endParaRPr lang="ru-RU" sz="1600" dirty="0" smtClean="0">
              <a:latin typeface="+mj-lt"/>
            </a:endParaRPr>
          </a:p>
          <a:p>
            <a:pPr marR="0" lvl="0" indent="1778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8674" name="Рисунок 6" descr="C:\Users\Samoilov\Pictures\детский сад\2012-02-20 ррррр\ррррр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6513">
            <a:off x="5850372" y="2801932"/>
            <a:ext cx="2409825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12" descr="C:\Users\Samoilov\Pictures\детский сад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13518">
            <a:off x="724576" y="3326813"/>
            <a:ext cx="25495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2" descr="G:\фото\IMAGE0076.JPG"/>
          <p:cNvPicPr>
            <a:picLocks noChangeAspect="1" noChangeArrowheads="1"/>
          </p:cNvPicPr>
          <p:nvPr/>
        </p:nvPicPr>
        <p:blipFill>
          <a:blip r:embed="rId4" cstate="print"/>
          <a:srcRect l="4109"/>
          <a:stretch>
            <a:fillRect/>
          </a:stretch>
        </p:blipFill>
        <p:spPr bwMode="auto">
          <a:xfrm>
            <a:off x="3286116" y="4214818"/>
            <a:ext cx="2643206" cy="191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285728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специально организованной коррекционно – развивающей помощи детям с особыми образовательными возможностями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мыслительные операции интенсивно развиваются и начинают выступать в качестве способов умственной деятельности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что </a:t>
            </a: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способствует успешному обучению ребенка с ОВЗ в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C:\Users\Samoilov\Pictures\детский сад\P130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3600000" cy="2699876"/>
          </a:xfrm>
          <a:prstGeom prst="rect">
            <a:avLst/>
          </a:prstGeom>
          <a:noFill/>
        </p:spPr>
      </p:pic>
      <p:pic>
        <p:nvPicPr>
          <p:cNvPr id="5" name="Рисунок 18" descr="C:\Users\Адм\Pictures\PB220334.JPG"/>
          <p:cNvPicPr>
            <a:picLocks noChangeAspect="1" noChangeArrowheads="1"/>
          </p:cNvPicPr>
          <p:nvPr/>
        </p:nvPicPr>
        <p:blipFill>
          <a:blip r:embed="rId3"/>
          <a:srcRect l="5882" t="2940" r="19608"/>
          <a:stretch>
            <a:fillRect/>
          </a:stretch>
        </p:blipFill>
        <p:spPr bwMode="auto">
          <a:xfrm rot="202049">
            <a:off x="7072330" y="3786190"/>
            <a:ext cx="15848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G:\миша презентация\IMG_1666.jpg"/>
          <p:cNvPicPr>
            <a:picLocks noChangeAspect="1" noChangeArrowheads="1"/>
          </p:cNvPicPr>
          <p:nvPr/>
        </p:nvPicPr>
        <p:blipFill>
          <a:blip r:embed="rId4" cstate="print"/>
          <a:srcRect t="5797" r="13043"/>
          <a:stretch>
            <a:fillRect/>
          </a:stretch>
        </p:blipFill>
        <p:spPr bwMode="auto">
          <a:xfrm>
            <a:off x="4429124" y="5286388"/>
            <a:ext cx="1407280" cy="114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20" descr="C:\Users\Samoilov\Desktop\2012-11-21\IMAGE0002.JPG"/>
          <p:cNvPicPr>
            <a:picLocks noChangeAspect="1" noChangeArrowheads="1"/>
          </p:cNvPicPr>
          <p:nvPr/>
        </p:nvPicPr>
        <p:blipFill>
          <a:blip r:embed="rId5" cstate="print"/>
          <a:srcRect b="4164"/>
          <a:stretch>
            <a:fillRect/>
          </a:stretch>
        </p:blipFill>
        <p:spPr bwMode="auto">
          <a:xfrm>
            <a:off x="4572000" y="3857628"/>
            <a:ext cx="9413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G:\КАБИНЕТ\фото\2010-05-09\IMAGE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78025">
            <a:off x="5370608" y="3481247"/>
            <a:ext cx="10398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7000924" cy="1419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b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Развитие</a:t>
            </a:r>
            <a:r>
              <a:rPr lang="ru-RU" sz="2000" b="1" i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мыслительной</a:t>
            </a:r>
            <a:r>
              <a:rPr lang="ru-RU" sz="2000" b="1" i="1" kern="1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</a:p>
          <a:p>
            <a:pPr algn="ctr" rtl="0"/>
            <a:r>
              <a:rPr lang="ru-RU" sz="2000" b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операции</a:t>
            </a:r>
            <a:r>
              <a:rPr lang="ru-RU" sz="2000" b="1" i="1" kern="1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-</a:t>
            </a:r>
            <a:r>
              <a:rPr lang="ru-RU" sz="2000" b="1" i="1" kern="1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классификация</a:t>
            </a:r>
            <a:r>
              <a:rPr lang="ru-RU" sz="2000" b="1" i="1" kern="10" spc="400" dirty="0" smtClean="0">
                <a:ln w="9525">
                  <a:solidFill>
                    <a:srgbClr val="5A5A5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.</a:t>
            </a:r>
            <a:endParaRPr lang="ru-RU" sz="2000" b="1" i="1" kern="10" spc="400" dirty="0">
              <a:ln w="9525">
                <a:solidFill>
                  <a:srgbClr val="5A5A5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857364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   работы: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89075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Знакомство с признаком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Игры на закрепление узнавание, нахождение заданного признака.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Умение объединять группу предметов на основе общих признаков, т.е. упражнения на систематизацию, которая предполагает различение и называние признака.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Игры, упражнения на умение выделять из группы предметов составляющие ее подгруппы.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489075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Игры, упражнения, развивающие умение классифицировать предметы по двум признакам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1214414" y="928670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cs typeface="Times New Roman" pitchFamily="18" charset="0"/>
              </a:rPr>
              <a:t>Нахождение предметов с заданным признаком</a:t>
            </a:r>
            <a:r>
              <a:rPr lang="ru-RU" sz="2000" b="1" i="1" dirty="0">
                <a:cs typeface="Times New Roman" pitchFamily="18" charset="0"/>
              </a:rPr>
              <a:t>.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786182" y="1643050"/>
            <a:ext cx="4929222" cy="129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выбрать все большие </a:t>
            </a:r>
            <a:r>
              <a:rPr lang="ru-RU" sz="2400" dirty="0" smtClean="0"/>
              <a:t>фигуры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выбрать все желтые фигуры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выбрать все треугольники и т.д.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025" name="AutoShape 89"/>
          <p:cNvSpPr>
            <a:spLocks noChangeArrowheads="1"/>
          </p:cNvSpPr>
          <p:nvPr/>
        </p:nvSpPr>
        <p:spPr bwMode="auto">
          <a:xfrm>
            <a:off x="2214546" y="2071678"/>
            <a:ext cx="504825" cy="504825"/>
          </a:xfrm>
          <a:prstGeom prst="triangle">
            <a:avLst>
              <a:gd name="adj" fmla="val 50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26" name="Oval 90"/>
          <p:cNvSpPr>
            <a:spLocks noChangeArrowheads="1"/>
          </p:cNvSpPr>
          <p:nvPr/>
        </p:nvSpPr>
        <p:spPr bwMode="auto">
          <a:xfrm>
            <a:off x="2214546" y="1428736"/>
            <a:ext cx="614362" cy="5159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27" name="Rectangle 91"/>
          <p:cNvSpPr>
            <a:spLocks noChangeArrowheads="1"/>
          </p:cNvSpPr>
          <p:nvPr/>
        </p:nvSpPr>
        <p:spPr bwMode="auto">
          <a:xfrm>
            <a:off x="1000100" y="2143116"/>
            <a:ext cx="161925" cy="2000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28" name="Rectangle 92"/>
          <p:cNvSpPr>
            <a:spLocks noChangeArrowheads="1"/>
          </p:cNvSpPr>
          <p:nvPr/>
        </p:nvSpPr>
        <p:spPr bwMode="auto">
          <a:xfrm>
            <a:off x="3214678" y="1571612"/>
            <a:ext cx="611188" cy="612775"/>
          </a:xfrm>
          <a:prstGeom prst="rect">
            <a:avLst/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29" name="Rectangle 93"/>
          <p:cNvSpPr>
            <a:spLocks noChangeArrowheads="1"/>
          </p:cNvSpPr>
          <p:nvPr/>
        </p:nvSpPr>
        <p:spPr bwMode="auto">
          <a:xfrm>
            <a:off x="2928926" y="2285992"/>
            <a:ext cx="288925" cy="2873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30" name="Oval 94"/>
          <p:cNvSpPr>
            <a:spLocks noChangeArrowheads="1"/>
          </p:cNvSpPr>
          <p:nvPr/>
        </p:nvSpPr>
        <p:spPr bwMode="auto">
          <a:xfrm>
            <a:off x="1785918" y="1857364"/>
            <a:ext cx="295275" cy="304800"/>
          </a:xfrm>
          <a:prstGeom prst="ellipse">
            <a:avLst/>
          </a:prstGeom>
          <a:solidFill>
            <a:srgbClr val="548D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31" name="Rectangle 95"/>
          <p:cNvSpPr>
            <a:spLocks noChangeArrowheads="1"/>
          </p:cNvSpPr>
          <p:nvPr/>
        </p:nvSpPr>
        <p:spPr bwMode="auto">
          <a:xfrm>
            <a:off x="1000100" y="1357298"/>
            <a:ext cx="468312" cy="466725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32" name="Oval 96"/>
          <p:cNvSpPr>
            <a:spLocks noChangeArrowheads="1"/>
          </p:cNvSpPr>
          <p:nvPr/>
        </p:nvSpPr>
        <p:spPr bwMode="auto">
          <a:xfrm flipV="1">
            <a:off x="500034" y="1928802"/>
            <a:ext cx="214314" cy="28575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33" name="AutoShape 97"/>
          <p:cNvSpPr>
            <a:spLocks noChangeArrowheads="1"/>
          </p:cNvSpPr>
          <p:nvPr/>
        </p:nvSpPr>
        <p:spPr bwMode="auto">
          <a:xfrm>
            <a:off x="1214414" y="2214554"/>
            <a:ext cx="428628" cy="42862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1142976" y="3143248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4001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Умение объединять группу предметов на основе общих признаков, т.е. упражнения на систематизацию, которая предполагает различение и называние признака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857356" y="285728"/>
            <a:ext cx="4857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Этапы работы:</a:t>
            </a:r>
            <a:endParaRPr lang="ru-RU" sz="3200" dirty="0">
              <a:latin typeface="+mj-lt"/>
            </a:endParaRPr>
          </a:p>
        </p:txBody>
      </p:sp>
      <p:pic>
        <p:nvPicPr>
          <p:cNvPr id="106" name="Рисунок 105" descr="C:\Documents and Settings\дом\Рабочий стол\ГРАНД\классификация\2010-05-25\IMAGE02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822297" y="4179099"/>
            <a:ext cx="1071571" cy="85725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7" name="Рисунок 106" descr="C:\Documents and Settings\дом\Рабочий стол\ГРАНД\классификация\2010-05-25\IMAGE02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46205" y="3383753"/>
            <a:ext cx="1195390" cy="8572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8" name="Рисунок 107" descr="C:\Documents and Settings\дом\Рабочий стол\ГРАНД\классификация\2010-05-25\IMAGE023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98" t="52778" r="33333"/>
          <a:stretch>
            <a:fillRect/>
          </a:stretch>
        </p:blipFill>
        <p:spPr bwMode="auto">
          <a:xfrm>
            <a:off x="6429388" y="5786454"/>
            <a:ext cx="422910" cy="4648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9" name="Рисунок 108" descr="C:\Documents and Settings\дом\Рабочий стол\ГРАНД\классификация\2010-05-25\IMAGE0231.JPG"/>
          <p:cNvPicPr/>
          <p:nvPr/>
        </p:nvPicPr>
        <p:blipFill>
          <a:blip r:embed="rId5" cstate="print"/>
          <a:srcRect l="65217" t="4167" r="5314" b="54861"/>
          <a:stretch>
            <a:fillRect/>
          </a:stretch>
        </p:blipFill>
        <p:spPr bwMode="auto">
          <a:xfrm>
            <a:off x="7286644" y="5715016"/>
            <a:ext cx="417830" cy="4038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10" name="Рисунок 109" descr="C:\Documents and Settings\дом\Рабочий стол\ГРАНД\классификация\2010-05-25\IMAGE02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143512"/>
            <a:ext cx="361950" cy="37338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11" name="Рисунок 110" descr="C:\Documents and Settings\дом\Рабочий стол\ГРАНД\классификация\2010-05-25\IMAGE0231.JPG"/>
          <p:cNvPicPr/>
          <p:nvPr/>
        </p:nvPicPr>
        <p:blipFill>
          <a:blip r:embed="rId7" cstate="print"/>
          <a:srcRect l="69565" t="52778"/>
          <a:stretch>
            <a:fillRect/>
          </a:stretch>
        </p:blipFill>
        <p:spPr bwMode="auto">
          <a:xfrm>
            <a:off x="7715272" y="5072074"/>
            <a:ext cx="390525" cy="4191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12" name="Рисунок 111" descr="C:\Documents and Settings\дом\Рабочий стол\ГРАНД\классификация\2010-05-25\IMAGE0239.JPG"/>
          <p:cNvPicPr/>
          <p:nvPr/>
        </p:nvPicPr>
        <p:blipFill>
          <a:blip r:embed="rId8" cstate="print"/>
          <a:srcRect r="4950" b="52582"/>
          <a:stretch>
            <a:fillRect/>
          </a:stretch>
        </p:blipFill>
        <p:spPr bwMode="auto">
          <a:xfrm>
            <a:off x="5929322" y="5357826"/>
            <a:ext cx="323850" cy="3429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590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Умение выделять из группы предметов составляющие ее подгруппы.</a:t>
            </a:r>
          </a:p>
        </p:txBody>
      </p:sp>
      <p:pic>
        <p:nvPicPr>
          <p:cNvPr id="3" name="Рисунок 2" descr="C:\Documents and Settings\дом\Рабочий стол\ГРАНД\классификация\2010-05-25\IMAGE0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1143008" cy="10001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дом\Рабочий стол\ГРАНД\классификация\2010-05-25\IMAGE0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142984"/>
            <a:ext cx="1143008" cy="114300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14480" y="2357430"/>
            <a:ext cx="5357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48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Игры, упражнения, развивающие умение классифицировать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90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предметы по двум признакам.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00333" y="3643314"/>
            <a:ext cx="61436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Например:  выбрать из группы диких животных, которые не впадают в спячку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составить группу из домашних животных, у которых есть копыта и т.д.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pic>
        <p:nvPicPr>
          <p:cNvPr id="7" name="Рисунок 6" descr="D:\моя работа\барахло в катинках\3альбом\2008_04_17\IMG_0001.jpg"/>
          <p:cNvPicPr/>
          <p:nvPr/>
        </p:nvPicPr>
        <p:blipFill>
          <a:blip r:embed="rId4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l="26460" t="37352" r="53822" b="47197"/>
          <a:stretch>
            <a:fillRect/>
          </a:stretch>
        </p:blipFill>
        <p:spPr bwMode="auto">
          <a:xfrm>
            <a:off x="642910" y="4000504"/>
            <a:ext cx="518160" cy="5181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D:\моя работа\барахло в катинках\3альбом\2008_04_17\Копия IMG_000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2" t="29592" r="67233" b="49582"/>
          <a:stretch>
            <a:fillRect/>
          </a:stretch>
        </p:blipFill>
        <p:spPr bwMode="auto">
          <a:xfrm>
            <a:off x="1500166" y="3786190"/>
            <a:ext cx="678180" cy="6096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D:\моя работа\барахло в катинках\3альбом\2008_04_17\Копия IMG_000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588" t="28185" r="9791" b="50989"/>
          <a:stretch>
            <a:fillRect/>
          </a:stretch>
        </p:blipFill>
        <p:spPr bwMode="auto">
          <a:xfrm>
            <a:off x="714348" y="4786322"/>
            <a:ext cx="628650" cy="5029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D:\моя работа\барахло в катинках\3альбом\2008_04_17\Копия IMG_0005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95" t="57172" r="40285" b="26786"/>
          <a:stretch>
            <a:fillRect/>
          </a:stretch>
        </p:blipFill>
        <p:spPr bwMode="auto">
          <a:xfrm>
            <a:off x="1643042" y="5643578"/>
            <a:ext cx="670560" cy="5410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D:\моя работа\барахло в катинках\3альбом\2008_04_17\IMG_0001.jpg"/>
          <p:cNvPicPr/>
          <p:nvPr/>
        </p:nvPicPr>
        <p:blipFill>
          <a:blip r:embed="rId8" cstate="print"/>
          <a:srcRect l="38402" t="51062" r="41047" b="38492"/>
          <a:stretch>
            <a:fillRect/>
          </a:stretch>
        </p:blipFill>
        <p:spPr bwMode="auto">
          <a:xfrm>
            <a:off x="1000100" y="6000768"/>
            <a:ext cx="489585" cy="45529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D:\моя работа\барахло в катинках\3альбом\2008_04_17\IMG_0001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48" t="60637" r="37993" b="25000"/>
          <a:stretch>
            <a:fillRect/>
          </a:stretch>
        </p:blipFill>
        <p:spPr bwMode="auto">
          <a:xfrm>
            <a:off x="2714612" y="5715016"/>
            <a:ext cx="785818" cy="5181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D:\моя работа\барахло в катинках\3альбом\2008_04_17\IMG_0001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8" t="51715" r="67708" b="25000"/>
          <a:stretch>
            <a:fillRect/>
          </a:stretch>
        </p:blipFill>
        <p:spPr bwMode="auto">
          <a:xfrm>
            <a:off x="1928794" y="4643446"/>
            <a:ext cx="641350" cy="6705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D:\моя работа\барахло в катинках\3альбом\2008_04_17\IMG_0001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8" t="38223" r="77150" b="47197"/>
          <a:stretch>
            <a:fillRect/>
          </a:stretch>
        </p:blipFill>
        <p:spPr bwMode="auto">
          <a:xfrm flipH="1">
            <a:off x="571472" y="5500702"/>
            <a:ext cx="476250" cy="4191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428604"/>
            <a:ext cx="7798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Умение выделять в группе предмет, не подходящий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 общим признакам, т.е. развитие мыслительной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операции – исключение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71472" y="2357430"/>
            <a:ext cx="6610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римерные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задания на нахождение лишнего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предмета разных уровней сложности.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" name="Рисунок 9" descr="C:\Documents and Settings\дом\Рабочий стол\ГРАНД\классификация\2010-05-25\IMAGE0243.JPG"/>
          <p:cNvPicPr/>
          <p:nvPr/>
        </p:nvPicPr>
        <p:blipFill>
          <a:blip r:embed="rId2" cstate="print"/>
          <a:srcRect l="48649" r="4504" b="47778"/>
          <a:stretch>
            <a:fillRect/>
          </a:stretch>
        </p:blipFill>
        <p:spPr bwMode="auto">
          <a:xfrm>
            <a:off x="785786" y="3643314"/>
            <a:ext cx="1357322" cy="114300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дом\Рабочий стол\ГРАНД\классификация\2010-05-25\IMAGE024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444" r="49757"/>
          <a:stretch>
            <a:fillRect/>
          </a:stretch>
        </p:blipFill>
        <p:spPr bwMode="auto">
          <a:xfrm>
            <a:off x="3071802" y="3500438"/>
            <a:ext cx="1571636" cy="137652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дом\Рабочий стол\ГРАНД\классификация\2010-05-25\IMAGE0245.JPG"/>
          <p:cNvPicPr/>
          <p:nvPr/>
        </p:nvPicPr>
        <p:blipFill>
          <a:blip r:embed="rId3" cstate="print"/>
          <a:srcRect t="72368"/>
          <a:stretch>
            <a:fillRect/>
          </a:stretch>
        </p:blipFill>
        <p:spPr bwMode="auto">
          <a:xfrm>
            <a:off x="6072198" y="3286124"/>
            <a:ext cx="2286016" cy="49339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3" name="Рисунок 12" descr="C:\Documents and Settings\дом\Рабочий стол\ГРАНД\классификация\2010-05-25\IMAGE02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08048" y="4107662"/>
            <a:ext cx="1000133" cy="1214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дом\Рабочий стол\ГРАНД\классификация\2010-05-25\IMAGE0238.JPG"/>
          <p:cNvPicPr/>
          <p:nvPr/>
        </p:nvPicPr>
        <p:blipFill>
          <a:blip r:embed="rId5" cstate="print">
            <a:clrChange>
              <a:clrFrom>
                <a:srgbClr val="FEF9F5"/>
              </a:clrFrom>
              <a:clrTo>
                <a:srgbClr val="FEF9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168747" y="3760947"/>
            <a:ext cx="1235398" cy="171451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C:\Documents and Settings\дом\Рабочий стол\ГРАНД\классификация\2010-05-25\IMAGE02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07521" y="5107793"/>
            <a:ext cx="1357322" cy="1571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Рисунок 15" descr="C:\Documents and Settings\дом\Рабочий стол\ГРАНД\классификация\2010-05-25\IMAGE0245.JPG"/>
          <p:cNvPicPr/>
          <p:nvPr/>
        </p:nvPicPr>
        <p:blipFill>
          <a:blip r:embed="rId7" cstate="print"/>
          <a:srcRect t="22368" b="50263"/>
          <a:stretch>
            <a:fillRect/>
          </a:stretch>
        </p:blipFill>
        <p:spPr bwMode="auto">
          <a:xfrm>
            <a:off x="6000760" y="6000768"/>
            <a:ext cx="2004065" cy="57150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214422"/>
            <a:ext cx="71438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сравнения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Определить цель сравнения объектов.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Выделить признаки, по которым нужно произвести сравнение.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Найти сходство или различие между сравниваемыми объектами.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70213" algn="ctr"/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Сделать вывод.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671517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087"/>
              </a:avLst>
            </a:prstTxWarp>
          </a:bodyPr>
          <a:lstStyle/>
          <a:p>
            <a:pPr algn="ctr" rtl="0"/>
            <a:r>
              <a:rPr lang="ru-RU" sz="2000" b="1" i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мыслительная</a:t>
            </a:r>
            <a:r>
              <a:rPr lang="ru-RU" sz="2000" b="1" i="1" kern="1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</a:p>
          <a:p>
            <a:pPr algn="ctr" rtl="0"/>
            <a:r>
              <a:rPr lang="ru-RU" sz="2000" b="1" i="1" kern="1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операция</a:t>
            </a:r>
            <a:r>
              <a:rPr lang="ru-RU" sz="2000" b="1" i="1" kern="1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 </a:t>
            </a:r>
            <a:r>
              <a:rPr lang="ru-RU" sz="2000" b="1" i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/>
              </a:rPr>
              <a:t>-сравнение</a:t>
            </a:r>
            <a:r>
              <a:rPr lang="ru-RU" sz="2000" b="1" i="1" kern="10" spc="400" dirty="0" smtClean="0">
                <a:ln w="9525">
                  <a:solidFill>
                    <a:srgbClr val="5A5A5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7001">
                      <a:srgbClr val="E6E6E6"/>
                    </a:gs>
                    <a:gs pos="32001">
                      <a:srgbClr val="7D8496"/>
                    </a:gs>
                    <a:gs pos="47000">
                      <a:srgbClr val="E6E6E6"/>
                    </a:gs>
                    <a:gs pos="85001">
                      <a:srgbClr val="7D8496"/>
                    </a:gs>
                    <a:gs pos="100000">
                      <a:srgbClr val="E6E6E6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Comic Sans MS"/>
              </a:rPr>
              <a:t>.</a:t>
            </a:r>
            <a:endParaRPr lang="ru-RU" sz="2000" b="1" i="1" kern="10" spc="400" dirty="0">
              <a:ln w="9525">
                <a:solidFill>
                  <a:srgbClr val="5A5A5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189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14290"/>
            <a:ext cx="725538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Учебно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дидактические  комплексы по формированию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 развитию мышления, мыслительных операций.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214422"/>
            <a:ext cx="81595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Дидактический  материал подобран к  каждой лексической теме, что позволяет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 только расширять  представления детей об окружающем мире,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а так же  способствует развитию психических процессов, мыслительных операций.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8926" y="2214554"/>
            <a:ext cx="578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Материал  по лексической теме «Транспорт».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2786058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Для формирования, развития зрительного восприятия,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графомоторных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навыков,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мыслительных операций анализ, синтез, подобраны трафареты, шаблоны,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лабиринты разных уровней сложности.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9" name="Рисунок 10" descr="C:\Users\Samoilov\Pictures\2012-02-03\012.jpg"/>
          <p:cNvPicPr>
            <a:picLocks noChangeArrowheads="1"/>
          </p:cNvPicPr>
          <p:nvPr/>
        </p:nvPicPr>
        <p:blipFill>
          <a:blip r:embed="rId2"/>
          <a:srcRect t="2455" r="5223" b="6710"/>
          <a:stretch>
            <a:fillRect/>
          </a:stretch>
        </p:blipFill>
        <p:spPr bwMode="auto">
          <a:xfrm>
            <a:off x="642910" y="3714752"/>
            <a:ext cx="3571900" cy="2643206"/>
          </a:xfrm>
          <a:prstGeom prst="rect">
            <a:avLst/>
          </a:prstGeom>
          <a:noFill/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143372" y="4071943"/>
            <a:ext cx="3070239" cy="571504"/>
          </a:xfrm>
          <a:prstGeom prst="leftArrow">
            <a:avLst>
              <a:gd name="adj1" fmla="val 50000"/>
              <a:gd name="adj2" fmla="val 70690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Лабиринты повышенной сложности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571868" y="5572140"/>
            <a:ext cx="2357454" cy="381000"/>
          </a:xfrm>
          <a:prstGeom prst="leftArrow">
            <a:avLst>
              <a:gd name="adj1" fmla="val 56843"/>
              <a:gd name="adj2" fmla="val 163219"/>
            </a:avLst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Лабиринты - дорожки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2000232" y="1000108"/>
            <a:ext cx="4629151" cy="1071570"/>
          </a:xfrm>
          <a:custGeom>
            <a:avLst/>
            <a:gdLst>
              <a:gd name="G0" fmla="+- 17123 0 0"/>
              <a:gd name="G1" fmla="+- 5261 0 0"/>
              <a:gd name="G2" fmla="+- 21600 0 5261"/>
              <a:gd name="G3" fmla="+- 10800 0 5261"/>
              <a:gd name="G4" fmla="+- 21600 0 17123"/>
              <a:gd name="G5" fmla="*/ G4 G3 10800"/>
              <a:gd name="G6" fmla="+- 21600 0 G5"/>
              <a:gd name="T0" fmla="*/ 17123 w 21600"/>
              <a:gd name="T1" fmla="*/ 0 h 21600"/>
              <a:gd name="T2" fmla="*/ 0 w 21600"/>
              <a:gd name="T3" fmla="*/ 10800 h 21600"/>
              <a:gd name="T4" fmla="*/ 17123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123" y="0"/>
                </a:moveTo>
                <a:lnTo>
                  <a:pt x="17123" y="5261"/>
                </a:lnTo>
                <a:lnTo>
                  <a:pt x="3375" y="5261"/>
                </a:lnTo>
                <a:lnTo>
                  <a:pt x="3375" y="16339"/>
                </a:lnTo>
                <a:lnTo>
                  <a:pt x="17123" y="16339"/>
                </a:lnTo>
                <a:lnTo>
                  <a:pt x="1712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261"/>
                </a:moveTo>
                <a:lnTo>
                  <a:pt x="1350" y="16339"/>
                </a:lnTo>
                <a:lnTo>
                  <a:pt x="2700" y="16339"/>
                </a:lnTo>
                <a:lnTo>
                  <a:pt x="2700" y="5261"/>
                </a:lnTo>
                <a:close/>
              </a:path>
              <a:path w="21600" h="21600">
                <a:moveTo>
                  <a:pt x="0" y="5261"/>
                </a:moveTo>
                <a:lnTo>
                  <a:pt x="0" y="16339"/>
                </a:lnTo>
                <a:lnTo>
                  <a:pt x="675" y="16339"/>
                </a:lnTo>
                <a:lnTo>
                  <a:pt x="675" y="5261"/>
                </a:lnTo>
                <a:close/>
              </a:path>
            </a:pathLst>
          </a:cu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детали для составления картинки из частей несколько уровней сложности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71538" y="285728"/>
            <a:ext cx="6215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Материал  для развития константности, целостности восприятия, развития мыслительных операций анализ, синтез.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3" name="Рисунок 1" descr="C:\Users\Samoilov\Pictures\2012-02-03\008.jpg"/>
          <p:cNvPicPr>
            <a:picLocks noChangeArrowheads="1"/>
          </p:cNvPicPr>
          <p:nvPr/>
        </p:nvPicPr>
        <p:blipFill>
          <a:blip r:embed="rId2"/>
          <a:srcRect r="4999" b="3948"/>
          <a:stretch>
            <a:fillRect/>
          </a:stretch>
        </p:blipFill>
        <p:spPr bwMode="auto">
          <a:xfrm>
            <a:off x="6786578" y="857232"/>
            <a:ext cx="1785950" cy="2286016"/>
          </a:xfrm>
          <a:prstGeom prst="rect">
            <a:avLst/>
          </a:prstGeom>
          <a:noFill/>
        </p:spPr>
      </p:pic>
      <p:pic>
        <p:nvPicPr>
          <p:cNvPr id="2253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96322">
            <a:off x="2218172" y="2311358"/>
            <a:ext cx="12065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1" descr="C:\Users\Samoilov\Pictures\2012-02-03\008.jpg"/>
          <p:cNvPicPr>
            <a:picLocks noChangeAspect="1" noChangeArrowheads="1"/>
          </p:cNvPicPr>
          <p:nvPr/>
        </p:nvPicPr>
        <p:blipFill>
          <a:blip r:embed="rId4"/>
          <a:srcRect l="29161" t="57059" r="23860" b="2792"/>
          <a:stretch>
            <a:fillRect/>
          </a:stretch>
        </p:blipFill>
        <p:spPr bwMode="auto">
          <a:xfrm rot="-563679">
            <a:off x="4400425" y="1957870"/>
            <a:ext cx="22367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3" descr="D:\моя работа\барахло в катинках\мозаика\2010-11-04\Копия IMAGE0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72072">
            <a:off x="933693" y="1619661"/>
            <a:ext cx="1530350" cy="10509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2537" name="Рисунок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61" t="16080" r="11812" b="30617"/>
          <a:stretch>
            <a:fillRect/>
          </a:stretch>
        </p:blipFill>
        <p:spPr bwMode="auto">
          <a:xfrm>
            <a:off x="3664518" y="2071678"/>
            <a:ext cx="88366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8596" y="3643314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  <a:tab pos="351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Разнообразный  материал способствует развитию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  <a:tab pos="351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мыслительной  операции –сравнение, а так же</a:t>
            </a:r>
            <a:r>
              <a:rPr lang="ru-RU" sz="105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обучает ребенка      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l"/>
                <a:tab pos="351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воспринимать  контурные, силуэтные изображения предметов.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Рисунок 7" descr="C:\Users\Samoilov\Pictures\2012-02-03\009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929198"/>
            <a:ext cx="2273300" cy="1589087"/>
          </a:xfrm>
          <a:prstGeom prst="rect">
            <a:avLst/>
          </a:prstGeom>
          <a:noFill/>
        </p:spPr>
      </p:pic>
      <p:pic>
        <p:nvPicPr>
          <p:cNvPr id="12" name="Рисунок 6" descr="C:\Users\Samoilov\Pictures\2012-02-03\013.jp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4500570"/>
            <a:ext cx="2781300" cy="1962150"/>
          </a:xfrm>
          <a:prstGeom prst="rect">
            <a:avLst/>
          </a:prstGeom>
          <a:noFill/>
        </p:spPr>
      </p:pic>
      <p:pic>
        <p:nvPicPr>
          <p:cNvPr id="13" name="Рисунок 9" descr="C:\Users\Samoilov\Pictures\2012-02-03\011.jpg"/>
          <p:cNvPicPr>
            <a:picLocks noChangeAspect="1" noChangeArrowheads="1"/>
          </p:cNvPicPr>
          <p:nvPr/>
        </p:nvPicPr>
        <p:blipFill>
          <a:blip r:embed="rId9"/>
          <a:srcRect l="12839" t="8365" r="18919" b="49174"/>
          <a:stretch>
            <a:fillRect/>
          </a:stretch>
        </p:blipFill>
        <p:spPr bwMode="auto">
          <a:xfrm>
            <a:off x="6357950" y="4786322"/>
            <a:ext cx="20605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2844" y="142852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детей с ДЦП имеются значительные нарушения пространственного восприятия.   При всех видах ДЦП наблюдается нарушение пространственного восприятия.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  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ри гемиплегии нарушена боковая ориентация,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диплегии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ориентация по вертикали,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тетраплегии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ориентация в направлении спереди назад (сагиттальная).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Дети испытывают значительные затруднения в правильной вербализации пространственных отношений.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78" name="Рисунок 4" descr="C:\Users\Samoilov\Pictures\2012-02-03\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52433">
            <a:off x="755060" y="2768960"/>
            <a:ext cx="2493791" cy="1892237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57620" y="2428868"/>
            <a:ext cx="4857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Выполняя манипуляции с игрушками,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моделям, в речи детей активизируются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существительные – названия предметов,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глаголы – действия предметов, а так же ребенок учится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вербальным обозначениям  направлений в пространстве,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так же формируется операция - ОБОБЩЕНИЕ.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7158" y="4714884"/>
            <a:ext cx="5357850" cy="2143116"/>
          </a:xfrm>
          <a:custGeom>
            <a:avLst/>
            <a:gdLst>
              <a:gd name="G0" fmla="+- 18417 0 0"/>
              <a:gd name="G1" fmla="+- 5587 0 0"/>
              <a:gd name="G2" fmla="+- 21600 0 5587"/>
              <a:gd name="G3" fmla="+- 10800 0 5587"/>
              <a:gd name="G4" fmla="+- 21600 0 18417"/>
              <a:gd name="G5" fmla="*/ G4 G3 10800"/>
              <a:gd name="G6" fmla="+- 21600 0 G5"/>
              <a:gd name="T0" fmla="*/ 18417 w 21600"/>
              <a:gd name="T1" fmla="*/ 0 h 21600"/>
              <a:gd name="T2" fmla="*/ 0 w 21600"/>
              <a:gd name="T3" fmla="*/ 10800 h 21600"/>
              <a:gd name="T4" fmla="*/ 1841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417" y="0"/>
                </a:moveTo>
                <a:lnTo>
                  <a:pt x="18417" y="5587"/>
                </a:lnTo>
                <a:lnTo>
                  <a:pt x="3375" y="5587"/>
                </a:lnTo>
                <a:lnTo>
                  <a:pt x="3375" y="16013"/>
                </a:lnTo>
                <a:lnTo>
                  <a:pt x="18417" y="16013"/>
                </a:lnTo>
                <a:lnTo>
                  <a:pt x="1841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87"/>
                </a:moveTo>
                <a:lnTo>
                  <a:pt x="1350" y="16013"/>
                </a:lnTo>
                <a:lnTo>
                  <a:pt x="2700" y="16013"/>
                </a:lnTo>
                <a:lnTo>
                  <a:pt x="2700" y="5587"/>
                </a:lnTo>
                <a:close/>
              </a:path>
              <a:path w="21600" h="21600">
                <a:moveTo>
                  <a:pt x="0" y="5587"/>
                </a:moveTo>
                <a:lnTo>
                  <a:pt x="0" y="16013"/>
                </a:lnTo>
                <a:lnTo>
                  <a:pt x="675" y="16013"/>
                </a:lnTo>
                <a:lnTo>
                  <a:pt x="675" y="5587"/>
                </a:lnTo>
                <a:close/>
              </a:path>
            </a:pathLst>
          </a:cu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Материал для формирования умений ориентироваться на игровом поле в клетку, что способствует в дальнейшем умению ориентироваться в тетради.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1" descr="C:\Users\Samoilov\Pictures\2012-02-03\008.jpg"/>
          <p:cNvPicPr>
            <a:picLocks noChangeAspect="1" noChangeArrowheads="1"/>
          </p:cNvPicPr>
          <p:nvPr/>
        </p:nvPicPr>
        <p:blipFill>
          <a:blip r:embed="rId3" cstate="print"/>
          <a:srcRect l="52966" t="3529" r="17766" b="64558"/>
          <a:stretch>
            <a:fillRect/>
          </a:stretch>
        </p:blipFill>
        <p:spPr bwMode="auto">
          <a:xfrm>
            <a:off x="5929322" y="4786322"/>
            <a:ext cx="2189114" cy="1785926"/>
          </a:xfrm>
          <a:prstGeom prst="rect">
            <a:avLst/>
          </a:prstGeom>
          <a:noFill/>
          <a:ln w="9525">
            <a:solidFill>
              <a:srgbClr val="10253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440</TotalTime>
  <Words>774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Samoilov</dc:creator>
  <cp:lastModifiedBy>Samoilov</cp:lastModifiedBy>
  <cp:revision>47</cp:revision>
  <dcterms:created xsi:type="dcterms:W3CDTF">2014-03-19T14:32:33Z</dcterms:created>
  <dcterms:modified xsi:type="dcterms:W3CDTF">2014-10-07T15:40:11Z</dcterms:modified>
</cp:coreProperties>
</file>