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7" r:id="rId4"/>
    <p:sldId id="266" r:id="rId5"/>
    <p:sldId id="258" r:id="rId6"/>
    <p:sldId id="276" r:id="rId7"/>
    <p:sldId id="277" r:id="rId8"/>
    <p:sldId id="264" r:id="rId9"/>
    <p:sldId id="278" r:id="rId10"/>
    <p:sldId id="269" r:id="rId11"/>
    <p:sldId id="265" r:id="rId12"/>
    <p:sldId id="260" r:id="rId13"/>
    <p:sldId id="261" r:id="rId14"/>
    <p:sldId id="279" r:id="rId15"/>
    <p:sldId id="282" r:id="rId16"/>
    <p:sldId id="280" r:id="rId17"/>
    <p:sldId id="281" r:id="rId18"/>
    <p:sldId id="263" r:id="rId19"/>
    <p:sldId id="284" r:id="rId20"/>
    <p:sldId id="283" r:id="rId21"/>
    <p:sldId id="270" r:id="rId22"/>
    <p:sldId id="285" r:id="rId23"/>
    <p:sldId id="262" r:id="rId24"/>
    <p:sldId id="271" r:id="rId25"/>
    <p:sldId id="286" r:id="rId26"/>
    <p:sldId id="287" r:id="rId27"/>
    <p:sldId id="259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93;&#1086;&#1076;&#1091;&#1085;&#1082;&#1080;&amp;img_url=http://cs5.pikabu.ru/post_img/2015/12/10/11/144977656617976575.jpg&amp;pos=24&amp;rpt=simage&amp;lr=11218" TargetMode="External"/><Relationship Id="rId3" Type="http://schemas.openxmlformats.org/officeDocument/2006/relationships/hyperlink" Target="https://yandex.ru/images/search?text=&#1093;&#1083;&#1077;&#1073;&amp;img_url=https://www.askwallpapers.com/pic/201502/1920x1200/askwallpapers.com-14682.jpg&amp;pos=0&amp;rpt=simage&amp;lr=11218" TargetMode="External"/><Relationship Id="rId7" Type="http://schemas.openxmlformats.org/officeDocument/2006/relationships/hyperlink" Target="https://yandex.ru/images/search?text=&#1090;&#1077;&#1087;&#1083;&#1086;&#1093;&#1086;&#1076;&amp;img_url=https://www.smileplanet.ru/upload/iblock/8aa/teplokhod-na-oke.jpg&amp;pos=1&amp;rpt=simage&amp;lr=11218" TargetMode="External"/><Relationship Id="rId12" Type="http://schemas.openxmlformats.org/officeDocument/2006/relationships/hyperlink" Target="https://yandex.ru/search/site/?searchid=2134849&amp;text=&#1093;&#1086;&#1083;&#1086;&#1076;,%20&#1093;&#1086;&#1083;&#1086;&#1076;&#1085;&#1099;&#1081;&amp;web=0&amp;l10n=ru" TargetMode="External"/><Relationship Id="rId2" Type="http://schemas.openxmlformats.org/officeDocument/2006/relationships/hyperlink" Target="https://www.tikitoki.ru/riddle/zagadki-dlja-detej-o-hlebe-ili-hleb-vsemu-golo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93;&#1086;&#1076;&#1080;&#1090;&#1100;&amp;img_url=https://77.xn--j1amh/wp-content/uploads/2017/03/77_ukr_f6d542f250dab1acfabf6a416eccfc98.jpg&amp;pos=0&amp;rpt=simage&amp;lr=11218" TargetMode="External"/><Relationship Id="rId11" Type="http://schemas.openxmlformats.org/officeDocument/2006/relationships/hyperlink" Target="http://gramota.ru/slovari/dic?lop=x&amp;bts=x&amp;zar=x&amp;ag=x&amp;ab=x&amp;sin=x&amp;lv=x&amp;az=x&amp;pe=x&amp;word=&#1093;&#1086;&#1083;&#1086;&#1076;&#1085;&#1099;&#1081;" TargetMode="External"/><Relationship Id="rId5" Type="http://schemas.openxmlformats.org/officeDocument/2006/relationships/hyperlink" Target="https://yandex.ru/images/search?p=1&amp;text=&#1085;&#1072;&#1093;&#1086;&#1076;&#1082;&#1072;%20&#1090;&#1086;%20&#1095;&#1090;&#1086;%20&#1085;&#1072;&#1081;&#1076;&#1077;&#1085;&#1086;&amp;img_url=https://sayanogorsk.info/attach/id/36658/zatarochka.jpg&amp;pos=51&amp;rpt=simage&amp;lr=11218" TargetMode="External"/><Relationship Id="rId10" Type="http://schemas.openxmlformats.org/officeDocument/2006/relationships/hyperlink" Target="https://yandex.ru/images/search?text=&#1093;&#1086;&#1076;&#1080;&#1090;%20&#1075;&#1086;&#1075;&#1086;&#1083;&#1077;&#1084;&amp;img_url=https://1.bp.blogspot.com/-c4HLCkRBX6s/UOBKjlpOzCI/AAAAAAAADvc/MzHKjlLUXe0/s1600/9.JPG&amp;pos=0&amp;rpt=simage&amp;lr=11218" TargetMode="External"/><Relationship Id="rId4" Type="http://schemas.openxmlformats.org/officeDocument/2006/relationships/hyperlink" Target="http://svb.ucoz.ru/search/?q=&#1093;&#1083;&#1077;&#1073;&amp;m=site&amp;m=news&amp;m=blog&amp;m=publ&amp;m=load&amp;m=dir&amp;m=gb&amp;t=0" TargetMode="External"/><Relationship Id="rId9" Type="http://schemas.openxmlformats.org/officeDocument/2006/relationships/hyperlink" Target="http://svb.ucoz.ru/publ/kh/khodit_gogolem/21-1-0-17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</a:t>
            </a:r>
            <a:r>
              <a:rPr lang="ru-RU" sz="4000" b="1" dirty="0" err="1" smtClean="0">
                <a:solidFill>
                  <a:srgbClr val="FF0000"/>
                </a:solidFill>
              </a:rPr>
              <a:t>х</a:t>
            </a:r>
            <a:r>
              <a:rPr lang="ru-RU" sz="4000" b="1" dirty="0" smtClean="0">
                <a:solidFill>
                  <a:srgbClr val="FF0000"/>
                </a:solidFill>
              </a:rPr>
              <a:t>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2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590959" cy="387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28184" y="4005064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- ЛУНО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ХОД</a:t>
            </a:r>
          </a:p>
        </p:txBody>
      </p:sp>
      <p:sp>
        <p:nvSpPr>
          <p:cNvPr id="137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13385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/>
              <a:t>ходули</a:t>
            </a:r>
          </a:p>
          <a:p>
            <a:pPr eaLnBrk="1" hangingPunct="1"/>
            <a:r>
              <a:rPr lang="ru-RU" sz="3600" b="1" dirty="0" smtClean="0"/>
              <a:t>ходики</a:t>
            </a:r>
          </a:p>
          <a:p>
            <a:pPr eaLnBrk="1" hangingPunct="1"/>
            <a:r>
              <a:rPr lang="ru-RU" sz="3600" b="1" dirty="0" smtClean="0"/>
              <a:t>поход</a:t>
            </a:r>
          </a:p>
          <a:p>
            <a:pPr eaLnBrk="1" hangingPunct="1"/>
            <a:r>
              <a:rPr lang="ru-RU" sz="3600" b="1" dirty="0" smtClean="0"/>
              <a:t>ходить</a:t>
            </a:r>
          </a:p>
          <a:p>
            <a:pPr eaLnBrk="1" hangingPunct="1"/>
            <a:r>
              <a:rPr lang="ru-RU" sz="3600" b="1" dirty="0" smtClean="0"/>
              <a:t>выходить</a:t>
            </a:r>
          </a:p>
          <a:p>
            <a:pPr eaLnBrk="1" hangingPunct="1"/>
            <a:r>
              <a:rPr lang="ru-RU" sz="3600" b="1" dirty="0" smtClean="0"/>
              <a:t>вход</a:t>
            </a:r>
          </a:p>
          <a:p>
            <a:pPr eaLnBrk="1" hangingPunct="1"/>
            <a:r>
              <a:rPr lang="ru-RU" sz="3600" b="1" dirty="0" smtClean="0"/>
              <a:t>переход</a:t>
            </a: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205288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/>
              <a:t>луноход</a:t>
            </a:r>
          </a:p>
          <a:p>
            <a:pPr eaLnBrk="1" hangingPunct="1"/>
            <a:r>
              <a:rPr lang="ru-RU" sz="3600" b="1" dirty="0" smtClean="0"/>
              <a:t>вездеход</a:t>
            </a:r>
          </a:p>
          <a:p>
            <a:pPr eaLnBrk="1" hangingPunct="1"/>
            <a:r>
              <a:rPr lang="ru-RU" sz="3600" b="1" dirty="0" smtClean="0"/>
              <a:t>ходунки</a:t>
            </a:r>
          </a:p>
          <a:p>
            <a:pPr eaLnBrk="1" hangingPunct="1"/>
            <a:r>
              <a:rPr lang="ru-RU" sz="3600" b="1" dirty="0" smtClean="0"/>
              <a:t>походка</a:t>
            </a:r>
          </a:p>
          <a:p>
            <a:pPr eaLnBrk="1" hangingPunct="1"/>
            <a:r>
              <a:rPr lang="ru-RU" sz="3600" b="1" dirty="0" smtClean="0"/>
              <a:t>находка</a:t>
            </a:r>
          </a:p>
          <a:p>
            <a:pPr eaLnBrk="1" hangingPunct="1"/>
            <a:r>
              <a:rPr lang="ru-RU" sz="3600" b="1" dirty="0" smtClean="0"/>
              <a:t>теплоход</a:t>
            </a:r>
          </a:p>
          <a:p>
            <a:pPr eaLnBrk="1" hangingPunct="1"/>
            <a:r>
              <a:rPr lang="ru-RU" sz="3600" b="1" dirty="0" smtClean="0"/>
              <a:t>восход</a:t>
            </a: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2339752" y="1844824"/>
            <a:ext cx="504056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020272" y="2492896"/>
            <a:ext cx="504056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6876256" y="3068960"/>
            <a:ext cx="504056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7092280" y="5085184"/>
            <a:ext cx="504056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/>
          </p:cNvPr>
          <p:cNvSpPr/>
          <p:nvPr/>
        </p:nvSpPr>
        <p:spPr>
          <a:xfrm>
            <a:off x="8388424" y="6165304"/>
            <a:ext cx="538360" cy="493736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НАХОДКА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10hobby.ru/wp-content/uploads/2013/05/video-pro-klad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744416" cy="453650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://image3.thematicnews.com/uploads/topics/preview/00/07/50/81/6196460cbf.jpg"/>
          <p:cNvPicPr>
            <a:picLocks noChangeAspect="1" noChangeArrowheads="1"/>
          </p:cNvPicPr>
          <p:nvPr/>
        </p:nvPicPr>
        <p:blipFill>
          <a:blip r:embed="rId3" cstate="print"/>
          <a:srcRect l="49793"/>
          <a:stretch>
            <a:fillRect/>
          </a:stretch>
        </p:blipFill>
        <p:spPr bwMode="auto">
          <a:xfrm>
            <a:off x="4533900" y="1556792"/>
            <a:ext cx="42865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ХОДУЛИ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minsknews.by/wp-content/uploads/2014/06/DSC_8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067944" cy="5423926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093296"/>
            <a:ext cx="610368" cy="394344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ВЕЗДЕХОД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anpereskokov.narod.ru/dsc00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44816" cy="4752528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88424" y="6237312"/>
            <a:ext cx="432048" cy="394344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ХОДУНКИ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rebenokrazvit.ru/wp-content/uploads/2016/01/51521-620x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308304" cy="4573585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308304" y="6237312"/>
            <a:ext cx="576064" cy="36004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ТЕПЛОХОД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www.marieltour.ru/sites/default/files/teplohod-tolst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109649" cy="468052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16416" y="6237312"/>
            <a:ext cx="504056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579350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 бою всё пускай в ход: винтовку, пушку, миномёт.</a:t>
            </a:r>
          </a:p>
          <a:p>
            <a:r>
              <a:rPr lang="ru-RU" sz="3600" b="1" dirty="0" smtClean="0"/>
              <a:t>Хлеб  за  солью не ходит.</a:t>
            </a:r>
          </a:p>
          <a:p>
            <a:r>
              <a:rPr lang="ru-RU" sz="3600" b="1" dirty="0" smtClean="0"/>
              <a:t>Слава  к  тому  приходит, кто  в  бою впереди  ходит. </a:t>
            </a:r>
          </a:p>
          <a:p>
            <a:r>
              <a:rPr lang="ru-RU" sz="3600" b="1" dirty="0" smtClean="0"/>
              <a:t>Ходить  гоголем.</a:t>
            </a:r>
          </a:p>
          <a:p>
            <a:pPr>
              <a:buNone/>
            </a:pPr>
            <a:r>
              <a:rPr lang="ru-RU" sz="3600" dirty="0" smtClean="0"/>
              <a:t>Ходить важно, с напыщенным </a:t>
            </a:r>
          </a:p>
          <a:p>
            <a:pPr>
              <a:buNone/>
            </a:pPr>
            <a:r>
              <a:rPr lang="ru-RU" sz="3600" dirty="0" smtClean="0"/>
              <a:t>достоинством.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Ходить гоголем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st03.kakprosto.ru/tumb/680/images/article/2014/7/30/1_54251e45a5d5254251e45a5dc4.jpg"/>
          <p:cNvPicPr>
            <a:picLocks noChangeAspect="1" noChangeArrowheads="1"/>
          </p:cNvPicPr>
          <p:nvPr/>
        </p:nvPicPr>
        <p:blipFill>
          <a:blip r:embed="rId2" cstate="print"/>
          <a:srcRect l="11117" t="3245" r="6613" b="5907"/>
          <a:stretch>
            <a:fillRect/>
          </a:stretch>
        </p:blipFill>
        <p:spPr bwMode="auto">
          <a:xfrm>
            <a:off x="971600" y="1124744"/>
            <a:ext cx="7136507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Отгадать легко и быстро: </a:t>
            </a:r>
            <a:br>
              <a:rPr lang="ru-RU" sz="4000" dirty="0" smtClean="0"/>
            </a:br>
            <a:r>
              <a:rPr lang="ru-RU" sz="4000" dirty="0" smtClean="0"/>
              <a:t>Мягкий, пышный и душистый, </a:t>
            </a:r>
            <a:br>
              <a:rPr lang="ru-RU" sz="4000" dirty="0" smtClean="0"/>
            </a:br>
            <a:r>
              <a:rPr lang="ru-RU" sz="4000" dirty="0" smtClean="0"/>
              <a:t>Он и чёрный, он и белый, </a:t>
            </a:r>
            <a:br>
              <a:rPr lang="ru-RU" sz="4000" dirty="0" smtClean="0"/>
            </a:br>
            <a:r>
              <a:rPr lang="ru-RU" sz="4000" dirty="0" smtClean="0"/>
              <a:t>А бывает подгорелый.</a:t>
            </a:r>
            <a:endParaRPr lang="ru-RU" sz="4000" dirty="0"/>
          </a:p>
        </p:txBody>
      </p:sp>
      <p:sp>
        <p:nvSpPr>
          <p:cNvPr id="1026" name="AutoShape 2" descr="https://www.tikitoki.ru/uploads/material/1/91/05/hleb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tikitoki.ru/uploads/material/1/91/05/hleb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im0-tub-ru.yandex.net/i?id=2ce115d547152cca3a4dc788f928e762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756169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404664"/>
            <a:ext cx="8363272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err="1" smtClean="0"/>
              <a:t>вхорошую</a:t>
            </a:r>
            <a:r>
              <a:rPr lang="ru-RU" sz="3600" dirty="0" smtClean="0"/>
              <a:t>  погоду  </a:t>
            </a:r>
            <a:r>
              <a:rPr lang="ru-RU" sz="3600" dirty="0" err="1" smtClean="0"/>
              <a:t>мыходили</a:t>
            </a:r>
            <a:r>
              <a:rPr lang="ru-RU" sz="3600" dirty="0" smtClean="0"/>
              <a:t>  </a:t>
            </a:r>
            <a:r>
              <a:rPr lang="ru-RU" sz="3600" dirty="0" err="1" smtClean="0"/>
              <a:t>впарк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око  </a:t>
            </a:r>
            <a:r>
              <a:rPr lang="ru-RU" sz="3600" dirty="0" err="1" smtClean="0"/>
              <a:t>ло</a:t>
            </a:r>
            <a:r>
              <a:rPr lang="ru-RU" sz="3600" dirty="0" smtClean="0"/>
              <a:t>  дома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Колонна машин  медленно проходила</a:t>
            </a:r>
          </a:p>
          <a:p>
            <a:pPr>
              <a:buNone/>
            </a:pPr>
            <a:r>
              <a:rPr lang="ru-RU" sz="3600" dirty="0" smtClean="0"/>
              <a:t>крутой подъём и спуск.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Однажды летом мы отправились в поход.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РЕШИ ПРИМЕР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ХОР – Р + ЛОБ – Б + Д = 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ХОЛОД</a:t>
            </a:r>
          </a:p>
        </p:txBody>
      </p:sp>
      <p:sp>
        <p:nvSpPr>
          <p:cNvPr id="13926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холодок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холодец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холодно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прохлада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холодина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холодище</a:t>
            </a:r>
          </a:p>
        </p:txBody>
      </p:sp>
      <p:sp>
        <p:nvSpPr>
          <p:cNvPr id="13926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140200" y="1600200"/>
            <a:ext cx="50038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холодостойкий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охлаждённый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похолодание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холодильник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прохладный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холодновато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ХОЛОДНЫЙ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3600" b="1" dirty="0" smtClean="0"/>
              <a:t>студёный</a:t>
            </a:r>
          </a:p>
          <a:p>
            <a:r>
              <a:rPr lang="ru-RU" sz="3600" b="1" dirty="0" smtClean="0"/>
              <a:t>прохладный</a:t>
            </a:r>
          </a:p>
          <a:p>
            <a:r>
              <a:rPr lang="ru-RU" sz="3600" b="1" dirty="0" smtClean="0"/>
              <a:t>ледяной</a:t>
            </a:r>
          </a:p>
          <a:p>
            <a:r>
              <a:rPr lang="ru-RU" sz="3600" b="1" dirty="0" smtClean="0"/>
              <a:t>морозный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жаркий</a:t>
            </a:r>
          </a:p>
          <a:p>
            <a:r>
              <a:rPr lang="ru-RU" sz="3600" b="1" dirty="0" smtClean="0"/>
              <a:t>горячий</a:t>
            </a:r>
          </a:p>
          <a:p>
            <a:r>
              <a:rPr lang="ru-RU" sz="3600" b="1" dirty="0" smtClean="0"/>
              <a:t>знойный</a:t>
            </a:r>
          </a:p>
          <a:p>
            <a:r>
              <a:rPr lang="ru-RU" sz="3600" b="1" dirty="0" smtClean="0"/>
              <a:t>жгучий</a:t>
            </a:r>
          </a:p>
          <a:p>
            <a:r>
              <a:rPr lang="ru-RU" sz="3600" b="1" dirty="0" smtClean="0"/>
              <a:t>раскалённый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992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b="1" dirty="0" smtClean="0"/>
              <a:t>В зимний холод всякий молод.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Снег холодный, а от стужи укрывает.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Май холодный — год голодный.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r>
              <a:rPr lang="ru-RU" sz="3600" b="1" dirty="0" smtClean="0"/>
              <a:t>Холодная война.</a:t>
            </a: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dirty="0" smtClean="0"/>
              <a:t>Политика государств, основанная на</a:t>
            </a:r>
          </a:p>
          <a:p>
            <a:pPr>
              <a:buNone/>
            </a:pPr>
            <a:r>
              <a:rPr lang="ru-RU" dirty="0" smtClean="0"/>
              <a:t>взаимном недоверии и выражающаяся в</a:t>
            </a:r>
          </a:p>
          <a:p>
            <a:pPr>
              <a:buNone/>
            </a:pPr>
            <a:r>
              <a:rPr lang="ru-RU" dirty="0" smtClean="0"/>
              <a:t>нагнетании подозрительности и </a:t>
            </a:r>
          </a:p>
          <a:p>
            <a:pPr>
              <a:buNone/>
            </a:pPr>
            <a:r>
              <a:rPr lang="ru-RU" dirty="0" smtClean="0"/>
              <a:t>враждебности между странами. </a:t>
            </a:r>
          </a:p>
          <a:p>
            <a:r>
              <a:rPr lang="ru-RU" sz="3600" b="1" dirty="0" smtClean="0"/>
              <a:t>Холодное оружие.</a:t>
            </a: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dirty="0" smtClean="0"/>
              <a:t>Рубящее, колющее или режущее оружие для</a:t>
            </a:r>
          </a:p>
          <a:p>
            <a:pPr>
              <a:buNone/>
            </a:pPr>
            <a:r>
              <a:rPr lang="ru-RU" dirty="0" smtClean="0"/>
              <a:t>рукопашного боя (пика, штык, сабля, ножи и</a:t>
            </a:r>
          </a:p>
          <a:p>
            <a:pPr>
              <a:buNone/>
            </a:pPr>
            <a:r>
              <a:rPr lang="ru-RU" dirty="0" smtClean="0"/>
              <a:t>т.п.) в отличие от  огнестрельного.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Поздним вечером полил сильный и </a:t>
            </a:r>
          </a:p>
          <a:p>
            <a:pPr>
              <a:buNone/>
            </a:pPr>
            <a:r>
              <a:rPr lang="ru-RU" sz="3600" dirty="0" smtClean="0"/>
              <a:t>холодный дождь.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Осенние листья опадают от  сильного и </a:t>
            </a:r>
          </a:p>
          <a:p>
            <a:pPr>
              <a:buNone/>
            </a:pPr>
            <a:r>
              <a:rPr lang="ru-RU" sz="3600" dirty="0" smtClean="0"/>
              <a:t>холодного ветра.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Небо быстро потемнело и пролилось </a:t>
            </a:r>
          </a:p>
          <a:p>
            <a:pPr>
              <a:buNone/>
            </a:pPr>
            <a:r>
              <a:rPr lang="ru-RU" sz="3600" dirty="0" smtClean="0"/>
              <a:t>холодным дождём.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229600" cy="1143000"/>
          </a:xfrm>
        </p:spPr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600" dirty="0" smtClean="0"/>
              <a:t>Азова О.И. «Логопедическая работа по коррекции </a:t>
            </a:r>
            <a:r>
              <a:rPr lang="ru-RU" sz="1600" dirty="0" err="1" smtClean="0"/>
              <a:t>дизорфографии</a:t>
            </a:r>
            <a:r>
              <a:rPr lang="ru-RU" sz="1600" dirty="0" smtClean="0"/>
              <a:t> у младших школьников с общим недоразвитием речи» </a:t>
            </a:r>
          </a:p>
          <a:p>
            <a:r>
              <a:rPr lang="ru-RU" sz="1600" dirty="0" err="1" smtClean="0"/>
              <a:t>Коноваленко</a:t>
            </a:r>
            <a:r>
              <a:rPr lang="ru-RU" sz="1600" dirty="0" smtClean="0"/>
              <a:t> В. В. «Родственные слова»</a:t>
            </a:r>
          </a:p>
          <a:p>
            <a:r>
              <a:rPr lang="ru-RU" sz="1600" dirty="0" smtClean="0"/>
              <a:t>Мазина В.Д.  «</a:t>
            </a:r>
            <a:r>
              <a:rPr lang="ru-RU" sz="1600" dirty="0" err="1" smtClean="0"/>
              <a:t>Дизорфография</a:t>
            </a:r>
            <a:r>
              <a:rPr lang="ru-RU" sz="1600" dirty="0" smtClean="0"/>
              <a:t>» (</a:t>
            </a:r>
            <a:r>
              <a:rPr lang="ru-RU" sz="1600" dirty="0" err="1" smtClean="0"/>
              <a:t>вебинар</a:t>
            </a:r>
            <a:r>
              <a:rPr lang="ru-RU" sz="1600" dirty="0" smtClean="0"/>
              <a:t>)</a:t>
            </a:r>
          </a:p>
          <a:p>
            <a:pPr lvl="0"/>
            <a:r>
              <a:rPr lang="ru-RU" sz="1600" dirty="0" err="1" smtClean="0"/>
              <a:t>Якимчук</a:t>
            </a:r>
            <a:r>
              <a:rPr lang="ru-RU" sz="1600" dirty="0" smtClean="0"/>
              <a:t> Т.А. </a:t>
            </a:r>
            <a:r>
              <a:rPr lang="ru-RU" sz="1600" smtClean="0"/>
              <a:t>«Родственные слова» (презентация)</a:t>
            </a:r>
          </a:p>
          <a:p>
            <a:r>
              <a:rPr lang="en-US" sz="1600" smtClean="0">
                <a:hlinkClick r:id="rId2"/>
              </a:rPr>
              <a:t>https</a:t>
            </a:r>
            <a:r>
              <a:rPr lang="en-US" sz="1600" dirty="0" smtClean="0">
                <a:hlinkClick r:id="rId2"/>
              </a:rPr>
              <a:t>://www.tikitoki.ru/riddle/zagadki-dlja-detej-o-hlebe-ili-hleb-vsemu-golova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https://yandex.ru/images/search?text=</a:t>
            </a:r>
            <a:r>
              <a:rPr lang="ru-RU" sz="1600" dirty="0" err="1" smtClean="0">
                <a:hlinkClick r:id="rId3"/>
              </a:rPr>
              <a:t>хлеб&amp;</a:t>
            </a:r>
            <a:r>
              <a:rPr lang="en-US" sz="1600" dirty="0" err="1" smtClean="0">
                <a:hlinkClick r:id="rId3"/>
              </a:rPr>
              <a:t>img_url</a:t>
            </a:r>
            <a:r>
              <a:rPr lang="en-US" sz="1600" dirty="0" smtClean="0">
                <a:hlinkClick r:id="rId3"/>
              </a:rPr>
              <a:t>=https%3A%2F%2Fwww.askwallpapers.com%2Fpic%2F201502%2F1920x1200%2Faskwallpapers.com-14682.jpg&amp;pos=0&amp;rpt=</a:t>
            </a:r>
            <a:r>
              <a:rPr lang="en-US" sz="1600" dirty="0" err="1" smtClean="0">
                <a:hlinkClick r:id="rId3"/>
              </a:rPr>
              <a:t>simage&amp;lr</a:t>
            </a:r>
            <a:r>
              <a:rPr lang="en-US" sz="1600" dirty="0" smtClean="0">
                <a:hlinkClick r:id="rId3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http://svb.ucoz.ru/search/?q=</a:t>
            </a:r>
            <a:r>
              <a:rPr lang="ru-RU" sz="1600" dirty="0" err="1" smtClean="0">
                <a:hlinkClick r:id="rId4"/>
              </a:rPr>
              <a:t>хлеб&amp;</a:t>
            </a:r>
            <a:r>
              <a:rPr lang="en-US" sz="1600" dirty="0" smtClean="0">
                <a:hlinkClick r:id="rId4"/>
              </a:rPr>
              <a:t>m=</a:t>
            </a:r>
            <a:r>
              <a:rPr lang="en-US" sz="1600" dirty="0" err="1" smtClean="0">
                <a:hlinkClick r:id="rId4"/>
              </a:rPr>
              <a:t>site&amp;m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news&amp;m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blog&amp;m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publ&amp;m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load&amp;m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dir&amp;m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gb&amp;t</a:t>
            </a:r>
            <a:r>
              <a:rPr lang="en-US" sz="1600" dirty="0" smtClean="0">
                <a:hlinkClick r:id="rId4"/>
              </a:rPr>
              <a:t>=0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https://yandex.ru/images/search?p=1&amp;text=</a:t>
            </a:r>
            <a:r>
              <a:rPr lang="ru-RU" sz="1600" dirty="0" smtClean="0">
                <a:hlinkClick r:id="rId5"/>
              </a:rPr>
              <a:t>находка%20то%20что%20найдено&amp;</a:t>
            </a:r>
            <a:r>
              <a:rPr lang="en-US" sz="1600" dirty="0" err="1" smtClean="0">
                <a:hlinkClick r:id="rId5"/>
              </a:rPr>
              <a:t>img_url</a:t>
            </a:r>
            <a:r>
              <a:rPr lang="en-US" sz="1600" dirty="0" smtClean="0">
                <a:hlinkClick r:id="rId5"/>
              </a:rPr>
              <a:t>=https%3A%2F%2Fsayanogorsk.info%2Fattach%2Fid%2F36658%2Fzatarochka.jpg&amp;pos=51&amp;rpt=</a:t>
            </a:r>
            <a:r>
              <a:rPr lang="en-US" sz="1600" dirty="0" err="1" smtClean="0">
                <a:hlinkClick r:id="rId5"/>
              </a:rPr>
              <a:t>simage&amp;lr</a:t>
            </a:r>
            <a:r>
              <a:rPr lang="en-US" sz="1600" dirty="0" smtClean="0">
                <a:hlinkClick r:id="rId5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https://yandex.ru/images/search?text=</a:t>
            </a:r>
            <a:r>
              <a:rPr lang="ru-RU" sz="1600" dirty="0" err="1" smtClean="0">
                <a:hlinkClick r:id="rId6"/>
              </a:rPr>
              <a:t>ходить&amp;</a:t>
            </a:r>
            <a:r>
              <a:rPr lang="en-US" sz="1600" dirty="0" err="1" smtClean="0">
                <a:hlinkClick r:id="rId6"/>
              </a:rPr>
              <a:t>img_url</a:t>
            </a:r>
            <a:r>
              <a:rPr lang="en-US" sz="1600" dirty="0" smtClean="0">
                <a:hlinkClick r:id="rId6"/>
              </a:rPr>
              <a:t>=https%3A%2F%2F77.xn--j1amh%2Fwp-content%2Fuploads%2F2017%2F03%2F77_ukr_f6d542f250dab1acfabf6a416eccfc98.jpg&amp;pos=0&amp;rpt=</a:t>
            </a:r>
            <a:r>
              <a:rPr lang="en-US" sz="1600" dirty="0" err="1" smtClean="0">
                <a:hlinkClick r:id="rId6"/>
              </a:rPr>
              <a:t>simage&amp;lr</a:t>
            </a:r>
            <a:r>
              <a:rPr lang="en-US" sz="1600" dirty="0" smtClean="0">
                <a:hlinkClick r:id="rId6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https://yandex.ru/images/search?text=</a:t>
            </a:r>
            <a:r>
              <a:rPr lang="ru-RU" sz="1600" dirty="0" err="1" smtClean="0">
                <a:hlinkClick r:id="rId7"/>
              </a:rPr>
              <a:t>теплоход&amp;</a:t>
            </a:r>
            <a:r>
              <a:rPr lang="en-US" sz="1600" dirty="0" err="1" smtClean="0">
                <a:hlinkClick r:id="rId7"/>
              </a:rPr>
              <a:t>img_url</a:t>
            </a:r>
            <a:r>
              <a:rPr lang="en-US" sz="1600" dirty="0" smtClean="0">
                <a:hlinkClick r:id="rId7"/>
              </a:rPr>
              <a:t>=https%3A%2F%2Fwww.smileplanet.ru%2Fupload%2Fiblock%2F8aa%2Fteplokhod-na-oke.jpg&amp;pos=1&amp;rpt=</a:t>
            </a:r>
            <a:r>
              <a:rPr lang="en-US" sz="1600" dirty="0" err="1" smtClean="0">
                <a:hlinkClick r:id="rId7"/>
              </a:rPr>
              <a:t>simage&amp;lr</a:t>
            </a:r>
            <a:r>
              <a:rPr lang="en-US" sz="1600" dirty="0" smtClean="0">
                <a:hlinkClick r:id="rId7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https://yandex.ru/images/search?text=</a:t>
            </a:r>
            <a:r>
              <a:rPr lang="ru-RU" sz="1600" dirty="0" err="1" smtClean="0">
                <a:hlinkClick r:id="rId8"/>
              </a:rPr>
              <a:t>ходунки&amp;</a:t>
            </a:r>
            <a:r>
              <a:rPr lang="en-US" sz="1600" dirty="0" err="1" smtClean="0">
                <a:hlinkClick r:id="rId8"/>
              </a:rPr>
              <a:t>img_url</a:t>
            </a:r>
            <a:r>
              <a:rPr lang="en-US" sz="1600" dirty="0" smtClean="0">
                <a:hlinkClick r:id="rId8"/>
              </a:rPr>
              <a:t>=http%3A%2F%2Fcs5.pikabu.ru%2Fpost_img%2F2015%2F12%2F10%2F11%2F144977656617976575.jpg&amp;pos=24&amp;rpt=</a:t>
            </a:r>
            <a:r>
              <a:rPr lang="en-US" sz="1600" dirty="0" err="1" smtClean="0">
                <a:hlinkClick r:id="rId8"/>
              </a:rPr>
              <a:t>simage&amp;lr</a:t>
            </a:r>
            <a:r>
              <a:rPr lang="en-US" sz="1600" dirty="0" smtClean="0">
                <a:hlinkClick r:id="rId8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http://svb.ucoz.ru/publ/kh/khodit_gogolem/21-1-0-173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https://yandex.ru/images/search?text=</a:t>
            </a:r>
            <a:r>
              <a:rPr lang="ru-RU" sz="1600" dirty="0" smtClean="0">
                <a:hlinkClick r:id="rId10"/>
              </a:rPr>
              <a:t>ходит%20гоголем&amp;</a:t>
            </a:r>
            <a:r>
              <a:rPr lang="en-US" sz="1600" dirty="0" err="1" smtClean="0">
                <a:hlinkClick r:id="rId10"/>
              </a:rPr>
              <a:t>img_url</a:t>
            </a:r>
            <a:r>
              <a:rPr lang="en-US" sz="1600" dirty="0" smtClean="0">
                <a:hlinkClick r:id="rId10"/>
              </a:rPr>
              <a:t>=https%3A%2F%2F1.bp.blogspot.com%2F-c4HLCkRBX6s%2FUOBKjlpOzCI%2FAAAAAAAADvc%2FMzHKjlLUXe0%2Fs1600%2F9.JPG&amp;pos=0&amp;rpt=</a:t>
            </a:r>
            <a:r>
              <a:rPr lang="en-US" sz="1600" dirty="0" err="1" smtClean="0">
                <a:hlinkClick r:id="rId10"/>
              </a:rPr>
              <a:t>simage&amp;lr</a:t>
            </a:r>
            <a:r>
              <a:rPr lang="en-US" sz="1600" dirty="0" smtClean="0">
                <a:hlinkClick r:id="rId10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http://gramota.ru/slovari/dic?lop=x&amp;bts=x&amp;zar=x&amp;ag=x&amp;ab=x&amp;sin=x&amp;lv=x&amp;az=x&amp;pe=x&amp;word=</a:t>
            </a:r>
            <a:r>
              <a:rPr lang="ru-RU" sz="1600" dirty="0" smtClean="0">
                <a:hlinkClick r:id="rId11"/>
              </a:rPr>
              <a:t>холодный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https://yandex.ru/search/site/?searchid=2134849&amp;text=</a:t>
            </a:r>
            <a:r>
              <a:rPr lang="ru-RU" sz="1600" dirty="0" smtClean="0">
                <a:hlinkClick r:id="rId12"/>
              </a:rPr>
              <a:t>холод%2</a:t>
            </a:r>
            <a:r>
              <a:rPr lang="en-US" sz="1600" dirty="0" smtClean="0">
                <a:hlinkClick r:id="rId12"/>
              </a:rPr>
              <a:t>C%20</a:t>
            </a:r>
            <a:r>
              <a:rPr lang="ru-RU" sz="1600" dirty="0" err="1" smtClean="0">
                <a:hlinkClick r:id="rId12"/>
              </a:rPr>
              <a:t>холодный&amp;</a:t>
            </a:r>
            <a:r>
              <a:rPr lang="en-US" sz="1600" dirty="0" smtClean="0">
                <a:hlinkClick r:id="rId12"/>
              </a:rPr>
              <a:t>web=0&amp;l10n=</a:t>
            </a:r>
            <a:r>
              <a:rPr lang="en-US" sz="1600" dirty="0" err="1" smtClean="0">
                <a:hlinkClick r:id="rId12"/>
              </a:rPr>
              <a:t>ru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52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ХЛЕБ</a:t>
            </a:r>
          </a:p>
        </p:txBody>
      </p:sp>
      <p:sp>
        <p:nvSpPr>
          <p:cNvPr id="13517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1196975"/>
            <a:ext cx="4100512" cy="5400675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хлебница</a:t>
            </a:r>
          </a:p>
          <a:p>
            <a:pPr eaLnBrk="1" hangingPunct="1"/>
            <a:r>
              <a:rPr lang="ru-RU" sz="3600" b="1" dirty="0" smtClean="0"/>
              <a:t>хлебный</a:t>
            </a:r>
          </a:p>
          <a:p>
            <a:pPr eaLnBrk="1" hangingPunct="1"/>
            <a:r>
              <a:rPr lang="ru-RU" sz="3600" b="1" dirty="0" smtClean="0"/>
              <a:t>хлебозавод</a:t>
            </a:r>
          </a:p>
          <a:p>
            <a:pPr eaLnBrk="1" hangingPunct="1"/>
            <a:r>
              <a:rPr lang="ru-RU" sz="3600" b="1" dirty="0" smtClean="0"/>
              <a:t>хлеборезка</a:t>
            </a:r>
          </a:p>
          <a:p>
            <a:pPr eaLnBrk="1" hangingPunct="1"/>
            <a:r>
              <a:rPr lang="ru-RU" sz="3600" b="1" dirty="0" smtClean="0"/>
              <a:t>хлебец</a:t>
            </a:r>
          </a:p>
          <a:p>
            <a:pPr eaLnBrk="1" hangingPunct="1"/>
            <a:r>
              <a:rPr lang="ru-RU" sz="3600" b="1" dirty="0" smtClean="0"/>
              <a:t>хлебушек</a:t>
            </a:r>
          </a:p>
          <a:p>
            <a:pPr eaLnBrk="1" hangingPunct="1"/>
            <a:r>
              <a:rPr lang="ru-RU" sz="3600" b="1" dirty="0" smtClean="0"/>
              <a:t>хлебороб</a:t>
            </a:r>
          </a:p>
          <a:p>
            <a:pPr eaLnBrk="1" hangingPunct="1"/>
            <a:r>
              <a:rPr lang="ru-RU" sz="3600" b="1" dirty="0" smtClean="0"/>
              <a:t>нахлебник</a:t>
            </a:r>
          </a:p>
          <a:p>
            <a:pPr eaLnBrk="1" hangingPunct="1">
              <a:buFont typeface="Wingdings" pitchFamily="2" charset="2"/>
              <a:buNone/>
            </a:pPr>
            <a:endParaRPr lang="ru-RU" sz="32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3200" b="1" dirty="0" smtClean="0"/>
          </a:p>
        </p:txBody>
      </p:sp>
      <p:sp>
        <p:nvSpPr>
          <p:cNvPr id="13517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067175" y="1196975"/>
            <a:ext cx="5076825" cy="525621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хлебосол</a:t>
            </a:r>
          </a:p>
          <a:p>
            <a:r>
              <a:rPr lang="ru-RU" sz="3600" b="1" dirty="0" smtClean="0"/>
              <a:t>хлебопёк</a:t>
            </a:r>
          </a:p>
          <a:p>
            <a:r>
              <a:rPr lang="ru-RU" sz="3600" b="1" dirty="0" smtClean="0"/>
              <a:t>хлебопродукты</a:t>
            </a:r>
          </a:p>
          <a:p>
            <a:r>
              <a:rPr lang="ru-RU" sz="3600" b="1" dirty="0" smtClean="0"/>
              <a:t>хлебобулочный</a:t>
            </a:r>
          </a:p>
          <a:p>
            <a:r>
              <a:rPr lang="ru-RU" sz="3600" b="1" dirty="0" smtClean="0"/>
              <a:t>хлебопекарня</a:t>
            </a:r>
          </a:p>
          <a:p>
            <a:r>
              <a:rPr lang="ru-RU" sz="3600" b="1" dirty="0" smtClean="0"/>
              <a:t>хлебопашец</a:t>
            </a:r>
          </a:p>
          <a:p>
            <a:r>
              <a:rPr lang="ru-RU" sz="3600" b="1" dirty="0" smtClean="0"/>
              <a:t>хлебозаготовка</a:t>
            </a:r>
          </a:p>
          <a:p>
            <a:r>
              <a:rPr lang="ru-RU" sz="3600" b="1" dirty="0" smtClean="0"/>
              <a:t>хлебоуборочный</a:t>
            </a:r>
            <a:endParaRPr lang="ru-RU" sz="36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203848" y="3356992"/>
            <a:ext cx="648072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2339752" y="4005064"/>
            <a:ext cx="504056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2843808" y="5229200"/>
            <a:ext cx="504056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7452320" y="4005064"/>
            <a:ext cx="720080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8244408" y="6237312"/>
            <a:ext cx="899592" cy="6206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ХЛЕБОРЕЗКА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videoreply.ru/upload/video/thumbs/small/img.php?aHR0cHM6Ly9pLnl0aW1nLmNvbS92aS9EcEtLS3NzN1p6MC9ocWRlZmF1bHQ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240692" cy="4680520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00392" y="6165304"/>
            <a:ext cx="682376" cy="466352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3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ХЛЕБЕЦ</a:t>
            </a:r>
          </a:p>
        </p:txBody>
      </p:sp>
      <p:pic>
        <p:nvPicPr>
          <p:cNvPr id="136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700808"/>
            <a:ext cx="4217987" cy="2952750"/>
          </a:xfrm>
          <a:noFill/>
        </p:spPr>
      </p:pic>
      <p:sp>
        <p:nvSpPr>
          <p:cNvPr id="13619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6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45005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4499992" y="332656"/>
            <a:ext cx="288032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3347864" y="6165304"/>
            <a:ext cx="576064" cy="42172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ХЛЕБОРОБ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volgograd.grainboard.ru/data/news/360110/1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484784"/>
            <a:ext cx="6254591" cy="468052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44408" y="6165304"/>
            <a:ext cx="610368" cy="34972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ХЛЕБОПЕКАРНЯ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4-sezona-tour.ru/wp-content/uploads/2016/09/Hlebnye-tradits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952320" cy="463488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172400" y="6237312"/>
            <a:ext cx="610368" cy="394344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8712968" cy="5865515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Хлеб – всему голова.  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Хлеб</a:t>
            </a:r>
            <a:r>
              <a:rPr lang="ru-RU" sz="3600" dirty="0" smtClean="0"/>
              <a:t> - </a:t>
            </a:r>
            <a:r>
              <a:rPr lang="ru-RU" sz="3600" b="1" dirty="0" smtClean="0"/>
              <a:t>соль .</a:t>
            </a:r>
          </a:p>
          <a:p>
            <a:pPr>
              <a:buNone/>
            </a:pPr>
            <a:r>
              <a:rPr lang="ru-RU" sz="3600" dirty="0" smtClean="0"/>
              <a:t> Угощение.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b="1" dirty="0" smtClean="0"/>
              <a:t>Каша — мать наша, а хлеб — кормилец.</a:t>
            </a:r>
          </a:p>
          <a:p>
            <a:pPr>
              <a:buNone/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Рыбаки ловили щуку на червя, карася на</a:t>
            </a:r>
          </a:p>
          <a:p>
            <a:pPr>
              <a:buNone/>
            </a:pPr>
            <a:r>
              <a:rPr lang="ru-RU" sz="3600" dirty="0" smtClean="0"/>
              <a:t> хлебный мякиш.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279</Words>
  <Application>Microsoft Office PowerPoint</Application>
  <PresentationFormat>Экран (4:3)</PresentationFormat>
  <Paragraphs>145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«х») </vt:lpstr>
      <vt:lpstr>ЗАГАДКА</vt:lpstr>
      <vt:lpstr>ХЛЕБ</vt:lpstr>
      <vt:lpstr>ХЛЕБОРЕЗКА</vt:lpstr>
      <vt:lpstr>ХЛЕБЕЦ</vt:lpstr>
      <vt:lpstr>ХЛЕБОРОБ</vt:lpstr>
      <vt:lpstr>ХЛЕБОПЕКАРНЯ</vt:lpstr>
      <vt:lpstr>Слайд 8</vt:lpstr>
      <vt:lpstr>Слайд 9</vt:lpstr>
      <vt:lpstr>Слайд 10</vt:lpstr>
      <vt:lpstr>Слайд 11</vt:lpstr>
      <vt:lpstr>ХОД</vt:lpstr>
      <vt:lpstr>НАХОДКА</vt:lpstr>
      <vt:lpstr>ХОДУЛИ</vt:lpstr>
      <vt:lpstr>ВЕЗДЕХОД</vt:lpstr>
      <vt:lpstr>ХОДУНКИ</vt:lpstr>
      <vt:lpstr>ТЕПЛОХОД</vt:lpstr>
      <vt:lpstr>Слайд 18</vt:lpstr>
      <vt:lpstr>Ходить гоголем</vt:lpstr>
      <vt:lpstr>Слайд 20</vt:lpstr>
      <vt:lpstr>Слайд 21</vt:lpstr>
      <vt:lpstr>РЕШИ ПРИМЕР</vt:lpstr>
      <vt:lpstr>ХОЛОД</vt:lpstr>
      <vt:lpstr>ХОЛОДНЫЙ</vt:lpstr>
      <vt:lpstr>Слайд 25</vt:lpstr>
      <vt:lpstr>Слайд 26</vt:lpstr>
      <vt:lpstr>Слайд 27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Кож-</dc:title>
  <cp:lastModifiedBy>НовиковаС Светлана Геннадьевна</cp:lastModifiedBy>
  <cp:revision>39</cp:revision>
  <dcterms:modified xsi:type="dcterms:W3CDTF">2018-10-19T10:34:19Z</dcterms:modified>
</cp:coreProperties>
</file>