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70" r:id="rId14"/>
    <p:sldId id="290" r:id="rId15"/>
    <p:sldId id="291" r:id="rId16"/>
    <p:sldId id="274" r:id="rId17"/>
    <p:sldId id="292" r:id="rId18"/>
    <p:sldId id="297" r:id="rId19"/>
    <p:sldId id="293" r:id="rId20"/>
    <p:sldId id="294" r:id="rId21"/>
    <p:sldId id="295" r:id="rId22"/>
    <p:sldId id="296" r:id="rId23"/>
    <p:sldId id="298" r:id="rId24"/>
    <p:sldId id="280" r:id="rId25"/>
    <p:sldId id="281" r:id="rId26"/>
    <p:sldId id="282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3C93E-F20E-4D6A-B5E6-8842C8058C1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D14E-3713-4770-8C46-92465E563F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9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272808" cy="2520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Проект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как творческая задача интеллектуального и практического характера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877272"/>
            <a:ext cx="6876256" cy="98072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</a:rPr>
              <a:t>Автор: учитель технологии МОУ «СОШ № 63» </a:t>
            </a:r>
            <a:endParaRPr lang="en-US" sz="1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</a:rPr>
              <a:t>г</a:t>
            </a:r>
            <a:r>
              <a:rPr lang="en-US" sz="1800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</a:rPr>
              <a:t> Магнитогорска Челябинской области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</a:rPr>
              <a:t>Федосеева Ирина Викторовна</a:t>
            </a:r>
            <a:endParaRPr lang="ru-RU" sz="1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Ирина\Desktop\ИРИНА\My Pictures\DSC06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5634"/>
            <a:ext cx="2232248" cy="330372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Пример дизайн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спецификации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458" name="Picture 2" descr="http://do.gendocs.ru/pars_docs/tw_refs/68/67271/67271_html_5f65834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" y="1700808"/>
            <a:ext cx="912904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ТЕХНОЛОГИЧЕСКАЯ КАРТА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33278"/>
              </p:ext>
            </p:extLst>
          </p:nvPr>
        </p:nvGraphicFramePr>
        <p:xfrm>
          <a:off x="251520" y="1397000"/>
          <a:ext cx="8712968" cy="5377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7"/>
                <a:gridCol w="3848228"/>
                <a:gridCol w="1257139"/>
                <a:gridCol w="2736304"/>
              </a:tblGrid>
              <a:tr h="14456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№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пп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Последовательность выполнения работ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Эскиз 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Инструменты, оборудование, материалы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86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3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en-US" dirty="0" smtClean="0"/>
                        <a:t>6</a:t>
                      </a:r>
                    </a:p>
                    <a:p>
                      <a:pPr algn="ctr"/>
                      <a:r>
                        <a:rPr lang="en-US" dirty="0" smtClean="0"/>
                        <a:t>7</a:t>
                      </a:r>
                    </a:p>
                    <a:p>
                      <a:pPr algn="ctr"/>
                      <a:r>
                        <a:rPr lang="en-US" dirty="0" smtClean="0"/>
                        <a:t>8</a:t>
                      </a:r>
                    </a:p>
                    <a:p>
                      <a:pPr algn="ctr"/>
                      <a:r>
                        <a:rPr lang="en-US" dirty="0" smtClean="0"/>
                        <a:t>9</a:t>
                      </a:r>
                    </a:p>
                    <a:p>
                      <a:pPr algn="ctr"/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8186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Примеры 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творческих проектов, созданных учащимися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 МОУ «СОШ № 63» 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города Магнитогорска 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под руководством учителя технологии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 Федосеевой И.В.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" name="Picture 2" descr="http://youreng.ru/wp-content/uploads/2014/04/sm_full.aspx_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212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СЛАДКИЙ СОН 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288032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Arial Black" pitchFamily="34" charset="0"/>
              </a:rPr>
              <a:t>Гуляева Александра (9кл.) – призёр муниципального этапа ВОШ по технологии 2009-2010 уч. года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857446" cy="504056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2" descr="C:\Documents and Settings\Sancha\Рабочий стол\для проекта\100SSCAM\S5002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789040"/>
            <a:ext cx="3468112" cy="2424311"/>
          </a:xfrm>
          <a:prstGeom prst="rect">
            <a:avLst/>
          </a:prstGeom>
          <a:noFill/>
          <a:ln w="38100">
            <a:solidFill>
              <a:srgbClr val="333399"/>
            </a:solidFill>
          </a:ln>
        </p:spPr>
      </p:pic>
    </p:spTree>
    <p:extLst>
      <p:ext uri="{BB962C8B-B14F-4D97-AF65-F5344CB8AC3E}">
        <p14:creationId xmlns:p14="http://schemas.microsoft.com/office/powerpoint/2010/main" val="27793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96136" cy="9087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МЕЧТА О МОРЕ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980729"/>
            <a:ext cx="5256584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 Black" pitchFamily="34" charset="0"/>
              </a:rPr>
              <a:t>Потапова Татьяна (11кл.)- призёр муниципального этапа ВОШ по технологии 2009-2010 уч. года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C:\Users\Ирина\Desktop\ИРИНА\ПРОЕКТЫ\ЗИМУШКА\проекты\PB2913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"/>
            <a:ext cx="2917325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6" name="Picture 3" descr="C:\Documents and Settings\Sancha\Рабочий стол\для проекта\еще\PB281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2732219"/>
            <a:ext cx="2024981" cy="2640997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pic>
        <p:nvPicPr>
          <p:cNvPr id="7" name="Picture 2" descr="C:\Documents and Settings\Sancha\Рабочий стол\для проекта\еще\PB2813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662645" cy="208823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602128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5373216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Пояснительная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записка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" name="Picture 2" descr="C:\Documents and Settings\Sancha\Рабочий стол\для проекта\еще\PB2813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592288" cy="2278691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2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ЗИМУШКА-ЗИМА</a:t>
            </a:r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Гуляева Александра (10кл.) – победитель муниципального, призёр регионального этапов ВОШ по технологии 2010-2011 учебного года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075" name="Picture 3" descr="C:\Users\Ирина\Desktop\ИРИНА\ПРОЕКТЫ\ЗИМУШКА\зима 6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15200" cy="54864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1005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технолог\готовое джеп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6397574" cy="480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ЦВЕТОЧНЫЕ ФАНТАЗИИ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Харитонова Валентина (9кл.) победитель муниципального, призёр регионального, участник заключительного этапов ВОШ  по технологии 2011-2012 уч. года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Рисунок 3" descr="C:\Documents and Settings\Администратор\Рабочий стол\технолог\P33000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65459"/>
            <a:ext cx="1625428" cy="513676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555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СТИЛЬНАЯ ШТУЧКА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 smtClean="0">
                <a:latin typeface="Arial Black" pitchFamily="34" charset="0"/>
              </a:rPr>
              <a:t>Гуляева Александра (11кл.) – победитель муниципального, участник регионального этапов ВОШ по технологии 2011-2012 уч. г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Picture 2" descr="C:\Documents and Settings\Администратор\Рабочий стол\Новая папка (2)\PB29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0678"/>
            <a:ext cx="2940992" cy="665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50800">
            <a:contourClr>
              <a:srgbClr val="7030A0"/>
            </a:contourClr>
          </a:sp3d>
        </p:spPr>
      </p:pic>
      <p:pic>
        <p:nvPicPr>
          <p:cNvPr id="6" name="Рисунок 5" descr="http://e.mail.ru/cgi-bin/getattach?file=%d0%91%d0%b5%d0%b7%20%d0%b8%d0%bc%d0%b5%d0%bd%d0%b8%2d1.jpg&amp;id=13218035650000000971;0;1&amp;mode=attachment&amp;channel=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31455"/>
            <a:ext cx="2304256" cy="271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50800">
            <a:contourClr>
              <a:srgbClr val="7030A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87624" y="6211669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Пояснительная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записка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ЧУДЕСНЫЕ ПРЕВРАЩЕНИЯ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(коллекция верхней одежды-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трансформеров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)</a:t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Харитонова Валентина (10кл.) – победитель муниципального, призёр регионального этапов ВОШ по технологии 2012-2013 уч. года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Рисунок 2" descr="C:\Documents and Settings\Ирина\Рабочий стол\Новая папка (2)\PB26001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8794"/>
            <a:ext cx="2103622" cy="48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Ирина\Рабочий стол\Новая папка (2)\PB2600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1355042" cy="48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Ирина\Рабочий стол\Новая папка (2)\PB26000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5"/>
            <a:ext cx="207170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Ирина\Рабочий стол\Новая папка (2)\PB26001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05104"/>
            <a:ext cx="1487640" cy="408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53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6893388" cy="940593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Arial Black" pitchFamily="34" charset="0"/>
              </a:rPr>
              <a:t> </a:t>
            </a:r>
            <a:r>
              <a:rPr lang="ru-RU" b="1" u="sng" dirty="0" smtClean="0">
                <a:solidFill>
                  <a:srgbClr val="00B050"/>
                </a:solidFill>
                <a:latin typeface="Arial Black" pitchFamily="34" charset="0"/>
              </a:rPr>
              <a:t>Плащ на подкладке</a:t>
            </a:r>
            <a:endParaRPr lang="ru-RU" b="1" u="sng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C:\Documents and Settings\Ирина\Рабочий стол\Новая папка (2)\PB26001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940593"/>
            <a:ext cx="2286016" cy="54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Ирина\Рабочий стол\Новая папка (2)\PB26002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571612"/>
            <a:ext cx="192882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Ирина\Рабочий стол\Новая папка (2)\PB26003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214422"/>
            <a:ext cx="192882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Ирина\Рабочий стол\Новая папка (2)\PB26002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2000240"/>
            <a:ext cx="16256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5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УЧЕБНЫЙ ПРОЕКТ -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0141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Arial Black" pitchFamily="34" charset="0"/>
              </a:rPr>
              <a:t>это итоговая самостоятельная работа учащихся интеллектуально-практического характера из различных областей деятельности, выполненная под руководством педагога.</a:t>
            </a:r>
            <a:endParaRPr lang="en-US" sz="24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Цель проекта для учителя: </a:t>
            </a:r>
          </a:p>
          <a:p>
            <a:pPr algn="just">
              <a:buNone/>
            </a:pPr>
            <a:r>
              <a:rPr lang="ru-RU" sz="2400" dirty="0" smtClean="0">
                <a:latin typeface="Arial Black" pitchFamily="34" charset="0"/>
              </a:rPr>
              <a:t>1-контроль знаний и умений учащихся; </a:t>
            </a:r>
          </a:p>
          <a:p>
            <a:pPr algn="just">
              <a:buNone/>
            </a:pPr>
            <a:r>
              <a:rPr lang="ru-RU" sz="2400" dirty="0" smtClean="0">
                <a:latin typeface="Arial Black" pitchFamily="34" charset="0"/>
              </a:rPr>
              <a:t>2-содействие их творческому развитию;</a:t>
            </a:r>
          </a:p>
          <a:p>
            <a:pPr algn="just">
              <a:buNone/>
            </a:pPr>
            <a:r>
              <a:rPr lang="ru-RU" sz="2400" dirty="0" smtClean="0">
                <a:latin typeface="Arial Black" pitchFamily="34" charset="0"/>
              </a:rPr>
              <a:t>3-формирование у учащихся системы интеллектуальных и </a:t>
            </a:r>
            <a:r>
              <a:rPr lang="ru-RU" sz="2400" dirty="0" err="1" smtClean="0">
                <a:latin typeface="Arial Black" pitchFamily="34" charset="0"/>
              </a:rPr>
              <a:t>общетрудовых</a:t>
            </a:r>
            <a:r>
              <a:rPr lang="ru-RU" sz="2400" dirty="0" smtClean="0">
                <a:latin typeface="Arial Black" pitchFamily="34" charset="0"/>
              </a:rPr>
              <a:t> знаний и умений, воплощаемых в конкретных изделиях.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34182" cy="100010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  <a:latin typeface="Arial Black" pitchFamily="34" charset="0"/>
              </a:rPr>
              <a:t>Куртка и брюки</a:t>
            </a:r>
            <a:endParaRPr lang="ru-RU" b="1" u="sng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C:\Documents and Settings\Ирина\Рабочий стол\Новая папка (2)\PB26005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164307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Ирина\Рабочий стол\Новая папка (2)\PB26005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428868"/>
            <a:ext cx="11493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Ирина\Рабочий стол\Новая папка (2)\PB26005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1071546"/>
            <a:ext cx="114935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Ирина\Рабочий стол\Новая папка (2)\PB26004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868"/>
            <a:ext cx="13017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Ирина\Рабочий стол\Новая папка (2)\PB26004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142984"/>
            <a:ext cx="11430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Ирина\Рабочий стол\Новая папка (2)\PB26004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357430"/>
            <a:ext cx="14287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Ирина\Мои документы\Мои рисунки\Анимации для презентации\Batterflu\Perfect\Мах\b_fly31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5072074"/>
            <a:ext cx="785806" cy="724688"/>
          </a:xfrm>
          <a:prstGeom prst="rect">
            <a:avLst/>
          </a:prstGeom>
          <a:noFill/>
        </p:spPr>
      </p:pic>
      <p:pic>
        <p:nvPicPr>
          <p:cNvPr id="12" name="Picture 2" descr="C:\Documents and Settings\Ирина\Мои документы\Мои рисунки\Анимации для презентации\Batterflu\Perfect\Мах\b_fly31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5643578"/>
            <a:ext cx="500054" cy="461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8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2547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70C0"/>
                </a:solidFill>
                <a:latin typeface="Arial Black" pitchFamily="34" charset="0"/>
              </a:rPr>
              <a:t> Утепленное пальто</a:t>
            </a:r>
            <a:endParaRPr lang="ru-RU" b="1" u="sng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C:\Documents and Settings\Ирина\Рабочий стол\Новая папка (2)\PB260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207170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Ирина\Рабочий стол\Новая папка (2)\PB26000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143248"/>
            <a:ext cx="16446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Ирина\Рабочий стол\Новая папка (2)\PB26000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3000372"/>
            <a:ext cx="14160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Ирина\Рабочий стол\Валя\PC03001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214422"/>
            <a:ext cx="1654967" cy="377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Ирина\Local Settings\Temporary Internet Files\Content.Word\PC03000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142984"/>
            <a:ext cx="1676140" cy="32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02" y="260648"/>
            <a:ext cx="7429520" cy="587261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Плащ без подкладки</a:t>
            </a:r>
            <a:endParaRPr lang="ru-RU" b="1" u="sng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C:\Documents and Settings\Ирина\Рабочий стол\Новая папка (2)\PB26001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221457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Ирина\Рабочий стол\Новая папка (2)\PB26001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500174"/>
            <a:ext cx="214314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Ирина\Рабочий стол\Новая папка (2)\PB26001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785926"/>
            <a:ext cx="221457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6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ПРАЗДНИК КАЖДЫЙ ДЕНЬ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(коллекция нарядной одежды на базе маленького чёрного платья)</a:t>
            </a:r>
            <a:b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Дудкина Елизавета (9кл.) – победитель муниципального, призёр регионального, участник заключительного этапов ВОШ по технологии 20012-2013 уч. года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Picture 1" descr="PB2000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5" y="1371144"/>
            <a:ext cx="1577654" cy="348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PB240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90" y="3536428"/>
            <a:ext cx="1227093" cy="325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Ирина\Рабочий стол\Лиза Дуд\P1120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92013"/>
            <a:ext cx="1292415" cy="264432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53" y="4260660"/>
            <a:ext cx="1348823" cy="25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07" y="3274430"/>
            <a:ext cx="1620822" cy="352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96" y="1728322"/>
            <a:ext cx="1239850" cy="277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06" y="2948318"/>
            <a:ext cx="1264290" cy="279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7936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1165564"/>
            <a:ext cx="3366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4" name="Рисунок 3" descr="C:\Users\Un1t\Desktop\Федосеева И.В\Олимпиада 2013\фото\PB07005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2261"/>
            <a:ext cx="2160240" cy="49327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5" name="Рисунок 4" descr="C:\Users\Un1t\Desktop\Федосеева И.В\Олимпиада 2013\фото\PB07007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699792" cy="66099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11655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ПОЛНОМ БЛЕСКЕ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C:\Users\Un1t\Desktop\Федосеева И.В\Олимпиада 2013\фото\PB07007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75" y="3645024"/>
            <a:ext cx="1822386" cy="2880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653109" y="1037595"/>
            <a:ext cx="3431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Харитонова Валентина (11кл.) –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Победитель муниципального,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призёр регионального этапов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ВОШ по технологии 2013-2014 уч. г.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41763" y="476250"/>
            <a:ext cx="5202237" cy="1143000"/>
          </a:xfrm>
        </p:spPr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  <a:latin typeface="Arial Black" pitchFamily="34" charset="0"/>
              </a:rPr>
              <a:t>АКСЕССУАРЫ</a:t>
            </a:r>
            <a:endParaRPr lang="ru-RU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C:\Users\Un1t\Desktop\Федосеева И.В\Олимпиада 2013\фото\PB07007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5"/>
            <a:ext cx="2520280" cy="33647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4" name="Рисунок 3" descr="C:\Users\Un1t\Desktop\Федосеева И.В\Олимпиада 2013\фото\PB07006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18976"/>
            <a:ext cx="3600400" cy="22322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" name="Рисунок 4" descr="C:\Users\Un1t\Desktop\Федосеева И.В\Олимпиада 2013\фото\PB18000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32108"/>
            <a:ext cx="3257525" cy="24587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Рисунок 5" descr="C:\Users\Un1t\Desktop\Федосеева И.В\Олимпиада 2013\фото\PB180004 — копия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84245"/>
            <a:ext cx="2551430" cy="19145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8" name="Picture 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6"/>
            <a:ext cx="9144000" cy="683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9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7" y="332656"/>
            <a:ext cx="9144001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– ЗА ЖИВУЮ ПЛАНЕТУ!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(коллекция изделий из искусственного меха)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Дудкина Елизавета (10кл.) – победитель муниципального, призёр регионального этапов ВОШ по технологии 2013-2014уч. года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Рисунок 2" descr="C:\Users\Un1t\Desktop\Федосеева И.В\Олимпиада 2013\Лиза фото\PC060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4432"/>
            <a:ext cx="2339752" cy="410445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 descr="C:\Users\Un1t\Desktop\Федосеева И.В\Олимпиада 2013\Лиза фото\PC060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71" y="1772816"/>
            <a:ext cx="2611729" cy="409607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 descr="C:\Users\Un1t\Desktop\Федосеева И.В\Олимпиада 2013\Лиза фото\PC06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1888262" cy="374441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C:\Users\Un1t\Desktop\Федосеева И.В\Олимпиада 2013\Лиза фото\PC06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58585"/>
            <a:ext cx="2016224" cy="374441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55976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71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5292725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КАЛЕЙДОСКОПЫ ВИТРАЖЕЙ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1341438"/>
            <a:ext cx="5040313" cy="52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>
                <a:latin typeface="Arial Black" pitchFamily="34" charset="0"/>
              </a:rPr>
              <a:t>Коноплёва</a:t>
            </a:r>
            <a:r>
              <a:rPr lang="ru-RU" sz="2400" dirty="0" smtClean="0">
                <a:latin typeface="Arial Black" pitchFamily="34" charset="0"/>
              </a:rPr>
              <a:t> Анастасия (9кл.) –  Победитель муниципального </a:t>
            </a:r>
            <a:r>
              <a:rPr lang="ru-RU" sz="2400" smtClean="0">
                <a:latin typeface="Arial Black" pitchFamily="34" charset="0"/>
              </a:rPr>
              <a:t>и </a:t>
            </a:r>
            <a:r>
              <a:rPr lang="ru-RU" sz="2400" smtClean="0">
                <a:latin typeface="Arial Black" pitchFamily="34" charset="0"/>
              </a:rPr>
              <a:t>Призёр регионального </a:t>
            </a:r>
            <a:r>
              <a:rPr lang="ru-RU" sz="2400" dirty="0" smtClean="0">
                <a:latin typeface="Arial Black" pitchFamily="34" charset="0"/>
              </a:rPr>
              <a:t>этапов ВОШ по технологии в 2014-2015 </a:t>
            </a:r>
            <a:r>
              <a:rPr lang="ru-RU" sz="2400" dirty="0" err="1" smtClean="0">
                <a:latin typeface="Arial Black" pitchFamily="34" charset="0"/>
              </a:rPr>
              <a:t>уч.году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" name="Рисунок 2" descr="C:\Users\Un1t\Desktop\ПРЕЗЕНТАЦИИ К УРОКАМ\4. КОНОПЛЁВА НАСТЯ\ФОТО\PA24000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865684" y="1615036"/>
            <a:ext cx="6632702" cy="363589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300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ПОРЯДОК ВЫПОЛНЕНИЯ ПРОЕКТА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328592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Arial Black" pitchFamily="34" charset="0"/>
              </a:rPr>
              <a:t>Подготовительный этап. </a:t>
            </a:r>
          </a:p>
          <a:p>
            <a:pPr marL="514350" indent="-514350" algn="just">
              <a:buNone/>
            </a:pPr>
            <a:r>
              <a:rPr lang="ru-RU" sz="1800" dirty="0" smtClean="0">
                <a:latin typeface="Arial Black" pitchFamily="34" charset="0"/>
              </a:rPr>
              <a:t>(выбор и обоснование темы, составление плана работы, определение материальных и финансовых затрат)</a:t>
            </a:r>
            <a:endParaRPr lang="ru-RU" dirty="0" smtClean="0">
              <a:latin typeface="Arial Black" pitchFamily="34" charset="0"/>
            </a:endParaRPr>
          </a:p>
          <a:p>
            <a:pPr marL="514350" indent="-514350" algn="just">
              <a:buNone/>
            </a:pPr>
            <a:r>
              <a:rPr lang="ru-RU" dirty="0" smtClean="0">
                <a:latin typeface="Arial Black" pitchFamily="34" charset="0"/>
              </a:rPr>
              <a:t>2. Конструкторский этап.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(сравнение вариантов, выбор оптимального, сбор и обработка информации, разработка конструкции, технологии изготовления, подготовка материалов, инструментов)</a:t>
            </a:r>
            <a:endParaRPr lang="ru-RU" dirty="0" smtClean="0">
              <a:latin typeface="Arial Black" pitchFamily="34" charset="0"/>
            </a:endParaRPr>
          </a:p>
          <a:p>
            <a:pPr marL="514350" indent="-514350" algn="just">
              <a:buNone/>
            </a:pPr>
            <a:r>
              <a:rPr lang="ru-RU" dirty="0" smtClean="0">
                <a:latin typeface="Arial Black" pitchFamily="34" charset="0"/>
              </a:rPr>
              <a:t>3. Технологический этап.</a:t>
            </a:r>
          </a:p>
          <a:p>
            <a:pPr marL="514350" indent="-514350" algn="just">
              <a:buNone/>
            </a:pPr>
            <a:r>
              <a:rPr lang="ru-RU" sz="1800" dirty="0" smtClean="0">
                <a:latin typeface="Arial Black" pitchFamily="34" charset="0"/>
              </a:rPr>
              <a:t>(выполнение проекта учащимися, текущий контроль и корректировка учителем, соблюдение правил ТБ)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Arial Black" pitchFamily="34" charset="0"/>
              </a:rPr>
              <a:t>4. Заключительный этап.</a:t>
            </a:r>
          </a:p>
          <a:p>
            <a:pPr marL="514350" indent="-514350" algn="just">
              <a:buNone/>
            </a:pPr>
            <a:r>
              <a:rPr lang="ru-RU" sz="1800" dirty="0" smtClean="0">
                <a:latin typeface="Arial Black" pitchFamily="34" charset="0"/>
              </a:rPr>
              <a:t>(самооценка качества выполненной работы)</a:t>
            </a:r>
            <a:endParaRPr lang="ru-RU" sz="1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КРИТЕРИИ ОЦЕНКИ ПРОЕКТА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 Black" pitchFamily="34" charset="0"/>
              </a:rPr>
              <a:t>Оригинальность темы и идеи проекта.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Black" pitchFamily="34" charset="0"/>
              </a:rPr>
              <a:t>Конструктивные параметры </a:t>
            </a:r>
            <a:r>
              <a:rPr lang="ru-RU" sz="2000" dirty="0" smtClean="0">
                <a:latin typeface="Arial Black" pitchFamily="34" charset="0"/>
              </a:rPr>
              <a:t>(соответствие назначению, прочность, надежность).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Black" pitchFamily="34" charset="0"/>
              </a:rPr>
              <a:t>Технологические критерии </a:t>
            </a:r>
            <a:r>
              <a:rPr lang="ru-RU" sz="1900" dirty="0" smtClean="0">
                <a:latin typeface="Arial Black" pitchFamily="34" charset="0"/>
              </a:rPr>
              <a:t>(оригинальность применения и сочетания материалов, соблюдение правил безопасной работы).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Black" pitchFamily="34" charset="0"/>
              </a:rPr>
              <a:t>Эстетические критерии </a:t>
            </a:r>
            <a:r>
              <a:rPr lang="ru-RU" sz="1800" dirty="0" smtClean="0">
                <a:latin typeface="Arial Black" pitchFamily="34" charset="0"/>
              </a:rPr>
              <a:t>(композиционная завершённость, дизайн, использование традиций народной культуры).</a:t>
            </a:r>
            <a:endParaRPr lang="ru-RU" dirty="0" smtClean="0">
              <a:latin typeface="Arial Black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 Black" pitchFamily="34" charset="0"/>
              </a:rPr>
              <a:t>Экономические критерии</a:t>
            </a:r>
            <a:r>
              <a:rPr lang="ru-RU" sz="1800" dirty="0" smtClean="0">
                <a:latin typeface="Arial Black" pitchFamily="34" charset="0"/>
              </a:rPr>
              <a:t> (потребность в изделии, экономическое обоснование).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СТРУКТУРА ТВОРЧЕСКОГО ПРОЕКТА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buAutoNum type="arabicPeriod"/>
            </a:pPr>
            <a:r>
              <a:rPr lang="ru-RU" sz="2800" dirty="0" smtClean="0">
                <a:latin typeface="Arial Black" pitchFamily="34" charset="0"/>
              </a:rPr>
              <a:t>Пояснительная записка.</a:t>
            </a:r>
          </a:p>
          <a:p>
            <a:pPr marL="514350" indent="-514350" algn="ctr">
              <a:buAutoNum type="arabicPeriod"/>
            </a:pPr>
            <a:r>
              <a:rPr lang="ru-RU" sz="2800" dirty="0" smtClean="0">
                <a:latin typeface="Arial Black" pitchFamily="34" charset="0"/>
              </a:rPr>
              <a:t>Творческая работа (изделие).</a:t>
            </a:r>
          </a:p>
          <a:p>
            <a:pPr marL="514350" indent="-514350" algn="ctr">
              <a:buAutoNum type="arabicPeriod"/>
            </a:pPr>
            <a:r>
              <a:rPr lang="ru-RU" sz="2800" dirty="0" smtClean="0">
                <a:latin typeface="Arial Black" pitchFamily="34" charset="0"/>
              </a:rPr>
              <a:t>Защита творческого проекта.</a:t>
            </a:r>
          </a:p>
          <a:p>
            <a:pPr marL="514350" indent="-514350">
              <a:buNone/>
            </a:pPr>
            <a:endParaRPr lang="en-US" sz="2800" dirty="0" smtClean="0">
              <a:latin typeface="Arial Black" pitchFamily="34" charset="0"/>
            </a:endParaRPr>
          </a:p>
          <a:p>
            <a:pPr marL="514350" indent="-514350">
              <a:buNone/>
            </a:pPr>
            <a:endParaRPr lang="ru-RU" sz="2800" dirty="0" smtClean="0">
              <a:latin typeface="Arial Black" pitchFamily="34" charset="0"/>
            </a:endParaRPr>
          </a:p>
          <a:p>
            <a:pPr marL="514350" indent="-51435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Содержание пояснительной записки:</a:t>
            </a:r>
          </a:p>
          <a:p>
            <a:pPr marL="514350" indent="-514350" algn="ctr">
              <a:buNone/>
            </a:pPr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(может меняться)</a:t>
            </a:r>
          </a:p>
          <a:p>
            <a:pPr marL="514350" indent="-514350" algn="just">
              <a:buNone/>
            </a:pPr>
            <a:r>
              <a:rPr lang="en-US" sz="1800" dirty="0" smtClean="0">
                <a:latin typeface="Arial Black" pitchFamily="34" charset="0"/>
              </a:rPr>
              <a:t>       </a:t>
            </a:r>
            <a:r>
              <a:rPr lang="ru-RU" sz="1800" dirty="0" smtClean="0">
                <a:latin typeface="Arial Black" pitchFamily="34" charset="0"/>
              </a:rPr>
              <a:t>обоснование возникшей проблемы и потребности; схема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обдумывания; выявление основных параметров и ограничений; теоретические сведения; история и современность; банк идей; эскизная проработка базового варианта; требования к изделию; дизайн-спецификация; инструменты и оборудование; материалы; правила безопасности; технология изготовления; контроль качества; экологическое обоснование; экономическое обоснование; реклама; самооценка; словарь терминов; литература.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СХЕМА ОБДУМЫВАНИЯ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(примерная)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7412" name="Picture 4" descr="http://odtdocs.ru/pars_docs/refs/2/1079/1079_html_6c1a7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СЕТКА ПРИНЯТИЯ РЕШЕНИЙ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(по выбору варианта)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8"/>
          <a:ext cx="9144000" cy="580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6656"/>
                <a:gridCol w="1424066"/>
                <a:gridCol w="1499016"/>
                <a:gridCol w="1124262"/>
              </a:tblGrid>
              <a:tr h="6776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 Black" pitchFamily="34" charset="0"/>
                        </a:rPr>
                        <a:t>КРИТЕРИИ ОЦЕНКИ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вариант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вариант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вариант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7037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Наличие заказа и спроса на рынке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776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Наличие материалов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7037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Наличие оборудования</a:t>
                      </a:r>
                      <a:r>
                        <a:rPr lang="ru-RU" sz="2000" baseline="0" dirty="0" smtClean="0">
                          <a:latin typeface="Arial Black" pitchFamily="34" charset="0"/>
                        </a:rPr>
                        <a:t> и инструментов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776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Достаточность знаний и умений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776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Возможность применения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776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Другие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00966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ВЫВОД: исходя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из результатов оценки, оптимальным является </a:t>
                      </a:r>
                      <a:r>
                        <a:rPr lang="ru-RU" sz="2000" baseline="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вариант№___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, т.к. ……………………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ТРЕБОВАНИЯ К ИЗДЕЛИЮ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836711"/>
          <a:ext cx="8784976" cy="5947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0536"/>
                <a:gridCol w="1694440"/>
              </a:tblGrid>
              <a:tr h="646741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Название изделия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467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Функциональное назначение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467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Пользователь</a:t>
                      </a:r>
                      <a:r>
                        <a:rPr lang="ru-RU" sz="2000" baseline="0" dirty="0" smtClean="0">
                          <a:latin typeface="Arial Black" pitchFamily="34" charset="0"/>
                        </a:rPr>
                        <a:t> 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467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Единичное или массовое производство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467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Требования к материалам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467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Метод изготовления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467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Внешний вид, стиль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7394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Требования с точки зрения безопасности использования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467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Black" pitchFamily="34" charset="0"/>
                        </a:rPr>
                        <a:t>Экологические требования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ДИЗАЙН - СПЕЦИФИКАЦИЯ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7398179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Название изделия с указанием техники изготовления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08920"/>
            <a:ext cx="187220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СКОЛЬКО?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Размер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финансовых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затрат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708920"/>
            <a:ext cx="2016224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ДЛЯ ЧЕГО?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Назначение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изделия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708920"/>
            <a:ext cx="208823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ДЛЯ КОГО?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Кто пользователь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изделия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2708920"/>
            <a:ext cx="172819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КАК?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Способ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изготовления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176" y="5301208"/>
            <a:ext cx="234391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ЧЕМ?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Инструменты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и оборудование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5301208"/>
            <a:ext cx="18002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ИЗ ЧЕГО?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Материалы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301208"/>
            <a:ext cx="2160240" cy="9233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ГДЕ?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Место применения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115616" y="2276872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572000" y="191683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15616" y="227687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75856" y="227687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652120" y="227687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812360" y="227687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67744" y="2276872"/>
            <a:ext cx="5138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572000" y="2420888"/>
            <a:ext cx="0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876256" y="2348880"/>
            <a:ext cx="72008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584</Words>
  <Application>Microsoft Office PowerPoint</Application>
  <PresentationFormat>Экран (4:3)</PresentationFormat>
  <Paragraphs>139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Проект  как творческая задача интеллектуального и практического характера</vt:lpstr>
      <vt:lpstr>УЧЕБНЫЙ ПРОЕКТ -</vt:lpstr>
      <vt:lpstr>ПОРЯДОК ВЫПОЛНЕНИЯ ПРОЕКТА</vt:lpstr>
      <vt:lpstr>КРИТЕРИИ ОЦЕНКИ ПРОЕКТА</vt:lpstr>
      <vt:lpstr>СТРУКТУРА ТВОРЧЕСКОГО ПРОЕКТА</vt:lpstr>
      <vt:lpstr>СХЕМА ОБДУМЫВАНИЯ (примерная)</vt:lpstr>
      <vt:lpstr>СЕТКА ПРИНЯТИЯ РЕШЕНИЙ (по выбору варианта)</vt:lpstr>
      <vt:lpstr>ТРЕБОВАНИЯ К ИЗДЕЛИЮ</vt:lpstr>
      <vt:lpstr>ДИЗАЙН - СПЕЦИФИКАЦИЯ</vt:lpstr>
      <vt:lpstr>Пример дизайн-спецификации</vt:lpstr>
      <vt:lpstr>ТЕХНОЛОГИЧЕСКАЯ КАРТА</vt:lpstr>
      <vt:lpstr>Примеры  творческих проектов, созданных учащимися  МОУ «СОШ № 63»  города Магнитогорска  под руководством учителя технологии  Федосеевой И.В.</vt:lpstr>
      <vt:lpstr>СЛАДКИЙ СОН </vt:lpstr>
      <vt:lpstr>МЕЧТА О МОРЕ</vt:lpstr>
      <vt:lpstr>ЗИМУШКА-ЗИМА Гуляева Александра (10кл.) – победитель муниципального, призёр регионального этапов ВОШ по технологии 2010-2011 учебного года </vt:lpstr>
      <vt:lpstr>ЦВЕТОЧНЫЕ ФАНТАЗИИ Харитонова Валентина (9кл.) победитель муниципального, призёр регионального, участник заключительного этапов ВОШ  по технологии 2011-2012 уч. года</vt:lpstr>
      <vt:lpstr>СТИЛЬНАЯ ШТУЧКА</vt:lpstr>
      <vt:lpstr>ЧУДЕСНЫЕ ПРЕВРАЩЕНИЯ (коллекция верхней одежды-трансформеров) Харитонова Валентина (10кл.) – победитель муниципального, призёр регионального этапов ВОШ по технологии 2012-2013 уч. года</vt:lpstr>
      <vt:lpstr> Плащ на подкладке</vt:lpstr>
      <vt:lpstr>Куртка и брюки</vt:lpstr>
      <vt:lpstr> Утепленное пальто</vt:lpstr>
      <vt:lpstr> Плащ без подкладки</vt:lpstr>
      <vt:lpstr>ПРАЗДНИК КАЖДЫЙ ДЕНЬ (коллекция нарядной одежды на базе маленького чёрного платья) Дудкина Елизавета (9кл.) – победитель муниципального, призёр регионального, участник заключительного этапов ВОШ по технологии 20012-2013 уч. года</vt:lpstr>
      <vt:lpstr>В ПОЛНОМ БЛЕСКЕ</vt:lpstr>
      <vt:lpstr>АКСЕССУАРЫ</vt:lpstr>
      <vt:lpstr>МЫ – ЗА ЖИВУЮ ПЛАНЕТУ! (коллекция изделий из искусственного меха) Дудкина Елизавета (10кл.) – победитель муниципального, призёр регионального этапов ВОШ по технологии 2013-2014уч. года</vt:lpstr>
      <vt:lpstr>КАЛЕЙДОСКОПЫ ВИТРАЖЕЙ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как творческая задача интеллектуального и практического характера</dc:title>
  <dc:creator>Aleksandra Fedoseeva</dc:creator>
  <cp:lastModifiedBy>Un1t</cp:lastModifiedBy>
  <cp:revision>34</cp:revision>
  <dcterms:created xsi:type="dcterms:W3CDTF">2015-01-30T16:39:02Z</dcterms:created>
  <dcterms:modified xsi:type="dcterms:W3CDTF">2015-02-09T04:34:04Z</dcterms:modified>
</cp:coreProperties>
</file>