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0" r:id="rId3"/>
    <p:sldId id="291" r:id="rId4"/>
    <p:sldId id="292" r:id="rId5"/>
    <p:sldId id="293" r:id="rId6"/>
    <p:sldId id="277" r:id="rId7"/>
    <p:sldId id="278" r:id="rId8"/>
    <p:sldId id="279" r:id="rId9"/>
    <p:sldId id="280" r:id="rId10"/>
    <p:sldId id="285" r:id="rId11"/>
    <p:sldId id="286" r:id="rId12"/>
    <p:sldId id="297" r:id="rId13"/>
    <p:sldId id="274" r:id="rId14"/>
    <p:sldId id="284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265" r:id="rId23"/>
    <p:sldId id="283" r:id="rId24"/>
    <p:sldId id="267" r:id="rId25"/>
    <p:sldId id="315" r:id="rId26"/>
    <p:sldId id="313" r:id="rId27"/>
    <p:sldId id="314" r:id="rId28"/>
    <p:sldId id="282" r:id="rId29"/>
    <p:sldId id="281" r:id="rId30"/>
    <p:sldId id="308" r:id="rId31"/>
    <p:sldId id="316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8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4259C-9F97-48CE-9C59-06035CFA74E7}" type="datetimeFigureOut">
              <a:rPr lang="ru-RU"/>
              <a:pPr>
                <a:defRPr/>
              </a:pPr>
              <a:t>15.02.2015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323D9F6-76C9-4C3F-A636-F6250F1F3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32581-2E97-4638-954E-BB9680E16E6D}" type="datetimeFigureOut">
              <a:rPr lang="ru-RU"/>
              <a:pPr>
                <a:defRPr/>
              </a:pPr>
              <a:t>15.02.2015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C8FCD-2A35-481A-B6AB-BD2A63251C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58607-F2F7-4C8B-A81D-FE3236EEABB2}" type="datetimeFigureOut">
              <a:rPr lang="ru-RU"/>
              <a:pPr>
                <a:defRPr/>
              </a:pPr>
              <a:t>15.02.2015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CE835-008C-410B-BF35-E95B90622F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75BA6-1967-44AE-802F-D01F9FF22B10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wheel spokes="8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8C9C1-FBD5-4B94-9D60-B199FF472EC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Ovr>
    <a:masterClrMapping/>
  </p:clrMapOvr>
  <p:transition spd="slow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68578-2B24-454F-9E2D-732D5EFE931E}" type="datetimeFigureOut">
              <a:rPr lang="ru-RU"/>
              <a:pPr>
                <a:defRPr/>
              </a:pPr>
              <a:t>15.02.2015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9B1DA-C487-40FA-BC39-6232F7FFC9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CF483-FB6B-48A0-B07B-2056A2048F65}" type="datetimeFigureOut">
              <a:rPr lang="ru-RU"/>
              <a:pPr>
                <a:defRPr/>
              </a:pPr>
              <a:t>15.02.2015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8D710-A512-4B0D-8753-5206A52178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6CEE5-FC4B-495C-865C-05A0B139DB2A}" type="datetimeFigureOut">
              <a:rPr lang="ru-RU"/>
              <a:pPr>
                <a:defRPr/>
              </a:pPr>
              <a:t>15.02.2015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133F45-0050-4E4C-8BFF-64A642B503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49AAB-0C2C-44E7-8EFA-6917D5D19B43}" type="datetimeFigureOut">
              <a:rPr lang="ru-RU"/>
              <a:pPr>
                <a:defRPr/>
              </a:pPr>
              <a:t>15.02.2015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A64CE-2882-4DD4-B30C-9DD59EB3F9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A1D72-FC51-4E44-A14E-9F2909DF7678}" type="datetimeFigureOut">
              <a:rPr lang="ru-RU"/>
              <a:pPr>
                <a:defRPr/>
              </a:pPr>
              <a:t>15.02.2015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039F3-7EB5-4B9E-AB1A-3A9EC27E9A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C78A4-6357-4FCC-853C-9B28FF68FA72}" type="datetimeFigureOut">
              <a:rPr lang="ru-RU"/>
              <a:pPr>
                <a:defRPr/>
              </a:pPr>
              <a:t>15.02.2015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FB097-B237-4205-800E-033A150A72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222DE-97B6-4B2A-A2EF-B90EA9C43D8B}" type="datetimeFigureOut">
              <a:rPr lang="ru-RU"/>
              <a:pPr>
                <a:defRPr/>
              </a:pPr>
              <a:t>15.02.2015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70EFB-F469-4CA3-99F6-4F1F9E4F82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9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2AABE-87D5-49A2-971F-31F29DACE273}" type="datetimeFigureOut">
              <a:rPr lang="ru-RU"/>
              <a:pPr>
                <a:defRPr/>
              </a:pPr>
              <a:t>15.02.2015</a:t>
            </a:fld>
            <a:endParaRPr lang="ru-RU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7DC0667-A0AC-42EB-AAE3-675ABE279E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977EFC8-5A50-4832-A17A-68F8FB3B21A7}" type="datetimeFigureOut">
              <a:rPr lang="ru-RU"/>
              <a:pPr>
                <a:defRPr/>
              </a:pPr>
              <a:t>15.02.2015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 b="1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4A91A30-B95C-486D-A651-A4C071255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2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75" r:id="rId9"/>
    <p:sldLayoutId id="2147483666" r:id="rId10"/>
    <p:sldLayoutId id="2147483665" r:id="rId11"/>
    <p:sldLayoutId id="2147483676" r:id="rId12"/>
    <p:sldLayoutId id="2147483677" r:id="rId13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algn="l" rtl="0" fontAlgn="base">
        <a:spcBef>
          <a:spcPct val="20000"/>
        </a:spcBef>
        <a:spcAft>
          <a:spcPts val="600"/>
        </a:spcAft>
        <a:buFont typeface="Arial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ru.wikipedia.org/wiki/%D0%90%D0%B7%D0%BE%D1%82" TargetMode="External"/><Relationship Id="rId3" Type="http://schemas.openxmlformats.org/officeDocument/2006/relationships/hyperlink" Target="http://ru.wikipedia.org/wiki/%D0%A0%D0%B5%D0%BA%D1%82%D0%B8%D1%84%D0%B8%D0%BA%D0%B0%D1%82" TargetMode="External"/><Relationship Id="rId7" Type="http://schemas.openxmlformats.org/officeDocument/2006/relationships/hyperlink" Target="http://ru.wikipedia.org/wiki/%D0%9A%D0%B8%D1%81%D0%BB%D0%BE%D1%80%D0%BE%D0%B4" TargetMode="External"/><Relationship Id="rId2" Type="http://schemas.openxmlformats.org/officeDocument/2006/relationships/hyperlink" Target="http://ru.wikipedia.org/w/index.php?title=%D0%A0%D0%B5%D0%BA%D1%82%D0%B8%D1%84%D0%B8%D0%BA%D0%B0%D1%86%D0%B8%D0%BE%D0%BD%D0%BD%D0%B0%D1%8F_%D0%BA%D0%BE%D0%BB%D0%BE%D0%BD%D0%BD%D0%B0&amp;action=edi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iki/%D0%92%D0%BE%D0%B7%D0%B4%D1%83%D1%85" TargetMode="External"/><Relationship Id="rId5" Type="http://schemas.openxmlformats.org/officeDocument/2006/relationships/hyperlink" Target="http://ru.wikipedia.org/wiki/%D0%9D%D0%B5%D1%84%D1%82%D1%8C" TargetMode="External"/><Relationship Id="rId4" Type="http://schemas.openxmlformats.org/officeDocument/2006/relationships/hyperlink" Target="http://ru.wikipedia.org/wiki/%D0%91%D0%B5%D0%BD%D0%B7%D0%B8%D0%BD" TargetMode="External"/><Relationship Id="rId9" Type="http://schemas.openxmlformats.org/officeDocument/2006/relationships/hyperlink" Target="http://ru.wikipedia.org/wiki/%D0%98%D0%BD%D0%B5%D1%80%D1%82%D0%BD%D1%8B%D0%B9_%D0%B3%D0%B0%D0%B7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video.yandex.ru/users/auelhan20/view/68/?cauthor=auelhan20&amp;cid=1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fcior.edu.ru/card/3505/240409-2-2-1-3-1k1-v2-oms.html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fcior.edu.ru/card/3505/240409-2-2-1-3-1k1-v2-oms.html" TargetMode="External"/><Relationship Id="rId2" Type="http://schemas.openxmlformats.org/officeDocument/2006/relationships/hyperlink" Target="http://files.school-collection.edu.ru/dlrstore/0abaed47-4185-11db-b0de-0800200c9a66/ch10_10_08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fcior.edu.ru/card/12202/neft-dobycha-pererabotka-primenenie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2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9600" dirty="0" smtClean="0"/>
              <a:t>    </a:t>
            </a:r>
            <a:r>
              <a:rPr lang="ru-RU" sz="9600" dirty="0" smtClean="0">
                <a:solidFill>
                  <a:srgbClr val="C00000"/>
                </a:solidFill>
              </a:rPr>
              <a:t>Нефть</a:t>
            </a:r>
            <a:endParaRPr lang="ru-RU" sz="9600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250" y="3933825"/>
            <a:ext cx="5473700" cy="223202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800" cap="none" smtClean="0">
                <a:solidFill>
                  <a:schemeClr val="tx1"/>
                </a:solidFill>
              </a:rPr>
              <a:t>    </a:t>
            </a:r>
            <a:r>
              <a:rPr lang="ru-RU" sz="1800" cap="none" smtClean="0">
                <a:solidFill>
                  <a:schemeClr val="tx1"/>
                </a:solidFill>
                <a:latin typeface="Arial" charset="0"/>
              </a:rPr>
              <a:t>Урок химии в 10 классе (базовый уровень)</a:t>
            </a:r>
          </a:p>
          <a:p>
            <a:pPr algn="ctr"/>
            <a:r>
              <a:rPr lang="ru-RU" sz="1400" cap="none" smtClean="0">
                <a:solidFill>
                  <a:schemeClr val="tx1"/>
                </a:solidFill>
                <a:latin typeface="Arial" charset="0"/>
              </a:rPr>
              <a:t>      Автор: Хаустова Ольга Анатольевна, </a:t>
            </a:r>
          </a:p>
          <a:p>
            <a:pPr algn="ctr"/>
            <a:r>
              <a:rPr lang="ru-RU" sz="1400" cap="none" smtClean="0">
                <a:solidFill>
                  <a:schemeClr val="tx1"/>
                </a:solidFill>
                <a:latin typeface="Arial" charset="0"/>
              </a:rPr>
              <a:t>учитель   химии МКОУ «Богучарская СОШ №2» </a:t>
            </a:r>
          </a:p>
          <a:p>
            <a:pPr algn="ctr"/>
            <a:r>
              <a:rPr lang="ru-RU" sz="1400" cap="none" smtClean="0">
                <a:solidFill>
                  <a:schemeClr val="tx1"/>
                </a:solidFill>
                <a:latin typeface="Arial" charset="0"/>
              </a:rPr>
              <a:t>г. Богучар Воронежской области</a:t>
            </a:r>
          </a:p>
          <a:p>
            <a:pPr algn="ctr"/>
            <a:r>
              <a:rPr lang="en-US" sz="1400" cap="none" smtClean="0">
                <a:solidFill>
                  <a:schemeClr val="tx1"/>
                </a:solidFill>
                <a:latin typeface="Arial" charset="0"/>
              </a:rPr>
              <a:t>xaustovaolga19@mail.ru</a:t>
            </a:r>
            <a:endParaRPr lang="ru-RU" sz="1400" cap="none" smtClean="0">
              <a:solidFill>
                <a:schemeClr val="tx1"/>
              </a:solidFill>
              <a:latin typeface="Arial" charset="0"/>
            </a:endParaRPr>
          </a:p>
          <a:p>
            <a:r>
              <a:rPr lang="ru-RU" sz="1400" cap="none" smtClean="0">
                <a:solidFill>
                  <a:schemeClr val="tx1"/>
                </a:solidFill>
                <a:latin typeface="Arial" charset="0"/>
              </a:rPr>
              <a:t>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83450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/>
              <a:t>Состав нефти различных месторождений</a:t>
            </a:r>
            <a:endParaRPr lang="ru-RU" sz="3200" dirty="0"/>
          </a:p>
        </p:txBody>
      </p:sp>
      <p:pic>
        <p:nvPicPr>
          <p:cNvPr id="24578" name="Picture 2" descr="C:\Users\User\Desktop\Хаустова\x10_0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50963" y="1484313"/>
            <a:ext cx="6605587" cy="4897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0445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dirty="0" smtClean="0"/>
              <a:t>Состав нефти</a:t>
            </a:r>
            <a:endParaRPr lang="ru-RU" sz="3200" dirty="0"/>
          </a:p>
        </p:txBody>
      </p:sp>
      <p:sp>
        <p:nvSpPr>
          <p:cNvPr id="2560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2" descr="C:\Users\User\Desktop\Хаустова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00213"/>
            <a:ext cx="7777162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95288" y="333375"/>
            <a:ext cx="8497887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  <a:latin typeface="+mj-lt"/>
              </a:rPr>
              <a:t>Первичная переработка нефти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rgbClr val="C00000"/>
                </a:solidFill>
                <a:latin typeface="+mj-lt"/>
              </a:rPr>
              <a:t>(ректификация или фракционная перегонка)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C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2967038" y="2028825"/>
            <a:ext cx="30114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/>
              <a:t>Обезвоживание</a:t>
            </a:r>
          </a:p>
        </p:txBody>
      </p:sp>
      <p:sp>
        <p:nvSpPr>
          <p:cNvPr id="26627" name="Text Box 6"/>
          <p:cNvSpPr txBox="1">
            <a:spLocks noChangeArrowheads="1"/>
          </p:cNvSpPr>
          <p:nvPr/>
        </p:nvSpPr>
        <p:spPr bwMode="auto">
          <a:xfrm>
            <a:off x="2987675" y="3054350"/>
            <a:ext cx="29860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/>
              <a:t>Обессоливание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1116013" y="4216400"/>
            <a:ext cx="6542087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800" b="1"/>
              <a:t>Очистка от механических примесей</a:t>
            </a:r>
          </a:p>
          <a:p>
            <a:pPr algn="ctr"/>
            <a:r>
              <a:rPr lang="ru-RU" sz="2800" b="1"/>
              <a:t>и серосодержащих </a:t>
            </a:r>
          </a:p>
          <a:p>
            <a:pPr algn="ctr"/>
            <a:r>
              <a:rPr lang="ru-RU" sz="2800" b="1"/>
              <a:t>органических соединений</a:t>
            </a:r>
          </a:p>
        </p:txBody>
      </p:sp>
      <p:sp>
        <p:nvSpPr>
          <p:cNvPr id="26629" name="Line 8"/>
          <p:cNvSpPr>
            <a:spLocks noChangeShapeType="1"/>
          </p:cNvSpPr>
          <p:nvPr/>
        </p:nvSpPr>
        <p:spPr bwMode="auto">
          <a:xfrm>
            <a:off x="4427538" y="249237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0" name="Line 9"/>
          <p:cNvSpPr>
            <a:spLocks noChangeShapeType="1"/>
          </p:cNvSpPr>
          <p:nvPr/>
        </p:nvSpPr>
        <p:spPr bwMode="auto">
          <a:xfrm>
            <a:off x="4427538" y="3573463"/>
            <a:ext cx="0" cy="5762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6631" name="Line 10"/>
          <p:cNvSpPr>
            <a:spLocks noChangeShapeType="1"/>
          </p:cNvSpPr>
          <p:nvPr/>
        </p:nvSpPr>
        <p:spPr bwMode="auto">
          <a:xfrm>
            <a:off x="4427538" y="5661025"/>
            <a:ext cx="0" cy="576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6635750" cy="10445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800" dirty="0">
                <a:solidFill>
                  <a:srgbClr val="C00000"/>
                </a:solidFill>
              </a:rPr>
              <a:t>Ректификация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382000" cy="4611687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ru-RU" sz="2400" dirty="0"/>
              <a:t>Ректификация (от лат. </a:t>
            </a:r>
            <a:r>
              <a:rPr lang="ru-RU" sz="2400" dirty="0" err="1"/>
              <a:t>rectus</a:t>
            </a:r>
            <a:r>
              <a:rPr lang="ru-RU" sz="2400" dirty="0"/>
              <a:t> — правильный и </a:t>
            </a:r>
            <a:r>
              <a:rPr lang="ru-RU" sz="2400" dirty="0" err="1"/>
              <a:t>facio</a:t>
            </a:r>
            <a:r>
              <a:rPr lang="ru-RU" sz="2400" dirty="0"/>
              <a:t> — делаю) — разделение смесей жидкостей, основанное на неоднократном испарении жидкостей и конденсации паров. Ректификацию осуществляют в специальных </a:t>
            </a:r>
            <a:r>
              <a:rPr lang="ru-RU" sz="2400" dirty="0">
                <a:hlinkClick r:id="rId2" tooltip="Ректификационная колонна"/>
              </a:rPr>
              <a:t>ректификационных колоннах</a:t>
            </a:r>
            <a:r>
              <a:rPr lang="ru-RU" sz="2400" dirty="0"/>
              <a:t>.</a:t>
            </a:r>
          </a:p>
          <a:p>
            <a:pPr fontAlgn="auto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ru-RU" sz="2400" dirty="0"/>
              <a:t>Применение</a:t>
            </a:r>
          </a:p>
          <a:p>
            <a:pPr fontAlgn="auto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ru-RU" sz="2400" dirty="0"/>
              <a:t>Ректификацию широко применяют в промышленности, например для получения </a:t>
            </a:r>
            <a:r>
              <a:rPr lang="ru-RU" sz="2400" dirty="0">
                <a:hlinkClick r:id="rId3" tooltip="Ректификат"/>
              </a:rPr>
              <a:t>спирта-ректификата</a:t>
            </a:r>
            <a:r>
              <a:rPr lang="ru-RU" sz="2400" dirty="0"/>
              <a:t>, с отделением сивушных масел и альдегидных фракций, для выделения </a:t>
            </a:r>
            <a:r>
              <a:rPr lang="ru-RU" sz="2400" dirty="0">
                <a:hlinkClick r:id="rId4" tooltip="Бензин"/>
              </a:rPr>
              <a:t>бензинов</a:t>
            </a:r>
            <a:r>
              <a:rPr lang="ru-RU" sz="2400" dirty="0"/>
              <a:t>, керосинов и других фракций из </a:t>
            </a:r>
            <a:r>
              <a:rPr lang="ru-RU" sz="2400" dirty="0">
                <a:hlinkClick r:id="rId5" tooltip="Нефть"/>
              </a:rPr>
              <a:t>нефти</a:t>
            </a:r>
            <a:r>
              <a:rPr lang="ru-RU" sz="2400" dirty="0"/>
              <a:t>, а также получения компонентов </a:t>
            </a:r>
            <a:r>
              <a:rPr lang="ru-RU" sz="2400" dirty="0">
                <a:hlinkClick r:id="rId6" tooltip="Воздух"/>
              </a:rPr>
              <a:t>воздуха</a:t>
            </a:r>
            <a:r>
              <a:rPr lang="ru-RU" sz="2400" dirty="0"/>
              <a:t> (</a:t>
            </a:r>
            <a:r>
              <a:rPr lang="ru-RU" sz="2400" dirty="0">
                <a:hlinkClick r:id="rId7" tooltip="Кислород"/>
              </a:rPr>
              <a:t>кислорода</a:t>
            </a:r>
            <a:r>
              <a:rPr lang="ru-RU" sz="2400" dirty="0"/>
              <a:t>, </a:t>
            </a:r>
            <a:r>
              <a:rPr lang="ru-RU" sz="2400" dirty="0">
                <a:hlinkClick r:id="rId8" tooltip="Азот"/>
              </a:rPr>
              <a:t>азота</a:t>
            </a:r>
            <a:r>
              <a:rPr lang="ru-RU" sz="2400" dirty="0"/>
              <a:t>, </a:t>
            </a:r>
            <a:r>
              <a:rPr lang="ru-RU" sz="2400" dirty="0">
                <a:hlinkClick r:id="rId9" tooltip="Инертный газ"/>
              </a:rPr>
              <a:t>инертных газов</a:t>
            </a:r>
            <a:r>
              <a:rPr lang="ru-RU" sz="2400" dirty="0"/>
              <a:t>).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http://www.12821-80.ru/images/tech/7/main_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268413"/>
            <a:ext cx="7272338" cy="515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7210425" cy="9731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800" dirty="0" smtClean="0">
                <a:solidFill>
                  <a:srgbClr val="C00000"/>
                </a:solidFill>
              </a:rPr>
              <a:t>ректификация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28675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323850" y="404813"/>
            <a:ext cx="849630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  <a:latin typeface="+mj-lt"/>
              </a:rPr>
              <a:t>Первичная переработка нефти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C00000"/>
                </a:solidFill>
                <a:latin typeface="+mj-lt"/>
              </a:rPr>
              <a:t>(ректификация или фракционная     перегонка)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9698" name="Text Box 5"/>
          <p:cNvSpPr txBox="1">
            <a:spLocks noChangeArrowheads="1"/>
          </p:cNvSpPr>
          <p:nvPr/>
        </p:nvSpPr>
        <p:spPr bwMode="auto">
          <a:xfrm>
            <a:off x="4789488" y="1916113"/>
            <a:ext cx="3167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/>
              <a:t>Ректификационные газы</a:t>
            </a:r>
          </a:p>
        </p:txBody>
      </p:sp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4787900" y="2636838"/>
            <a:ext cx="3167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/>
              <a:t>Бензин</a:t>
            </a:r>
          </a:p>
        </p:txBody>
      </p:sp>
      <p:sp>
        <p:nvSpPr>
          <p:cNvPr id="29700" name="Text Box 8"/>
          <p:cNvSpPr txBox="1">
            <a:spLocks noChangeArrowheads="1"/>
          </p:cNvSpPr>
          <p:nvPr/>
        </p:nvSpPr>
        <p:spPr bwMode="auto">
          <a:xfrm>
            <a:off x="4859338" y="3429000"/>
            <a:ext cx="3167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/>
              <a:t>Лигроин</a:t>
            </a:r>
          </a:p>
        </p:txBody>
      </p:sp>
      <p:sp>
        <p:nvSpPr>
          <p:cNvPr id="29701" name="Text Box 9"/>
          <p:cNvSpPr txBox="1">
            <a:spLocks noChangeArrowheads="1"/>
          </p:cNvSpPr>
          <p:nvPr/>
        </p:nvSpPr>
        <p:spPr bwMode="auto">
          <a:xfrm>
            <a:off x="4859338" y="4149725"/>
            <a:ext cx="3167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/>
              <a:t>Керосин</a:t>
            </a:r>
          </a:p>
        </p:txBody>
      </p:sp>
      <p:sp>
        <p:nvSpPr>
          <p:cNvPr id="29702" name="Text Box 10"/>
          <p:cNvSpPr txBox="1">
            <a:spLocks noChangeArrowheads="1"/>
          </p:cNvSpPr>
          <p:nvPr/>
        </p:nvSpPr>
        <p:spPr bwMode="auto">
          <a:xfrm>
            <a:off x="4859338" y="4868863"/>
            <a:ext cx="3167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/>
              <a:t>Дизельное топливо</a:t>
            </a:r>
          </a:p>
        </p:txBody>
      </p:sp>
      <p:sp>
        <p:nvSpPr>
          <p:cNvPr id="29703" name="Text Box 11"/>
          <p:cNvSpPr txBox="1">
            <a:spLocks noChangeArrowheads="1"/>
          </p:cNvSpPr>
          <p:nvPr/>
        </p:nvSpPr>
        <p:spPr bwMode="auto">
          <a:xfrm>
            <a:off x="4932363" y="5661025"/>
            <a:ext cx="3167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/>
              <a:t>Мазут</a:t>
            </a:r>
          </a:p>
        </p:txBody>
      </p:sp>
      <p:pic>
        <p:nvPicPr>
          <p:cNvPr id="29704" name="Picture 12" descr="установ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773238"/>
            <a:ext cx="2643187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3" descr="Самолёт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3573463"/>
            <a:ext cx="2408237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Picture 14" descr="TMP7"/>
          <p:cNvSpPr>
            <a:spLocks noChangeAspect="1" noChangeArrowheads="1"/>
          </p:cNvSpPr>
          <p:nvPr/>
        </p:nvSpPr>
        <p:spPr bwMode="auto">
          <a:xfrm>
            <a:off x="2051050" y="4581525"/>
            <a:ext cx="26638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9707" name="Picture 15" descr="064G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16238" y="2205038"/>
            <a:ext cx="17272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4797425"/>
            <a:ext cx="1349375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TMP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12875"/>
            <a:ext cx="7056438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323850" y="260350"/>
            <a:ext cx="8569325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C00000"/>
                </a:solidFill>
                <a:latin typeface="+mj-lt"/>
              </a:rPr>
              <a:t>Атмосферно-вакуумная установка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4"/>
          <p:cNvSpPr txBox="1">
            <a:spLocks noChangeArrowheads="1"/>
          </p:cNvSpPr>
          <p:nvPr/>
        </p:nvSpPr>
        <p:spPr bwMode="auto">
          <a:xfrm>
            <a:off x="3543300" y="635000"/>
            <a:ext cx="1965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/>
          </a:p>
          <a:p>
            <a:r>
              <a:rPr lang="ru-RU" b="1"/>
              <a:t>Мазут</a:t>
            </a:r>
          </a:p>
        </p:txBody>
      </p:sp>
      <p:sp>
        <p:nvSpPr>
          <p:cNvPr id="31746" name="Text Box 5"/>
          <p:cNvSpPr txBox="1">
            <a:spLocks noChangeArrowheads="1"/>
          </p:cNvSpPr>
          <p:nvPr/>
        </p:nvSpPr>
        <p:spPr bwMode="auto">
          <a:xfrm>
            <a:off x="2862263" y="1425575"/>
            <a:ext cx="3267075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/>
              <a:t>Ректификация под вакуумом</a:t>
            </a:r>
          </a:p>
        </p:txBody>
      </p:sp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303213" y="2559050"/>
            <a:ext cx="1565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/>
              <a:t>Соляровое </a:t>
            </a:r>
          </a:p>
          <a:p>
            <a:pPr algn="ctr"/>
            <a:r>
              <a:rPr lang="ru-RU" sz="2000"/>
              <a:t>масло</a:t>
            </a:r>
          </a:p>
        </p:txBody>
      </p:sp>
      <p:sp>
        <p:nvSpPr>
          <p:cNvPr id="31748" name="Text Box 8"/>
          <p:cNvSpPr txBox="1">
            <a:spLocks noChangeArrowheads="1"/>
          </p:cNvSpPr>
          <p:nvPr/>
        </p:nvSpPr>
        <p:spPr bwMode="auto">
          <a:xfrm>
            <a:off x="2032000" y="2565400"/>
            <a:ext cx="1606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/>
              <a:t>Смазочные </a:t>
            </a:r>
          </a:p>
          <a:p>
            <a:pPr algn="ctr"/>
            <a:r>
              <a:rPr lang="ru-RU" sz="2000"/>
              <a:t>масла</a:t>
            </a:r>
          </a:p>
        </p:txBody>
      </p:sp>
      <p:sp>
        <p:nvSpPr>
          <p:cNvPr id="31749" name="Text Box 9"/>
          <p:cNvSpPr txBox="1">
            <a:spLocks noChangeArrowheads="1"/>
          </p:cNvSpPr>
          <p:nvPr/>
        </p:nvSpPr>
        <p:spPr bwMode="auto">
          <a:xfrm>
            <a:off x="3971925" y="2565400"/>
            <a:ext cx="1181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/>
              <a:t>Вазелин</a:t>
            </a:r>
          </a:p>
        </p:txBody>
      </p:sp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5651500" y="2565400"/>
            <a:ext cx="12811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/>
              <a:t>Парафин</a:t>
            </a:r>
          </a:p>
        </p:txBody>
      </p:sp>
      <p:sp>
        <p:nvSpPr>
          <p:cNvPr id="31751" name="Text Box 11"/>
          <p:cNvSpPr txBox="1">
            <a:spLocks noChangeArrowheads="1"/>
          </p:cNvSpPr>
          <p:nvPr/>
        </p:nvSpPr>
        <p:spPr bwMode="auto">
          <a:xfrm>
            <a:off x="7308850" y="2565400"/>
            <a:ext cx="1019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/>
              <a:t>Гудрон</a:t>
            </a:r>
          </a:p>
        </p:txBody>
      </p:sp>
      <p:sp>
        <p:nvSpPr>
          <p:cNvPr id="31752" name="Text Box 12"/>
          <p:cNvSpPr txBox="1">
            <a:spLocks noChangeArrowheads="1"/>
          </p:cNvSpPr>
          <p:nvPr/>
        </p:nvSpPr>
        <p:spPr bwMode="auto">
          <a:xfrm>
            <a:off x="6542088" y="4143375"/>
            <a:ext cx="9096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Битум</a:t>
            </a:r>
          </a:p>
        </p:txBody>
      </p:sp>
      <p:sp>
        <p:nvSpPr>
          <p:cNvPr id="31753" name="Text Box 14"/>
          <p:cNvSpPr txBox="1">
            <a:spLocks noChangeArrowheads="1"/>
          </p:cNvSpPr>
          <p:nvPr/>
        </p:nvSpPr>
        <p:spPr bwMode="auto">
          <a:xfrm>
            <a:off x="7881938" y="4149725"/>
            <a:ext cx="1227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/>
              <a:t>Асфальт</a:t>
            </a:r>
          </a:p>
        </p:txBody>
      </p:sp>
      <p:sp>
        <p:nvSpPr>
          <p:cNvPr id="31754" name="Line 15"/>
          <p:cNvSpPr>
            <a:spLocks noChangeShapeType="1"/>
          </p:cNvSpPr>
          <p:nvPr/>
        </p:nvSpPr>
        <p:spPr bwMode="auto">
          <a:xfrm flipH="1">
            <a:off x="7092950" y="3068638"/>
            <a:ext cx="503238" cy="1081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55" name="Line 16"/>
          <p:cNvSpPr>
            <a:spLocks noChangeShapeType="1"/>
          </p:cNvSpPr>
          <p:nvPr/>
        </p:nvSpPr>
        <p:spPr bwMode="auto">
          <a:xfrm>
            <a:off x="7956550" y="3068638"/>
            <a:ext cx="576263" cy="10810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56" name="Line 17"/>
          <p:cNvSpPr>
            <a:spLocks noChangeShapeType="1"/>
          </p:cNvSpPr>
          <p:nvPr/>
        </p:nvSpPr>
        <p:spPr bwMode="auto">
          <a:xfrm flipH="1">
            <a:off x="1116013" y="2133600"/>
            <a:ext cx="107950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57" name="Line 18"/>
          <p:cNvSpPr>
            <a:spLocks noChangeShapeType="1"/>
          </p:cNvSpPr>
          <p:nvPr/>
        </p:nvSpPr>
        <p:spPr bwMode="auto">
          <a:xfrm flipH="1">
            <a:off x="2843213" y="2133600"/>
            <a:ext cx="144462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58" name="Line 19"/>
          <p:cNvSpPr>
            <a:spLocks noChangeShapeType="1"/>
          </p:cNvSpPr>
          <p:nvPr/>
        </p:nvSpPr>
        <p:spPr bwMode="auto">
          <a:xfrm>
            <a:off x="4427538" y="2205038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59" name="Line 20"/>
          <p:cNvSpPr>
            <a:spLocks noChangeShapeType="1"/>
          </p:cNvSpPr>
          <p:nvPr/>
        </p:nvSpPr>
        <p:spPr bwMode="auto">
          <a:xfrm>
            <a:off x="5508625" y="2133600"/>
            <a:ext cx="719138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760" name="Line 21"/>
          <p:cNvSpPr>
            <a:spLocks noChangeShapeType="1"/>
          </p:cNvSpPr>
          <p:nvPr/>
        </p:nvSpPr>
        <p:spPr bwMode="auto">
          <a:xfrm>
            <a:off x="6804025" y="2133600"/>
            <a:ext cx="1008063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50825" y="188913"/>
            <a:ext cx="8642350" cy="1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solidFill>
                  <a:srgbClr val="C00000"/>
                </a:solidFill>
                <a:latin typeface="+mj-lt"/>
              </a:rPr>
              <a:t>Вторичная переработка нефти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latin typeface="+mn-lt"/>
            </a:endParaRPr>
          </a:p>
        </p:txBody>
      </p:sp>
      <p:sp>
        <p:nvSpPr>
          <p:cNvPr id="32770" name="Text Box 5"/>
          <p:cNvSpPr txBox="1">
            <a:spLocks noChangeArrowheads="1"/>
          </p:cNvSpPr>
          <p:nvPr/>
        </p:nvSpPr>
        <p:spPr bwMode="auto">
          <a:xfrm>
            <a:off x="1835150" y="1268413"/>
            <a:ext cx="6551613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 b="1"/>
              <a:t>Крекинг</a:t>
            </a:r>
          </a:p>
          <a:p>
            <a:pPr algn="ctr"/>
            <a:r>
              <a:rPr lang="ru-RU" sz="3200" b="1"/>
              <a:t>(расщепление)</a:t>
            </a:r>
          </a:p>
          <a:p>
            <a:pPr algn="ctr"/>
            <a:r>
              <a:rPr lang="ru-RU" sz="3200" b="1"/>
              <a:t>В.Г. Шухов 1891 год</a:t>
            </a:r>
          </a:p>
          <a:p>
            <a:pPr algn="ctr"/>
            <a:r>
              <a:rPr lang="en-US" sz="3200" b="1"/>
              <a:t>  </a:t>
            </a:r>
            <a:r>
              <a:rPr lang="ru-RU" sz="3200" b="1"/>
              <a:t>С</a:t>
            </a:r>
            <a:r>
              <a:rPr lang="ru-RU" sz="3200" b="1" baseline="-25000"/>
              <a:t>16 </a:t>
            </a:r>
            <a:r>
              <a:rPr lang="ru-RU" sz="3200" b="1"/>
              <a:t>Н</a:t>
            </a:r>
            <a:r>
              <a:rPr lang="ru-RU" sz="3200" b="1" baseline="-25000"/>
              <a:t>34</a:t>
            </a:r>
            <a:r>
              <a:rPr lang="en-US" sz="3200" b="1" baseline="-25000"/>
              <a:t>  </a:t>
            </a:r>
            <a:r>
              <a:rPr lang="ru-RU" sz="3200" b="1" baseline="-25000"/>
              <a:t> </a:t>
            </a:r>
            <a:r>
              <a:rPr lang="ru-RU" sz="3200" b="1">
                <a:cs typeface="Arial" charset="0"/>
              </a:rPr>
              <a:t>→ </a:t>
            </a:r>
            <a:r>
              <a:rPr lang="en-US" sz="3200" b="1">
                <a:cs typeface="Arial" charset="0"/>
              </a:rPr>
              <a:t> </a:t>
            </a:r>
            <a:r>
              <a:rPr lang="ru-RU" sz="3200" b="1">
                <a:cs typeface="Arial" charset="0"/>
              </a:rPr>
              <a:t>С</a:t>
            </a:r>
            <a:r>
              <a:rPr lang="ru-RU" sz="3200" b="1" baseline="-25000">
                <a:cs typeface="Arial" charset="0"/>
              </a:rPr>
              <a:t>8</a:t>
            </a:r>
            <a:r>
              <a:rPr lang="ru-RU" sz="3200" b="1">
                <a:cs typeface="Arial" charset="0"/>
              </a:rPr>
              <a:t>Н</a:t>
            </a:r>
            <a:r>
              <a:rPr lang="ru-RU" sz="3200" b="1" baseline="-25000">
                <a:cs typeface="Arial" charset="0"/>
              </a:rPr>
              <a:t>18</a:t>
            </a:r>
            <a:r>
              <a:rPr lang="ru-RU" sz="3200" b="1">
                <a:cs typeface="Arial" charset="0"/>
              </a:rPr>
              <a:t>+С</a:t>
            </a:r>
            <a:r>
              <a:rPr lang="ru-RU" sz="3200" b="1" baseline="-25000">
                <a:cs typeface="Arial" charset="0"/>
              </a:rPr>
              <a:t>8</a:t>
            </a:r>
            <a:r>
              <a:rPr lang="ru-RU" sz="3200" b="1">
                <a:cs typeface="Arial" charset="0"/>
              </a:rPr>
              <a:t>Н</a:t>
            </a:r>
            <a:r>
              <a:rPr lang="ru-RU" sz="3200" b="1" baseline="-25000">
                <a:cs typeface="Arial" charset="0"/>
              </a:rPr>
              <a:t>16</a:t>
            </a:r>
          </a:p>
        </p:txBody>
      </p:sp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3349625" y="2708275"/>
            <a:ext cx="574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</a:t>
            </a:r>
            <a:r>
              <a:rPr lang="en-US" baseline="30000"/>
              <a:t>o</a:t>
            </a:r>
            <a:endParaRPr lang="ru-RU" baseline="30000"/>
          </a:p>
        </p:txBody>
      </p:sp>
      <p:sp>
        <p:nvSpPr>
          <p:cNvPr id="32772" name="Text Box 7"/>
          <p:cNvSpPr txBox="1">
            <a:spLocks noChangeArrowheads="1"/>
          </p:cNvSpPr>
          <p:nvPr/>
        </p:nvSpPr>
        <p:spPr bwMode="auto">
          <a:xfrm>
            <a:off x="1454150" y="4724400"/>
            <a:ext cx="29733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Термический</a:t>
            </a:r>
          </a:p>
        </p:txBody>
      </p:sp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5305425" y="4732338"/>
            <a:ext cx="3587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Каталитический</a:t>
            </a:r>
          </a:p>
        </p:txBody>
      </p:sp>
      <p:sp>
        <p:nvSpPr>
          <p:cNvPr id="32774" name="Line 9"/>
          <p:cNvSpPr>
            <a:spLocks noChangeShapeType="1"/>
          </p:cNvSpPr>
          <p:nvPr/>
        </p:nvSpPr>
        <p:spPr bwMode="auto">
          <a:xfrm flipH="1">
            <a:off x="2916238" y="3500438"/>
            <a:ext cx="1871662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2775" name="Line 10"/>
          <p:cNvSpPr>
            <a:spLocks noChangeShapeType="1"/>
          </p:cNvSpPr>
          <p:nvPr/>
        </p:nvSpPr>
        <p:spPr bwMode="auto">
          <a:xfrm>
            <a:off x="5724525" y="3500438"/>
            <a:ext cx="1368425" cy="13684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32776" name="Picture 11" descr="Шухов ВГ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84313"/>
            <a:ext cx="230822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TMP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20713"/>
            <a:ext cx="8424862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Цель</a:t>
            </a:r>
            <a:endParaRPr lang="ru-RU" dirty="0"/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smtClean="0"/>
              <a:t>Ознакомить учащихся с практическим применением и получением углеводородов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250825" y="333375"/>
            <a:ext cx="8208963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rgbClr val="C00000"/>
                </a:solidFill>
                <a:latin typeface="+mj-lt"/>
              </a:rPr>
              <a:t>Октановое число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solidFill>
                <a:srgbClr val="C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solidFill>
                <a:srgbClr val="C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4818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268413"/>
            <a:ext cx="875188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205038"/>
            <a:ext cx="86423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468313" y="293688"/>
            <a:ext cx="6767512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dirty="0">
                <a:solidFill>
                  <a:srgbClr val="C00000"/>
                </a:solidFill>
                <a:latin typeface="+mj-lt"/>
              </a:rPr>
              <a:t>Риформинг  (ароматизация)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800" b="1" dirty="0">
              <a:solidFill>
                <a:srgbClr val="C00000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5791200" cy="9731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400" dirty="0">
                <a:solidFill>
                  <a:srgbClr val="C00000"/>
                </a:solidFill>
              </a:rPr>
              <a:t>Добыча нефти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ru-RU" sz="2100" dirty="0"/>
              <a:t>Добыча нефти происходит посредством буровых скважин, закрепленных стальными трубами высокого давления. Для добычи и подъема нефти и сопутствующих ей газа и воды на поверхность скважина имеет герметичную систему подъемных труб, механизмов и арматуры, рассчитанную на работу с давлениями, соизмеримыми с пластовыми. Добыче нефти при помощи буровых скважин предшествовали примитивные способы: сбор ее на поверхности водоемов, обработка песчаника или известняка, пропитанного нефтью, посредством колодцев.</a:t>
            </a:r>
          </a:p>
          <a:p>
            <a:pPr fontAlgn="auto">
              <a:lnSpc>
                <a:spcPct val="90000"/>
              </a:lnSpc>
              <a:buFont typeface="Arial" pitchFamily="34" charset="0"/>
              <a:buNone/>
              <a:defRPr/>
            </a:pPr>
            <a:r>
              <a:rPr lang="ru-RU" sz="2100" dirty="0"/>
              <a:t>Добыча нефти из колодцев производилась в </a:t>
            </a:r>
            <a:r>
              <a:rPr lang="ru-RU" sz="2100" dirty="0" err="1"/>
              <a:t>Киссии</a:t>
            </a:r>
            <a:r>
              <a:rPr lang="ru-RU" sz="2100" dirty="0"/>
              <a:t>, древней области между Ассирией и Мидией в 5 веке до нашей эры при помощи коромысла, к которому привязывалось кожаное ведро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en-US" sz="1100" dirty="0">
                <a:hlinkClick r:id="rId2"/>
              </a:rPr>
              <a:t>http://video.yandex.ru/users/auelhan20/view/68/?cauthor=auelhan20&amp;cid=1#</a:t>
            </a:r>
            <a:endParaRPr lang="ru-RU" sz="11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6870700" cy="8207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/>
              <a:t>  </a:t>
            </a:r>
            <a:r>
              <a:rPr lang="ru-RU" sz="4400" dirty="0">
                <a:solidFill>
                  <a:srgbClr val="C00000"/>
                </a:solidFill>
              </a:rPr>
              <a:t>Добыча нефти</a:t>
            </a:r>
          </a:p>
        </p:txBody>
      </p:sp>
      <p:pic>
        <p:nvPicPr>
          <p:cNvPr id="37890" name="Picture 5" descr="baku-0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447800" y="1066800"/>
            <a:ext cx="6858000" cy="5334000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ъект 1"/>
          <p:cNvSpPr>
            <a:spLocks noGrp="1"/>
          </p:cNvSpPr>
          <p:nvPr>
            <p:ph idx="1"/>
          </p:nvPr>
        </p:nvSpPr>
        <p:spPr>
          <a:xfrm>
            <a:off x="762000" y="571500"/>
            <a:ext cx="7620000" cy="57150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8914" name="Picture 2" descr="C:\Users\User\Desktop\Хаустова\ch10_10_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User\Desktop\Хаустова\x10_0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500" y="404813"/>
            <a:ext cx="7689850" cy="572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5" descr="TMP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76250"/>
            <a:ext cx="2505075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6" descr="TMP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727450"/>
            <a:ext cx="4730750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7" descr="TMP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3068638"/>
            <a:ext cx="2917825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2987675" y="260350"/>
            <a:ext cx="5688013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C00000"/>
                </a:solidFill>
                <a:latin typeface="+mj-lt"/>
              </a:rPr>
              <a:t>Последствия экологических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C00000"/>
                </a:solidFill>
                <a:latin typeface="+mj-lt"/>
              </a:rPr>
              <a:t>катастроф, связанных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dirty="0">
                <a:solidFill>
                  <a:srgbClr val="C00000"/>
                </a:solidFill>
                <a:latin typeface="+mj-lt"/>
              </a:rPr>
              <a:t>с разливом нефти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dirty="0">
              <a:solidFill>
                <a:srgbClr val="C00000"/>
              </a:solidFill>
              <a:latin typeface="+mj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C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C:\Users\User\Desktop\Хаустова\ch10_10_0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404813"/>
            <a:ext cx="7993063" cy="5721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7859713" cy="12636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CC3399"/>
                </a:solidFill>
              </a:rPr>
              <a:t/>
            </a:r>
            <a:br>
              <a:rPr lang="ru-RU" sz="4000" dirty="0" smtClean="0">
                <a:solidFill>
                  <a:srgbClr val="CC3399"/>
                </a:solidFill>
              </a:rPr>
            </a:br>
            <a:r>
              <a:rPr lang="ru-RU" sz="4000" dirty="0">
                <a:solidFill>
                  <a:srgbClr val="CC3399"/>
                </a:solidFill>
              </a:rPr>
              <a:t/>
            </a:r>
            <a:br>
              <a:rPr lang="ru-RU" sz="4000" dirty="0">
                <a:solidFill>
                  <a:srgbClr val="CC3399"/>
                </a:solidFill>
              </a:rPr>
            </a:br>
            <a:r>
              <a:rPr lang="ru-RU" sz="4000" dirty="0" smtClean="0">
                <a:solidFill>
                  <a:srgbClr val="CC3399"/>
                </a:solidFill>
              </a:rPr>
              <a:t/>
            </a:r>
            <a:br>
              <a:rPr lang="ru-RU" sz="4000" dirty="0" smtClean="0">
                <a:solidFill>
                  <a:srgbClr val="CC3399"/>
                </a:solidFill>
              </a:rPr>
            </a:br>
            <a:r>
              <a:rPr lang="ru-RU" sz="4000" dirty="0">
                <a:solidFill>
                  <a:srgbClr val="CC3399"/>
                </a:solidFill>
              </a:rPr>
              <a:t/>
            </a:r>
            <a:br>
              <a:rPr lang="ru-RU" sz="4000" dirty="0">
                <a:solidFill>
                  <a:srgbClr val="CC3399"/>
                </a:solidFill>
              </a:rPr>
            </a:br>
            <a:r>
              <a:rPr lang="ru-RU" sz="3200" dirty="0">
                <a:solidFill>
                  <a:srgbClr val="CC3399"/>
                </a:solidFill>
              </a:rPr>
              <a:t/>
            </a:r>
            <a:br>
              <a:rPr lang="ru-RU" sz="3200" dirty="0">
                <a:solidFill>
                  <a:srgbClr val="CC3399"/>
                </a:solidFill>
              </a:rPr>
            </a:br>
            <a:r>
              <a:rPr lang="ru-RU" sz="5300" dirty="0" smtClean="0">
                <a:solidFill>
                  <a:srgbClr val="C00000"/>
                </a:solidFill>
              </a:rPr>
              <a:t>значение нефти</a:t>
            </a:r>
            <a:endParaRPr lang="ru-RU" sz="5300" dirty="0">
              <a:solidFill>
                <a:srgbClr val="C00000"/>
              </a:solidFill>
            </a:endParaRPr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5038"/>
            <a:ext cx="7620000" cy="3921125"/>
          </a:xfrm>
        </p:spPr>
        <p:txBody>
          <a:bodyPr/>
          <a:lstStyle/>
          <a:p>
            <a:r>
              <a:rPr lang="ru-RU" sz="3200" smtClean="0"/>
              <a:t>Нефть основной источник сырья на котором держится вся экономика России. Россия добывает нефти на 7.5 трлн.руб. в год. Но однако нефть не вечна и ученые говорят, что скоро нефть закончится.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8229600" cy="6858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400" dirty="0">
                <a:solidFill>
                  <a:srgbClr val="C00000"/>
                </a:solidFill>
              </a:rPr>
              <a:t>Применение </a:t>
            </a:r>
            <a:r>
              <a:rPr lang="ru-RU" sz="4400" dirty="0" smtClean="0">
                <a:solidFill>
                  <a:srgbClr val="C00000"/>
                </a:solidFill>
              </a:rPr>
              <a:t>нефти</a:t>
            </a:r>
            <a:endParaRPr lang="ru-RU" sz="4400" dirty="0">
              <a:solidFill>
                <a:srgbClr val="CC3399"/>
              </a:solidFill>
            </a:endParaRPr>
          </a:p>
        </p:txBody>
      </p:sp>
      <p:pic>
        <p:nvPicPr>
          <p:cNvPr id="44034" name="Picture 5" descr="oil1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838200" y="762000"/>
            <a:ext cx="7164388" cy="5218113"/>
          </a:xfr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9731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задачи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975"/>
            <a:ext cx="8218488" cy="5327650"/>
          </a:xfrm>
        </p:spPr>
        <p:txBody>
          <a:bodyPr rtlCol="0">
            <a:normAutofit lnSpcReduction="10000"/>
          </a:bodyPr>
          <a:lstStyle/>
          <a:p>
            <a:pPr fontAlgn="auto">
              <a:buFont typeface="Arial" pitchFamily="34" charset="0"/>
              <a:buNone/>
              <a:defRPr/>
            </a:pPr>
            <a:r>
              <a:rPr lang="ru-RU" dirty="0" smtClean="0"/>
              <a:t>1. Образовательные задачи:  расширить знания учащихся о природных источниках органических соединений и их переработке; показать успехи и перспективы развития нефтехимии; углубить знания учащихся из курса экономической географии о  нефтяной отрасли промышленности, современных направлениях переработки сырья.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ru-RU" dirty="0" smtClean="0"/>
              <a:t> 2. Развивающие задачи: развивать представление учащихся о взаимосвязи между строением и свойствами веществ и применением на основе этих свойств; развивать самостоятельность в работе с учебной литературой; развивать умение учащихся выделять наиболее важные моменты при изучении нового материала. </a:t>
            </a:r>
          </a:p>
          <a:p>
            <a:pPr fontAlgn="auto">
              <a:buFont typeface="Arial" pitchFamily="34" charset="0"/>
              <a:buNone/>
              <a:defRPr/>
            </a:pPr>
            <a:r>
              <a:rPr lang="ru-RU" dirty="0" smtClean="0"/>
              <a:t> 3. Воспитательные задачи: воспитывать у учащихся уважение к мнению других членов коллектива; обратить особое внимание учащихся на проблемы, связанные с охраной окружающей среды. </a:t>
            </a:r>
          </a:p>
          <a:p>
            <a:pPr fontAlgn="auto">
              <a:buFont typeface="Arial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TMP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5434013" cy="43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WordArt 3"/>
          <p:cNvSpPr>
            <a:spLocks noChangeArrowheads="1" noChangeShapeType="1" noTextEdit="1"/>
          </p:cNvSpPr>
          <p:nvPr/>
        </p:nvSpPr>
        <p:spPr bwMode="auto">
          <a:xfrm>
            <a:off x="684213" y="260350"/>
            <a:ext cx="6551612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+mn-lt"/>
                <a:ea typeface="+mn-lt"/>
                <a:cs typeface="+mn-lt"/>
              </a:rPr>
              <a:t>Нефть</a:t>
            </a:r>
          </a:p>
        </p:txBody>
      </p:sp>
      <p:sp>
        <p:nvSpPr>
          <p:cNvPr id="45059" name="WordArt 4"/>
          <p:cNvSpPr>
            <a:spLocks noChangeArrowheads="1" noChangeShapeType="1" noTextEdit="1"/>
          </p:cNvSpPr>
          <p:nvPr/>
        </p:nvSpPr>
        <p:spPr bwMode="auto">
          <a:xfrm>
            <a:off x="5724525" y="2565400"/>
            <a:ext cx="264477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FF"/>
                </a:solidFill>
                <a:latin typeface="Arial"/>
                <a:cs typeface="Arial"/>
              </a:rPr>
              <a:t>"Королева</a:t>
            </a:r>
          </a:p>
        </p:txBody>
      </p:sp>
      <p:sp>
        <p:nvSpPr>
          <p:cNvPr id="45060" name="WordArt 5"/>
          <p:cNvSpPr>
            <a:spLocks noChangeArrowheads="1" noChangeShapeType="1" noTextEdit="1"/>
          </p:cNvSpPr>
          <p:nvPr/>
        </p:nvSpPr>
        <p:spPr bwMode="auto">
          <a:xfrm>
            <a:off x="6300788" y="3284538"/>
            <a:ext cx="25241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FF"/>
                </a:solidFill>
                <a:latin typeface="Arial"/>
                <a:cs typeface="Arial"/>
              </a:rPr>
              <a:t>энергетики"</a:t>
            </a:r>
          </a:p>
        </p:txBody>
      </p:sp>
      <p:sp>
        <p:nvSpPr>
          <p:cNvPr id="45061" name="WordArt 6"/>
          <p:cNvSpPr>
            <a:spLocks noChangeArrowheads="1" noChangeShapeType="1" noTextEdit="1"/>
          </p:cNvSpPr>
          <p:nvPr/>
        </p:nvSpPr>
        <p:spPr bwMode="auto">
          <a:xfrm>
            <a:off x="5795963" y="4221163"/>
            <a:ext cx="18764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FF"/>
                </a:solidFill>
                <a:latin typeface="Arial"/>
                <a:cs typeface="Arial"/>
              </a:rPr>
              <a:t>"Чёрное </a:t>
            </a:r>
          </a:p>
        </p:txBody>
      </p:sp>
      <p:sp>
        <p:nvSpPr>
          <p:cNvPr id="45062" name="WordArt 7"/>
          <p:cNvSpPr>
            <a:spLocks noChangeArrowheads="1" noChangeShapeType="1" noTextEdit="1"/>
          </p:cNvSpPr>
          <p:nvPr/>
        </p:nvSpPr>
        <p:spPr bwMode="auto">
          <a:xfrm>
            <a:off x="7345363" y="4849813"/>
            <a:ext cx="1619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FF"/>
                </a:solidFill>
                <a:latin typeface="Arial"/>
                <a:cs typeface="Arial"/>
              </a:rPr>
              <a:t>золото"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1800" dirty="0" smtClean="0">
                <a:hlinkClick r:id="rId2"/>
              </a:rPr>
              <a:t>http</a:t>
            </a:r>
            <a:r>
              <a:rPr lang="en-US" sz="1800" dirty="0">
                <a:hlinkClick r:id="rId2"/>
              </a:rPr>
              <a:t>://fcior.edu.ru/card/3505/240409-2-2-1-3-1k1-v2-oms.html</a:t>
            </a:r>
            <a:endParaRPr lang="ru-RU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оборудование</a:t>
            </a:r>
            <a:endParaRPr lang="ru-RU" dirty="0"/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3200" smtClean="0"/>
          </a:p>
          <a:p>
            <a:r>
              <a:rPr lang="ru-RU" sz="3200" smtClean="0"/>
              <a:t>- нефть</a:t>
            </a:r>
          </a:p>
          <a:p>
            <a:r>
              <a:rPr lang="ru-RU" sz="3200" smtClean="0"/>
              <a:t>- таблица «Схема трубчатой установки  для непрерывной перегонки нефти»</a:t>
            </a:r>
          </a:p>
          <a:p>
            <a:r>
              <a:rPr lang="ru-RU" sz="3200" smtClean="0"/>
              <a:t>- коллекция «Нефть» </a:t>
            </a:r>
          </a:p>
          <a:p>
            <a:endParaRPr lang="ru-RU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Используемые</a:t>
            </a:r>
            <a:br>
              <a:rPr lang="ru-RU" dirty="0" smtClean="0"/>
            </a:br>
            <a:r>
              <a:rPr lang="ru-RU" dirty="0" smtClean="0"/>
              <a:t>интернет ресурсы</a:t>
            </a:r>
            <a:endParaRPr lang="ru-RU" dirty="0"/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>
                <a:hlinkClick r:id="rId2"/>
              </a:rPr>
              <a:t>http://files.school-collection.edu.ru/dlrstore/0abaed47-4185-11db-b0de-0800200c9a66/ch10_10_08.jpg</a:t>
            </a:r>
            <a:endParaRPr lang="ru-RU" smtClean="0"/>
          </a:p>
          <a:p>
            <a:r>
              <a:rPr lang="en-US" smtClean="0">
                <a:hlinkClick r:id="rId3"/>
              </a:rPr>
              <a:t>http://fcior.edu.ru/card/3505/240409-2-2-1-3-1k1-v2-oms.html</a:t>
            </a:r>
            <a:endParaRPr lang="ru-RU" smtClean="0"/>
          </a:p>
          <a:p>
            <a:r>
              <a:rPr lang="en-US" smtClean="0">
                <a:hlinkClick r:id="rId4"/>
              </a:rPr>
              <a:t>http://fcior.edu.ru/card/12202/neft-dobycha-pererabotka-primenenie.html</a:t>
            </a:r>
            <a:endParaRPr lang="ru-RU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5791200" cy="7556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</a:rPr>
              <a:t>Нефть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458200" cy="4953000"/>
          </a:xfrm>
        </p:spPr>
        <p:txBody>
          <a:bodyPr rtlCol="0">
            <a:normAutofit/>
          </a:bodyPr>
          <a:lstStyle/>
          <a:p>
            <a:pPr marL="342900" indent="-342900" fontAlgn="auto">
              <a:buFontTx/>
              <a:buChar char="-"/>
              <a:defRPr/>
            </a:pPr>
            <a:r>
              <a:rPr lang="ru-RU" sz="2500" dirty="0" smtClean="0"/>
              <a:t>горючая </a:t>
            </a:r>
            <a:r>
              <a:rPr lang="ru-RU" sz="2500" dirty="0"/>
              <a:t>маслянистая жидкость, относящаяся к группе горных осадочных пород наряду с песками, глинами и известняками; отличается исключительно высокой теплотворностью: при горении выделяет значительно больше тепловой энергии, чем другие горючие смеси. Происхождение нефти и природного газа идет из остатков древних растений и животных, отложившихся на морском дне. Основными факторами, от которых зависит плотность сырой нефти, является температура и давление при её </a:t>
            </a:r>
            <a:r>
              <a:rPr lang="ru-RU" sz="2500" dirty="0" smtClean="0"/>
              <a:t>образовании.</a:t>
            </a:r>
          </a:p>
          <a:p>
            <a:pPr marL="342900" indent="-342900" fontAlgn="auto">
              <a:defRPr/>
            </a:pPr>
            <a:endParaRPr lang="ru-RU" sz="1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20713"/>
            <a:ext cx="5791200" cy="12954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00000"/>
                </a:solidFill>
              </a:rPr>
              <a:t>История </a:t>
            </a:r>
            <a:r>
              <a:rPr lang="ru-RU" sz="3200" b="1" dirty="0" smtClean="0">
                <a:solidFill>
                  <a:srgbClr val="C00000"/>
                </a:solidFill>
              </a:rPr>
              <a:t>происхождения нефти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349500"/>
            <a:ext cx="7620000" cy="3776663"/>
          </a:xfrm>
        </p:spPr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buFont typeface="Arial" pitchFamily="34" charset="0"/>
              <a:buNone/>
              <a:defRPr/>
            </a:pPr>
            <a:r>
              <a:rPr lang="ru-RU" sz="24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Нефть известна человечеству с древнейших времён. </a:t>
            </a:r>
            <a:r>
              <a:rPr lang="ru-RU" sz="2400" i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Раскопками на берегу Евфрата установлено существование нефтяного промысла за 6000—4000 лет до н. э.</a:t>
            </a:r>
            <a:r>
              <a:rPr lang="ru-RU" sz="24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В то время её применяли в качестве топлива, а нефтяные битумы — в строительном и дорожном деле. Нефть известна была и Древнему Египту, где она использовалась для бальзамирования покойников. Плутарх и </a:t>
            </a:r>
            <a:r>
              <a:rPr lang="ru-RU" sz="2400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Диоскорид</a:t>
            </a:r>
            <a:r>
              <a:rPr lang="ru-RU" sz="2400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упоминают о нефти, как о топливе, применявшемся в Древней Греции.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4198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5791200" cy="6842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</a:rPr>
              <a:t>Состав нефти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2875"/>
            <a:ext cx="8229600" cy="51403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400" smtClean="0"/>
              <a:t>В составе нефти выделяют углеводородную, </a:t>
            </a:r>
            <a:r>
              <a:rPr lang="ru-RU" sz="2400" u="sng" smtClean="0">
                <a:solidFill>
                  <a:srgbClr val="990000"/>
                </a:solidFill>
              </a:rPr>
              <a:t>асфальтосмолистую и зольную</a:t>
            </a:r>
            <a:r>
              <a:rPr lang="ru-RU" sz="2400" smtClean="0"/>
              <a:t> составные части. Также в составе нефти выделяют </a:t>
            </a:r>
            <a:r>
              <a:rPr lang="ru-RU" sz="2400" smtClean="0">
                <a:solidFill>
                  <a:srgbClr val="990000"/>
                </a:solidFill>
              </a:rPr>
              <a:t>порфирины и серу</a:t>
            </a:r>
            <a:r>
              <a:rPr lang="ru-RU" sz="2400" smtClean="0"/>
              <a:t>. Углеводороды, содержащиеся в нефти, подразделяют на три основные группы: </a:t>
            </a:r>
            <a:r>
              <a:rPr lang="ru-RU" sz="2400" smtClean="0">
                <a:solidFill>
                  <a:srgbClr val="990000"/>
                </a:solidFill>
              </a:rPr>
              <a:t>метановые, нафтеновые и ароматические</a:t>
            </a:r>
            <a:r>
              <a:rPr lang="ru-RU" sz="2400" smtClean="0"/>
              <a:t>. Метановые (парафиновые) углеводороды химически наиболее устойчивы, а ароматические - наименее устойчивы (в них минимальное содержание водорода). При этом ароматические углеводороды являются наиболее токсичными компонентами нефти. Асфальтосмолистая составная нефти частично растворима в бензине: растворяемая часть - это асфальтены, нерастворяемая - смолы. В смолах содержание кислорода достигает 93% от его общего количества в составе нефти.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5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8286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Состав нефти</a:t>
            </a:r>
            <a:endParaRPr lang="ru-RU" dirty="0"/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>
                <a:solidFill>
                  <a:srgbClr val="990000"/>
                </a:solidFill>
              </a:rPr>
              <a:t>Порфирины</a:t>
            </a:r>
            <a:r>
              <a:rPr lang="ru-RU" smtClean="0"/>
              <a:t> - это азотистые соединения органического происхождения, они разрушаются при температуре </a:t>
            </a:r>
            <a:r>
              <a:rPr lang="ru-RU" smtClean="0">
                <a:solidFill>
                  <a:srgbClr val="990000"/>
                </a:solidFill>
              </a:rPr>
              <a:t>200-250°С.</a:t>
            </a:r>
            <a:r>
              <a:rPr lang="ru-RU" smtClean="0"/>
              <a:t> Сера присутствует в составе нефти либо в свободном состоянии, либо в виде соединений сероводородов и меркаптанов. Сера является наиболее широко распространённой коррозийной примесью, которую нужно удалять на нефтеперебатывающем заводе. Поэтому цена на нефть с высоким содержанием серы оказывается на много ниже, чем на низкосернистую нефть. Зольная часть состава нефти - это остаток, получаемый при ее сжигании, состоящий из различных минеральных соединений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374</TotalTime>
  <Words>859</Words>
  <Application>Microsoft Office PowerPoint</Application>
  <PresentationFormat>Экран (4:3)</PresentationFormat>
  <Paragraphs>94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Главная</vt:lpstr>
      <vt:lpstr>    Нефть</vt:lpstr>
      <vt:lpstr>Цель</vt:lpstr>
      <vt:lpstr>задачи</vt:lpstr>
      <vt:lpstr>оборудование</vt:lpstr>
      <vt:lpstr>Используемые интернет ресурсы</vt:lpstr>
      <vt:lpstr>Нефть</vt:lpstr>
      <vt:lpstr>История происхождения нефти</vt:lpstr>
      <vt:lpstr>Состав нефти</vt:lpstr>
      <vt:lpstr>Состав нефти</vt:lpstr>
      <vt:lpstr>Состав нефти различных месторождений</vt:lpstr>
      <vt:lpstr>Состав нефти</vt:lpstr>
      <vt:lpstr>Слайд 12</vt:lpstr>
      <vt:lpstr>Ректификация</vt:lpstr>
      <vt:lpstr>ректификация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Добыча нефти</vt:lpstr>
      <vt:lpstr>  Добыча нефти</vt:lpstr>
      <vt:lpstr>Слайд 24</vt:lpstr>
      <vt:lpstr>Слайд 25</vt:lpstr>
      <vt:lpstr>Слайд 26</vt:lpstr>
      <vt:lpstr>Слайд 27</vt:lpstr>
      <vt:lpstr>     значение нефти</vt:lpstr>
      <vt:lpstr>Применение нефти</vt:lpstr>
      <vt:lpstr>Слайд 30</vt:lpstr>
      <vt:lpstr>http://fcior.edu.ru/card/3505/240409-2-2-1-3-1k1-v2-oms.html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48</cp:revision>
  <dcterms:created xsi:type="dcterms:W3CDTF">2013-06-25T06:52:10Z</dcterms:created>
  <dcterms:modified xsi:type="dcterms:W3CDTF">2015-02-15T16:27:29Z</dcterms:modified>
</cp:coreProperties>
</file>