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6" r:id="rId2"/>
    <p:sldId id="566" r:id="rId3"/>
    <p:sldId id="545" r:id="rId4"/>
    <p:sldId id="554" r:id="rId5"/>
    <p:sldId id="557" r:id="rId6"/>
    <p:sldId id="543" r:id="rId7"/>
    <p:sldId id="558" r:id="rId8"/>
    <p:sldId id="533" r:id="rId9"/>
    <p:sldId id="531" r:id="rId10"/>
    <p:sldId id="535" r:id="rId11"/>
    <p:sldId id="578" r:id="rId12"/>
    <p:sldId id="579" r:id="rId13"/>
    <p:sldId id="580" r:id="rId14"/>
    <p:sldId id="559" r:id="rId15"/>
    <p:sldId id="511" r:id="rId16"/>
    <p:sldId id="328" r:id="rId17"/>
    <p:sldId id="513" r:id="rId18"/>
    <p:sldId id="514" r:id="rId19"/>
    <p:sldId id="515" r:id="rId20"/>
    <p:sldId id="516" r:id="rId21"/>
    <p:sldId id="517" r:id="rId22"/>
    <p:sldId id="519" r:id="rId23"/>
    <p:sldId id="539" r:id="rId24"/>
    <p:sldId id="574" r:id="rId25"/>
    <p:sldId id="547" r:id="rId26"/>
    <p:sldId id="561" r:id="rId27"/>
    <p:sldId id="548" r:id="rId28"/>
    <p:sldId id="562" r:id="rId29"/>
    <p:sldId id="564" r:id="rId30"/>
    <p:sldId id="565" r:id="rId31"/>
    <p:sldId id="520" r:id="rId32"/>
    <p:sldId id="521" r:id="rId33"/>
    <p:sldId id="522" r:id="rId34"/>
    <p:sldId id="524" r:id="rId35"/>
    <p:sldId id="331" r:id="rId36"/>
    <p:sldId id="540" r:id="rId37"/>
    <p:sldId id="567" r:id="rId38"/>
    <p:sldId id="525" r:id="rId39"/>
    <p:sldId id="526" r:id="rId40"/>
    <p:sldId id="530" r:id="rId41"/>
    <p:sldId id="572" r:id="rId42"/>
    <p:sldId id="573" r:id="rId43"/>
    <p:sldId id="571" r:id="rId44"/>
    <p:sldId id="541" r:id="rId45"/>
    <p:sldId id="542" r:id="rId46"/>
    <p:sldId id="576" r:id="rId47"/>
    <p:sldId id="257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6" autoAdjust="0"/>
    <p:restoredTop sz="94660"/>
  </p:normalViewPr>
  <p:slideViewPr>
    <p:cSldViewPr>
      <p:cViewPr varScale="1">
        <p:scale>
          <a:sx n="69" d="100"/>
          <a:sy n="69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84FA-6383-42CC-97B2-510575B33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82;&#1072;&#1088;&#1090;&#1080;&#1085;&#1082;&#1080;%20&#1044;&#1042;&#1054;&#1056;&#1062;&#1054;&#1042;&#1040;&#1071;%20&#1055;&#1051;&#1054;&#1065;&#1040;&#1044;&#1068;&amp;img_url=https://lj-top.ru/proxyimage/http://www.weather7forecast.com/TI/p-4-33058.jpg&amp;pos=1&amp;rpt=simage&amp;lr=11218" TargetMode="External"/><Relationship Id="rId3" Type="http://schemas.openxmlformats.org/officeDocument/2006/relationships/hyperlink" Target="http://sbornik-mudrosti.ru/poslovicy-i-pogovorki-davnij/" TargetMode="External"/><Relationship Id="rId7" Type="http://schemas.openxmlformats.org/officeDocument/2006/relationships/hyperlink" Target="https://yandex.ru/images/search?p=1&amp;text=&#1082;&#1072;&#1088;&#1090;&#1080;&#1085;&#1082;&#1080;%20&#1053;&#1040;&#1044;&#1042;&#1054;&#1056;&#1053;&#1067;&#1045;%20&#1055;&#1054;&#1057;&#1058;&#1056;&#1054;&#1049;&#1050;&#1048;&amp;img_url=http://www.reestr35.ru/img/products/big/79455.jpg&amp;pos=34&amp;rpt=simage&amp;lr=11218" TargetMode="External"/><Relationship Id="rId2" Type="http://schemas.openxmlformats.org/officeDocument/2006/relationships/hyperlink" Target="http://rebus1.com/index.php?item=rebus_generator&amp;ente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&#1082;&#1072;&#1088;&#1090;&#1080;&#1085;&#1082;&#1080;%20&#1044;&#1042;&#1054;&#1056;&#1053;&#1071;&#1046;&#1050;&#1040;&amp;img_url=https://otvet.imgsmail.ru/download/f26c0110ed74fbeb3302991fcdeaf285_i-4.jpg&amp;pos=11&amp;rpt=simage&amp;lr=11218" TargetMode="External"/><Relationship Id="rId5" Type="http://schemas.openxmlformats.org/officeDocument/2006/relationships/hyperlink" Target="https://yandex.ru/images/search?text=&#1082;&#1072;&#1088;&#1090;&#1080;&#1085;&#1082;&#1080;%20&#1044;&#1042;&#1054;&#1056;&#1045;&#1062;&#1050;&#1048;&#1049;&amp;img_url=https://www.kleo.ru/items/bomond/smolkin1.jpg&amp;pos=1&amp;rpt=simage&amp;lr=11218" TargetMode="External"/><Relationship Id="rId4" Type="http://schemas.openxmlformats.org/officeDocument/2006/relationships/hyperlink" Target="https://yandex.ru/images/search?img_url=https%3A%2F%2Fuploads.bioware.ru%2Fpost-24858-0-33280500-1365429226.jpg&amp;text=&#1082;&#1072;&#1088;&#1090;&#1080;&#1085;&#1082;&#1080;%20&#1087;&#1088;&#1080;&#1076;&#1074;&#1086;&#1088;&#1085;&#1072;&#1103;%20&#1076;&#1072;&#1084;&#1072;&amp;noreask=1&amp;pos=2&amp;lr=11218&amp;rpt=simage" TargetMode="External"/><Relationship Id="rId9" Type="http://schemas.openxmlformats.org/officeDocument/2006/relationships/hyperlink" Target="http://tolkru.com/search.php?search=b5b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8060432" cy="12239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Аналитическая работа над словом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материале родственных слов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логопедических занятиях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(слова, начинающиеся с буквы «</a:t>
            </a:r>
            <a:r>
              <a:rPr lang="ru-RU" sz="4000" b="1" dirty="0" err="1" smtClean="0">
                <a:solidFill>
                  <a:srgbClr val="FF0000"/>
                </a:solidFill>
              </a:rPr>
              <a:t>д</a:t>
            </a:r>
            <a:r>
              <a:rPr lang="ru-RU" sz="4000" b="1" dirty="0" smtClean="0">
                <a:solidFill>
                  <a:srgbClr val="FF0000"/>
                </a:solidFill>
              </a:rPr>
              <a:t>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5157192"/>
            <a:ext cx="5032648" cy="1439863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Учитель – логопед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МБОУ СОШ №135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Новикова С.Г.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" r="6250" b="46158"/>
          <a:stretch>
            <a:fillRect/>
          </a:stretch>
        </p:blipFill>
        <p:spPr bwMode="auto">
          <a:xfrm>
            <a:off x="323528" y="3573016"/>
            <a:ext cx="4248472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ДАЛЁКИЙ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близкий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8363272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вернулись   далёких</a:t>
            </a:r>
          </a:p>
          <a:p>
            <a:pPr>
              <a:buNone/>
            </a:pPr>
            <a:r>
              <a:rPr lang="ru-RU" sz="4400" b="1" dirty="0" smtClean="0"/>
              <a:t>стран  птицы   из    перелётные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4800" b="1" dirty="0" smtClean="0"/>
              <a:t>Из  далёких стран вернулись</a:t>
            </a:r>
          </a:p>
          <a:p>
            <a:pPr>
              <a:buNone/>
            </a:pPr>
            <a:r>
              <a:rPr lang="ru-RU" sz="4800" b="1" dirty="0" smtClean="0"/>
              <a:t>перелётные  птицы.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88640"/>
            <a:ext cx="8363272" cy="62920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 err="1" smtClean="0"/>
              <a:t>надалёкой</a:t>
            </a:r>
            <a:r>
              <a:rPr lang="ru-RU" sz="4400" b="1" dirty="0" smtClean="0"/>
              <a:t>   лесной  по   </a:t>
            </a:r>
            <a:r>
              <a:rPr lang="ru-RU" sz="4400" b="1" dirty="0" err="1" smtClean="0"/>
              <a:t>лянке</a:t>
            </a: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рас    цвели   редкие   цветы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На далёкой лесной полянке</a:t>
            </a:r>
          </a:p>
          <a:p>
            <a:pPr>
              <a:buNone/>
            </a:pPr>
            <a:r>
              <a:rPr lang="ru-RU" sz="4400" b="1" dirty="0" smtClean="0"/>
              <a:t>расцвели  редкие цветы.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На  </a:t>
            </a:r>
            <a:r>
              <a:rPr lang="ru-RU" sz="4400" b="1" dirty="0" err="1" smtClean="0"/>
              <a:t>д...лёкой</a:t>
            </a:r>
            <a:r>
              <a:rPr lang="ru-RU" sz="4400" b="1" dirty="0" smtClean="0"/>
              <a:t>  </a:t>
            </a:r>
            <a:r>
              <a:rPr lang="ru-RU" sz="4400" b="1" dirty="0" err="1" smtClean="0"/>
              <a:t>л...сной</a:t>
            </a:r>
            <a:r>
              <a:rPr lang="ru-RU" sz="4400" b="1" dirty="0" smtClean="0"/>
              <a:t>  </a:t>
            </a:r>
            <a:r>
              <a:rPr lang="ru-RU" sz="4400" b="1" dirty="0" err="1" smtClean="0"/>
              <a:t>п...лянке</a:t>
            </a:r>
            <a:endParaRPr lang="ru-RU" sz="4400" b="1" dirty="0" smtClean="0"/>
          </a:p>
          <a:p>
            <a:pPr>
              <a:buNone/>
            </a:pPr>
            <a:r>
              <a:rPr lang="ru-RU" sz="4400" b="1" dirty="0" err="1" smtClean="0"/>
              <a:t>расцв...ли</a:t>
            </a:r>
            <a:r>
              <a:rPr lang="ru-RU" sz="4400" b="1" dirty="0" smtClean="0"/>
              <a:t>  </a:t>
            </a:r>
            <a:r>
              <a:rPr lang="ru-RU" sz="4400" b="1" dirty="0" err="1" smtClean="0"/>
              <a:t>ре...кие</a:t>
            </a:r>
            <a:r>
              <a:rPr lang="ru-RU" sz="4400" b="1" dirty="0" smtClean="0"/>
              <a:t>   </a:t>
            </a:r>
            <a:r>
              <a:rPr lang="ru-RU" sz="4400" b="1" dirty="0" err="1" smtClean="0"/>
              <a:t>цв...ты</a:t>
            </a:r>
            <a:r>
              <a:rPr lang="ru-RU" sz="4400" b="1" dirty="0" smtClean="0"/>
              <a:t>.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r>
              <a:rPr lang="ru-RU" sz="4400" b="1" dirty="0" smtClean="0"/>
              <a:t>Далеко шёл, а добра не нашёл.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Далеко свинье на небо смотреть.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Далеко глядит, а под носом не видит.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270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270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2709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3457575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4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773238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ДВОР</a:t>
            </a:r>
          </a:p>
        </p:txBody>
      </p:sp>
      <p:sp>
        <p:nvSpPr>
          <p:cNvPr id="7065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3528" y="2852936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дворец</a:t>
            </a:r>
            <a:endParaRPr lang="en-US" sz="3600" b="1" dirty="0" smtClean="0"/>
          </a:p>
          <a:p>
            <a:pPr eaLnBrk="1" hangingPunct="1"/>
            <a:r>
              <a:rPr lang="ru-RU" sz="3600" b="1" dirty="0" smtClean="0"/>
              <a:t>дворовый</a:t>
            </a:r>
          </a:p>
          <a:p>
            <a:pPr eaLnBrk="1" hangingPunct="1"/>
            <a:r>
              <a:rPr lang="ru-RU" sz="3600" b="1" dirty="0" smtClean="0"/>
              <a:t>дворняжка</a:t>
            </a:r>
          </a:p>
          <a:p>
            <a:pPr eaLnBrk="1" hangingPunct="1"/>
            <a:r>
              <a:rPr lang="ru-RU" sz="3600" b="1" dirty="0" smtClean="0"/>
              <a:t>придворная</a:t>
            </a:r>
          </a:p>
        </p:txBody>
      </p:sp>
      <p:sp>
        <p:nvSpPr>
          <p:cNvPr id="7066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355976" y="2819821"/>
            <a:ext cx="4038600" cy="453072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дворецкий</a:t>
            </a:r>
          </a:p>
          <a:p>
            <a:r>
              <a:rPr lang="ru-RU" sz="3600" b="1" dirty="0" smtClean="0"/>
              <a:t>дворик</a:t>
            </a:r>
          </a:p>
          <a:p>
            <a:r>
              <a:rPr lang="ru-RU" sz="3600" b="1" dirty="0" smtClean="0"/>
              <a:t>дворник</a:t>
            </a:r>
          </a:p>
          <a:p>
            <a:r>
              <a:rPr lang="ru-RU" sz="3600" b="1" dirty="0" smtClean="0"/>
              <a:t>надворный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1124744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ru-RU" sz="2800" dirty="0" smtClean="0"/>
              <a:t>участок земли при доме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ru-RU" sz="2800" dirty="0" smtClean="0"/>
              <a:t>монарх и приближённые к нему лица, составляющие его окружение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3059832" y="4365104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3347864" y="5085184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3" action="ppaction://hlinksldjump" highlightClick="1"/>
          </p:cNvPr>
          <p:cNvSpPr/>
          <p:nvPr/>
        </p:nvSpPr>
        <p:spPr>
          <a:xfrm>
            <a:off x="3007773" y="3717032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7164288" y="2996952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5" action="ppaction://hlinksldjump" highlightClick="1"/>
          </p:cNvPr>
          <p:cNvSpPr/>
          <p:nvPr/>
        </p:nvSpPr>
        <p:spPr>
          <a:xfrm>
            <a:off x="7164288" y="494116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ПРИДВОРНАЯ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r>
              <a:rPr lang="ru-RU" dirty="0" smtClean="0"/>
              <a:t>придворная дама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576064" cy="4766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www.zamantika.com/img/pages/800/15-ve-18yy-da-fransiz-saray-kiyafetleri-35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384376" cy="5368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ДВОРЕЦКИЙ</a:t>
            </a:r>
          </a:p>
        </p:txBody>
      </p:sp>
      <p:sp>
        <p:nvSpPr>
          <p:cNvPr id="7577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773238"/>
            <a:ext cx="4244280" cy="4357687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dirty="0" smtClean="0"/>
              <a:t>в богатом доме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старший слуга,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заведующий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хозяйством 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прислугой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504056" cy="4937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746" name="AutoShape 2" descr="https://www.kleo.ru/items/bomond/smolkin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www.kleo.ru/items/bomond/smolkin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www.kleo.ru/items/bomond/smolkin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3843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ДВОРНЯЖКА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4038600" cy="4214812"/>
          </a:xfrm>
        </p:spPr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r>
              <a:rPr lang="ru-RU" dirty="0" smtClean="0"/>
              <a:t>беспородная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дворовая собака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88424" y="6309320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animal-store.ru/img/2015/050209/07243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10046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Угадай слово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800" b="1" spc="600" dirty="0" smtClean="0">
                <a:solidFill>
                  <a:srgbClr val="FF0000"/>
                </a:solidFill>
              </a:rPr>
              <a:t>НАДОВ</a:t>
            </a:r>
            <a:endParaRPr lang="ru-RU" sz="4800" spc="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ДВОРОВЫЙ</a:t>
            </a:r>
          </a:p>
        </p:txBody>
      </p:sp>
      <p:sp>
        <p:nvSpPr>
          <p:cNvPr id="7782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r>
              <a:rPr lang="ru-RU" dirty="0" smtClean="0"/>
              <a:t>дворовый футбол</a:t>
            </a:r>
          </a:p>
        </p:txBody>
      </p:sp>
      <p:pic>
        <p:nvPicPr>
          <p:cNvPr id="77828" name="Picture 7" descr="20766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7" y="1700808"/>
            <a:ext cx="4648241" cy="3888432"/>
          </a:xfr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16416" y="6237312"/>
            <a:ext cx="610368" cy="4663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ДВОРЦОВЫЙ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r>
              <a:rPr lang="ru-RU" dirty="0" smtClean="0"/>
              <a:t>Дворцовая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площадь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i.redigo.ru/h900/5098bd6152f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56792"/>
            <a:ext cx="518812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НАДВОРНЫЙ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989138"/>
            <a:ext cx="4244280" cy="4141787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  <a:p>
            <a:pPr eaLnBrk="1" hangingPunct="1">
              <a:buNone/>
            </a:pPr>
            <a:r>
              <a:rPr lang="ru-RU" dirty="0" smtClean="0"/>
              <a:t>надворные </a:t>
            </a:r>
          </a:p>
          <a:p>
            <a:pPr eaLnBrk="1" hangingPunct="1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постройки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44408" y="6309320"/>
            <a:ext cx="504056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images.slanet.by/~src2208218_3/dom_besedka_banya_hoz_postrojki_i_drugoe_pod_klyu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476250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260648"/>
            <a:ext cx="8640960" cy="7200800"/>
          </a:xfrm>
        </p:spPr>
        <p:txBody>
          <a:bodyPr>
            <a:normAutofit fontScale="25000" lnSpcReduction="20000"/>
          </a:bodyPr>
          <a:lstStyle/>
          <a:p>
            <a:endParaRPr lang="en-US" sz="12800" b="1" dirty="0" smtClean="0"/>
          </a:p>
          <a:p>
            <a:r>
              <a:rPr lang="ru-RU" sz="14400" b="1" dirty="0" smtClean="0"/>
              <a:t>Монетный  двор.</a:t>
            </a:r>
          </a:p>
          <a:p>
            <a:pPr>
              <a:buNone/>
            </a:pPr>
            <a:r>
              <a:rPr lang="ru-RU" sz="14400" dirty="0" smtClean="0"/>
              <a:t>Государственное учреждение, где </a:t>
            </a:r>
          </a:p>
          <a:p>
            <a:pPr>
              <a:buNone/>
            </a:pPr>
            <a:r>
              <a:rPr lang="ru-RU" sz="14400" dirty="0" smtClean="0"/>
              <a:t>производится чеканка монеты.</a:t>
            </a:r>
          </a:p>
          <a:p>
            <a:r>
              <a:rPr lang="ru-RU" sz="14400" b="1" dirty="0" smtClean="0"/>
              <a:t>Ко  двору  пришёлся.</a:t>
            </a:r>
            <a:r>
              <a:rPr lang="ru-RU" sz="14400" dirty="0" smtClean="0"/>
              <a:t> </a:t>
            </a:r>
          </a:p>
          <a:p>
            <a:pPr>
              <a:buNone/>
            </a:pPr>
            <a:r>
              <a:rPr lang="ru-RU" sz="14400" dirty="0" smtClean="0"/>
              <a:t>Оказаться подходящим к каким-либо </a:t>
            </a:r>
          </a:p>
          <a:p>
            <a:pPr>
              <a:buNone/>
            </a:pPr>
            <a:r>
              <a:rPr lang="ru-RU" sz="14400" dirty="0" smtClean="0"/>
              <a:t>условиям, требованиям,  оказаться</a:t>
            </a:r>
          </a:p>
          <a:p>
            <a:pPr>
              <a:buNone/>
            </a:pPr>
            <a:r>
              <a:rPr lang="ru-RU" sz="14400" dirty="0" smtClean="0"/>
              <a:t>желательным. </a:t>
            </a:r>
          </a:p>
          <a:p>
            <a:r>
              <a:rPr lang="ru-RU" sz="14400" b="1" dirty="0" smtClean="0"/>
              <a:t>Ни  кола,  ни  двора.</a:t>
            </a:r>
            <a:r>
              <a:rPr lang="ru-RU" sz="14400" dirty="0" smtClean="0"/>
              <a:t> </a:t>
            </a:r>
          </a:p>
          <a:p>
            <a:pPr>
              <a:buNone/>
            </a:pPr>
            <a:r>
              <a:rPr lang="ru-RU" sz="14400" dirty="0" smtClean="0"/>
              <a:t>Наивысшая степень бедности.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188640"/>
            <a:ext cx="8784976" cy="6264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7200" b="1" dirty="0" smtClean="0"/>
              <a:t>Дворовый пёс</a:t>
            </a:r>
          </a:p>
          <a:p>
            <a:pPr>
              <a:buNone/>
            </a:pPr>
            <a:r>
              <a:rPr lang="ru-RU" sz="7200" b="1" dirty="0" smtClean="0"/>
              <a:t>пробежал по саду,</a:t>
            </a:r>
          </a:p>
          <a:p>
            <a:pPr>
              <a:buNone/>
            </a:pPr>
            <a:r>
              <a:rPr lang="ru-RU" sz="7200" b="1" dirty="0" smtClean="0"/>
              <a:t>поглодал косточку и</a:t>
            </a:r>
          </a:p>
          <a:p>
            <a:pPr>
              <a:buNone/>
            </a:pPr>
            <a:r>
              <a:rPr lang="ru-RU" sz="7200" b="1" dirty="0" smtClean="0"/>
              <a:t>прилёг на кучу</a:t>
            </a:r>
          </a:p>
          <a:p>
            <a:pPr>
              <a:buNone/>
            </a:pPr>
            <a:r>
              <a:rPr lang="ru-RU" sz="7200" b="1" dirty="0" smtClean="0"/>
              <a:t>листвы.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672408" cy="3672408"/>
          </a:xfrm>
          <a:prstGeom prst="rect">
            <a:avLst/>
          </a:prstGeom>
          <a:noFill/>
        </p:spPr>
      </p:pic>
      <p:pic>
        <p:nvPicPr>
          <p:cNvPr id="57348" name="Picture 4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3"/>
            <a:ext cx="302433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ДИВО</a:t>
            </a:r>
          </a:p>
        </p:txBody>
      </p:sp>
      <p:sp>
        <p:nvSpPr>
          <p:cNvPr id="8192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059832" y="1700808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200" b="1" dirty="0" smtClean="0"/>
              <a:t>удивляться</a:t>
            </a:r>
          </a:p>
          <a:p>
            <a:pPr>
              <a:buNone/>
            </a:pPr>
            <a:r>
              <a:rPr lang="ru-RU" sz="4200" b="1" dirty="0" smtClean="0"/>
              <a:t>дивный</a:t>
            </a:r>
          </a:p>
          <a:p>
            <a:pPr>
              <a:buNone/>
            </a:pPr>
            <a:r>
              <a:rPr lang="ru-RU" sz="4200" b="1" dirty="0" smtClean="0"/>
              <a:t>удивительный</a:t>
            </a:r>
          </a:p>
          <a:p>
            <a:pPr>
              <a:buNone/>
            </a:pPr>
            <a:r>
              <a:rPr lang="ru-RU" sz="4200" b="1" dirty="0" smtClean="0"/>
              <a:t>удивлённый</a:t>
            </a:r>
          </a:p>
          <a:p>
            <a:pPr>
              <a:buNone/>
            </a:pPr>
            <a:r>
              <a:rPr lang="ru-RU" sz="4200" b="1" dirty="0" smtClean="0"/>
              <a:t>диван</a:t>
            </a:r>
          </a:p>
          <a:p>
            <a:pPr>
              <a:buNone/>
            </a:pPr>
            <a:r>
              <a:rPr lang="ru-RU" sz="4200" b="1" dirty="0" smtClean="0"/>
              <a:t>дивно</a:t>
            </a:r>
          </a:p>
          <a:p>
            <a:pPr>
              <a:buNone/>
            </a:pPr>
            <a:r>
              <a:rPr lang="ru-RU" sz="4200" b="1" dirty="0" smtClean="0"/>
              <a:t>удивление</a:t>
            </a:r>
          </a:p>
          <a:p>
            <a:pPr eaLnBrk="1" hangingPunct="1">
              <a:lnSpc>
                <a:spcPct val="90000"/>
              </a:lnSpc>
            </a:pPr>
            <a:endParaRPr lang="ru-RU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435280" cy="5865515"/>
          </a:xfrm>
        </p:spPr>
        <p:txBody>
          <a:bodyPr>
            <a:normAutofit/>
          </a:bodyPr>
          <a:lstStyle/>
          <a:p>
            <a:endParaRPr lang="ru-RU" sz="4000" b="1" dirty="0" smtClean="0"/>
          </a:p>
          <a:p>
            <a:r>
              <a:rPr lang="ru-RU" sz="4000" b="1" dirty="0" smtClean="0"/>
              <a:t>На диво красива.</a:t>
            </a:r>
          </a:p>
          <a:p>
            <a:endParaRPr lang="ru-RU" sz="4000" b="1" dirty="0" smtClean="0"/>
          </a:p>
          <a:p>
            <a:r>
              <a:rPr lang="ru-RU" sz="4000" b="1" dirty="0" smtClean="0"/>
              <a:t>Чудо чудное, диво дивное.  </a:t>
            </a:r>
          </a:p>
          <a:p>
            <a:endParaRPr lang="ru-RU" sz="4000" i="1" dirty="0" smtClean="0"/>
          </a:p>
          <a:p>
            <a:r>
              <a:rPr lang="ru-RU" sz="4000" dirty="0" smtClean="0"/>
              <a:t> </a:t>
            </a:r>
            <a:r>
              <a:rPr lang="ru-RU" sz="4000" b="1" dirty="0" smtClean="0"/>
              <a:t>Диву даться.</a:t>
            </a:r>
          </a:p>
          <a:p>
            <a:pPr>
              <a:buNone/>
            </a:pPr>
            <a:r>
              <a:rPr lang="ru-RU" sz="4000" dirty="0" smtClean="0"/>
              <a:t>Удивиться, поразиться. 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435280" cy="5865515"/>
          </a:xfrm>
        </p:spPr>
        <p:txBody>
          <a:bodyPr>
            <a:normAutofit/>
          </a:bodyPr>
          <a:lstStyle/>
          <a:p>
            <a:endParaRPr lang="ru-RU" sz="4000" b="1" dirty="0" smtClean="0"/>
          </a:p>
          <a:p>
            <a:r>
              <a:rPr lang="ru-RU" sz="4000" b="1" dirty="0" smtClean="0"/>
              <a:t>Мальчик прочитал книгу об удивительных превращениях.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ДАВНО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19872" y="1700808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давненько </a:t>
            </a:r>
          </a:p>
          <a:p>
            <a:pPr>
              <a:buNone/>
            </a:pPr>
            <a:r>
              <a:rPr lang="ru-RU" sz="3200" b="1" dirty="0" smtClean="0"/>
              <a:t>издавна </a:t>
            </a:r>
          </a:p>
          <a:p>
            <a:pPr>
              <a:buNone/>
            </a:pPr>
            <a:r>
              <a:rPr lang="ru-RU" sz="3200" b="1" dirty="0" smtClean="0"/>
              <a:t>недавно </a:t>
            </a:r>
          </a:p>
          <a:p>
            <a:pPr>
              <a:buNone/>
            </a:pPr>
            <a:r>
              <a:rPr lang="ru-RU" sz="3200" b="1" dirty="0" smtClean="0"/>
              <a:t>давний</a:t>
            </a:r>
          </a:p>
          <a:p>
            <a:pPr>
              <a:buNone/>
            </a:pPr>
            <a:r>
              <a:rPr lang="ru-RU" sz="3200" b="1" dirty="0" smtClean="0"/>
              <a:t>давить</a:t>
            </a:r>
          </a:p>
          <a:p>
            <a:pPr>
              <a:buNone/>
            </a:pPr>
            <a:r>
              <a:rPr lang="ru-RU" sz="3200" b="1" dirty="0" smtClean="0"/>
              <a:t>недавний</a:t>
            </a:r>
          </a:p>
          <a:p>
            <a:pPr>
              <a:buNone/>
            </a:pPr>
            <a:r>
              <a:rPr lang="ru-RU" sz="3200" b="1" dirty="0" smtClean="0"/>
              <a:t>давность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Текст 2"/>
          <p:cNvSpPr>
            <a:spLocks noGrp="1"/>
          </p:cNvSpPr>
          <p:nvPr>
            <p:ph type="body" sz="half" idx="1"/>
          </p:nvPr>
        </p:nvSpPr>
        <p:spPr>
          <a:xfrm>
            <a:off x="395288" y="1989138"/>
            <a:ext cx="8424862" cy="3522662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sz="4400" smtClean="0"/>
              <a:t>+ храбрость – хра – сть + та</a:t>
            </a:r>
          </a:p>
        </p:txBody>
      </p:sp>
      <p:pic>
        <p:nvPicPr>
          <p:cNvPr id="80899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1577975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ДОБРОТА</a:t>
            </a:r>
          </a:p>
        </p:txBody>
      </p:sp>
      <p:sp>
        <p:nvSpPr>
          <p:cNvPr id="8192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задобрить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добренький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подобреть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добряк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добровольно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добродетель</a:t>
            </a:r>
          </a:p>
        </p:txBody>
      </p:sp>
      <p:sp>
        <p:nvSpPr>
          <p:cNvPr id="8192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284663" y="1600200"/>
            <a:ext cx="460851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добродушный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добро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добросердечный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добровольный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добросовестно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добродетельный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ДОБРЫЙ</a:t>
            </a:r>
            <a:endParaRPr lang="ru-RU" dirty="0" smtClean="0"/>
          </a:p>
        </p:txBody>
      </p:sp>
      <p:sp>
        <p:nvSpPr>
          <p:cNvPr id="82947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981075"/>
            <a:ext cx="4038600" cy="4886325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ru-RU" sz="3600" b="1" dirty="0" smtClean="0"/>
              <a:t>благой</a:t>
            </a:r>
          </a:p>
          <a:p>
            <a:pPr eaLnBrk="1" hangingPunct="1">
              <a:buFont typeface="Arial" charset="0"/>
              <a:buNone/>
            </a:pPr>
            <a:r>
              <a:rPr lang="ru-RU" sz="3600" b="1" dirty="0" smtClean="0"/>
              <a:t>благодушный</a:t>
            </a:r>
          </a:p>
          <a:p>
            <a:pPr eaLnBrk="1" hangingPunct="1">
              <a:buFont typeface="Arial" charset="0"/>
              <a:buNone/>
            </a:pPr>
            <a:r>
              <a:rPr lang="ru-RU" sz="3600" b="1" dirty="0" smtClean="0"/>
              <a:t>гуманный</a:t>
            </a:r>
          </a:p>
          <a:p>
            <a:pPr eaLnBrk="1" hangingPunct="1">
              <a:buFont typeface="Arial" charset="0"/>
              <a:buNone/>
            </a:pPr>
            <a:r>
              <a:rPr lang="ru-RU" sz="3600" b="1" dirty="0" smtClean="0"/>
              <a:t>человечный</a:t>
            </a:r>
          </a:p>
          <a:p>
            <a:pPr eaLnBrk="1" hangingPunct="1">
              <a:buFont typeface="Arial" charset="0"/>
              <a:buNone/>
            </a:pPr>
            <a:r>
              <a:rPr lang="ru-RU" sz="3600" b="1" dirty="0" smtClean="0"/>
              <a:t>душевный</a:t>
            </a:r>
          </a:p>
          <a:p>
            <a:pPr eaLnBrk="1" hangingPunct="1">
              <a:buFont typeface="Arial" charset="0"/>
              <a:buNone/>
            </a:pPr>
            <a:r>
              <a:rPr lang="ru-RU" sz="3600" b="1" dirty="0" smtClean="0"/>
              <a:t>жалостливый</a:t>
            </a:r>
          </a:p>
          <a:p>
            <a:pPr eaLnBrk="1" hangingPunct="1">
              <a:buFont typeface="Arial" charset="0"/>
              <a:buNone/>
            </a:pPr>
            <a:r>
              <a:rPr lang="ru-RU" sz="3600" b="1" dirty="0" smtClean="0"/>
              <a:t>сердечный</a:t>
            </a:r>
          </a:p>
          <a:p>
            <a:pPr eaLnBrk="1" hangingPunct="1">
              <a:buFont typeface="Arial" charset="0"/>
              <a:buNone/>
            </a:pPr>
            <a:r>
              <a:rPr lang="ru-RU" sz="3600" b="1" dirty="0" smtClean="0"/>
              <a:t>отзывчивый</a:t>
            </a:r>
          </a:p>
        </p:txBody>
      </p:sp>
      <p:sp>
        <p:nvSpPr>
          <p:cNvPr id="82948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052513"/>
            <a:ext cx="4038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злой</a:t>
            </a:r>
          </a:p>
          <a:p>
            <a:pPr eaLnBrk="1" hangingPunct="1"/>
            <a:r>
              <a:rPr lang="ru-RU" sz="3600" b="1" dirty="0" smtClean="0"/>
              <a:t>сердитый</a:t>
            </a:r>
          </a:p>
          <a:p>
            <a:pPr eaLnBrk="1" hangingPunct="1"/>
            <a:r>
              <a:rPr lang="ru-RU" sz="3600" b="1" dirty="0" smtClean="0"/>
              <a:t>жестокий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333375"/>
            <a:ext cx="8569325" cy="626397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dirty="0" smtClean="0"/>
              <a:t>«</a:t>
            </a:r>
            <a:r>
              <a:rPr lang="ru-RU" sz="3200" b="1" dirty="0" smtClean="0"/>
              <a:t>Будьте добры»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 </a:t>
            </a:r>
            <a:r>
              <a:rPr lang="ru-RU" dirty="0" smtClean="0"/>
              <a:t>Вежливое обращение к кому-либо с просьбой сделать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что-либо. </a:t>
            </a:r>
          </a:p>
          <a:p>
            <a:pPr eaLnBrk="1" hangingPunct="1">
              <a:buFont typeface="Arial" charset="0"/>
              <a:buNone/>
            </a:pPr>
            <a:r>
              <a:rPr lang="ru-RU" sz="3200" b="1" dirty="0" smtClean="0"/>
              <a:t>В добрый путь!</a:t>
            </a:r>
            <a:r>
              <a:rPr lang="ru-RU" sz="3200" dirty="0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Употребляется как пожелание удачного путешествия,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благополучного пути. </a:t>
            </a:r>
          </a:p>
          <a:p>
            <a:pPr eaLnBrk="1" hangingPunct="1">
              <a:buFont typeface="Arial" charset="0"/>
              <a:buNone/>
            </a:pPr>
            <a:r>
              <a:rPr lang="ru-RU" sz="3200" b="1" dirty="0" smtClean="0"/>
              <a:t>В добрый час!</a:t>
            </a:r>
            <a:r>
              <a:rPr lang="ru-RU" dirty="0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Употребляется  как пожелание удачи, успеха,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благополучия кому-либо. </a:t>
            </a:r>
          </a:p>
          <a:p>
            <a:pPr eaLnBrk="1" hangingPunct="1">
              <a:buFont typeface="Arial" charset="0"/>
              <a:buNone/>
            </a:pPr>
            <a:r>
              <a:rPr lang="ru-RU" sz="3200" b="1" dirty="0" smtClean="0"/>
              <a:t>По доброй воле.</a:t>
            </a:r>
            <a:r>
              <a:rPr lang="ru-RU" dirty="0" smtClean="0"/>
              <a:t> 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Без принуждения, добровольно.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18488" cy="61926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Добрый  скорее дело сделает, чем</a:t>
            </a:r>
          </a:p>
          <a:p>
            <a:pPr eaLnBrk="1" hangingPunct="1">
              <a:buNone/>
            </a:pPr>
            <a:r>
              <a:rPr lang="ru-RU" sz="3600" b="1" dirty="0" smtClean="0"/>
              <a:t> сердитый. </a:t>
            </a:r>
          </a:p>
          <a:p>
            <a:pPr eaLnBrk="1" hangingPunct="1"/>
            <a:endParaRPr lang="ru-RU" sz="3600" b="1" dirty="0" smtClean="0"/>
          </a:p>
          <a:p>
            <a:pPr eaLnBrk="1" hangingPunct="1"/>
            <a:r>
              <a:rPr lang="ru-RU" sz="3600" b="1" dirty="0" smtClean="0"/>
              <a:t>Душа-человек, золотое сердце.</a:t>
            </a:r>
          </a:p>
          <a:p>
            <a:pPr eaLnBrk="1" hangingPunct="1"/>
            <a:endParaRPr lang="ru-RU" sz="3600" b="1" dirty="0" smtClean="0"/>
          </a:p>
          <a:p>
            <a:pPr eaLnBrk="1" hangingPunct="1"/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8363272" cy="5937523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растут   </a:t>
            </a:r>
            <a:r>
              <a:rPr lang="ru-RU" sz="5400" b="1" smtClean="0"/>
              <a:t>хозяев  у  </a:t>
            </a:r>
            <a:r>
              <a:rPr lang="ru-RU" sz="5400" b="1" dirty="0" smtClean="0"/>
              <a:t>животные  ласковые  добрых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601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602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6021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5127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4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04813"/>
            <a:ext cx="4318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6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052513"/>
            <a:ext cx="47513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8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1052513"/>
            <a:ext cx="57626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8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1125538"/>
            <a:ext cx="6477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ДОМ</a:t>
            </a:r>
          </a:p>
        </p:txBody>
      </p:sp>
      <p:sp>
        <p:nvSpPr>
          <p:cNvPr id="8704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/>
              <a:t>домик</a:t>
            </a:r>
          </a:p>
          <a:p>
            <a:pPr>
              <a:lnSpc>
                <a:spcPct val="90000"/>
              </a:lnSpc>
            </a:pPr>
            <a:r>
              <a:rPr lang="ru-RU" sz="3200" b="1" dirty="0" smtClean="0"/>
              <a:t>домище</a:t>
            </a:r>
          </a:p>
          <a:p>
            <a:pPr>
              <a:lnSpc>
                <a:spcPct val="90000"/>
              </a:lnSpc>
            </a:pPr>
            <a:r>
              <a:rPr lang="ru-RU" sz="3200" b="1" dirty="0" smtClean="0"/>
              <a:t>домишко</a:t>
            </a:r>
          </a:p>
          <a:p>
            <a:pPr>
              <a:lnSpc>
                <a:spcPct val="90000"/>
              </a:lnSpc>
            </a:pPr>
            <a:r>
              <a:rPr lang="ru-RU" sz="3200" b="1" dirty="0" smtClean="0"/>
              <a:t>домовой</a:t>
            </a:r>
          </a:p>
          <a:p>
            <a:pPr>
              <a:lnSpc>
                <a:spcPct val="90000"/>
              </a:lnSpc>
            </a:pPr>
            <a:r>
              <a:rPr lang="ru-RU" sz="3200" b="1" dirty="0" smtClean="0"/>
              <a:t>домосед</a:t>
            </a:r>
          </a:p>
          <a:p>
            <a:pPr>
              <a:lnSpc>
                <a:spcPct val="90000"/>
              </a:lnSpc>
            </a:pPr>
            <a:r>
              <a:rPr lang="ru-RU" sz="3200" b="1" dirty="0" smtClean="0"/>
              <a:t>бездомный</a:t>
            </a:r>
          </a:p>
          <a:p>
            <a:pPr>
              <a:lnSpc>
                <a:spcPct val="90000"/>
              </a:lnSpc>
            </a:pPr>
            <a:r>
              <a:rPr lang="ru-RU" sz="3200" b="1" dirty="0" smtClean="0"/>
              <a:t>надомник</a:t>
            </a:r>
          </a:p>
          <a:p>
            <a:pPr>
              <a:lnSpc>
                <a:spcPct val="90000"/>
              </a:lnSpc>
            </a:pPr>
            <a:r>
              <a:rPr lang="ru-RU" sz="3200" b="1" dirty="0" smtClean="0"/>
              <a:t>домушник</a:t>
            </a:r>
          </a:p>
        </p:txBody>
      </p:sp>
      <p:sp>
        <p:nvSpPr>
          <p:cNvPr id="87044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домовладение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домработница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домочадец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домохозяйка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домоводство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домовитый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домовладелец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dirty="0" smtClean="0"/>
              <a:t>домина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ДАВНО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недавно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b="1" spc="-150" dirty="0" smtClean="0"/>
              <a:t>давным-давно, </a:t>
            </a:r>
          </a:p>
          <a:p>
            <a:r>
              <a:rPr lang="ru-RU" sz="3600" b="1" spc="-150" dirty="0" smtClean="0"/>
              <a:t>исстари</a:t>
            </a:r>
          </a:p>
          <a:p>
            <a:r>
              <a:rPr lang="ru-RU" sz="3600" b="1" spc="-150" dirty="0" smtClean="0"/>
              <a:t>испокон веков </a:t>
            </a:r>
          </a:p>
          <a:p>
            <a:r>
              <a:rPr lang="ru-RU" sz="3600" b="1" spc="-150" dirty="0" smtClean="0"/>
              <a:t>встарь</a:t>
            </a:r>
            <a:endParaRPr lang="en-US" sz="3600" b="1" spc="-150" dirty="0" smtClean="0"/>
          </a:p>
          <a:p>
            <a:r>
              <a:rPr lang="ru-RU" sz="3600" b="1" spc="-150" dirty="0" smtClean="0"/>
              <a:t>в старину</a:t>
            </a:r>
            <a:endParaRPr lang="en-US" sz="3600" b="1" spc="-150" dirty="0" smtClean="0"/>
          </a:p>
          <a:p>
            <a:r>
              <a:rPr lang="ru-RU" sz="3600" b="1" spc="-150" dirty="0" smtClean="0"/>
              <a:t>прежде </a:t>
            </a:r>
            <a:endParaRPr lang="ru-RU" sz="3600" b="1" spc="-1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8219256" cy="5721499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 гостях хорошо, а дома лучше.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Дом как полная чаша.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Без хозяина дом - сирота.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Не дом хозяина красит, а хозяин дом.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0"/>
            <a:ext cx="8784976" cy="66693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вечером  домой  только  мы  поздним вернулись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Мы  только  поздним  вечером  вернулись домой.</a:t>
            </a:r>
          </a:p>
          <a:p>
            <a:endParaRPr lang="ru-RU" sz="3200" b="1" dirty="0" smtClean="0"/>
          </a:p>
          <a:p>
            <a:r>
              <a:rPr lang="ru-RU" sz="3200" b="1" dirty="0" err="1" smtClean="0"/>
              <a:t>С...бака</a:t>
            </a:r>
            <a:r>
              <a:rPr lang="ru-RU" sz="3200" b="1" dirty="0" smtClean="0"/>
              <a:t>  </a:t>
            </a:r>
            <a:r>
              <a:rPr lang="ru-RU" sz="3200" b="1" dirty="0" err="1" smtClean="0"/>
              <a:t>х...дила</a:t>
            </a:r>
            <a:r>
              <a:rPr lang="ru-RU" sz="3200" b="1" dirty="0" smtClean="0"/>
              <a:t>  (по)</a:t>
            </a:r>
            <a:r>
              <a:rPr lang="ru-RU" sz="3200" b="1" dirty="0" err="1" smtClean="0"/>
              <a:t>п...лям</a:t>
            </a:r>
            <a:r>
              <a:rPr lang="ru-RU" sz="3200" b="1" dirty="0" smtClean="0"/>
              <a:t>,  а  </a:t>
            </a:r>
            <a:r>
              <a:rPr lang="ru-RU" sz="3200" b="1" dirty="0" err="1" smtClean="0"/>
              <a:t>д...мой</a:t>
            </a:r>
            <a:r>
              <a:rPr lang="ru-RU" sz="3200" b="1" dirty="0" smtClean="0"/>
              <a:t>  идти </a:t>
            </a:r>
            <a:r>
              <a:rPr lang="ru-RU" sz="3200" b="1" dirty="0" err="1" smtClean="0"/>
              <a:t>б...ялась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Собака ходила по полям, а домой идти боялась.</a:t>
            </a:r>
          </a:p>
          <a:p>
            <a:r>
              <a:rPr lang="ru-RU" sz="3200" b="1" dirty="0" err="1" smtClean="0"/>
              <a:t>Кподъезду</a:t>
            </a:r>
            <a:r>
              <a:rPr lang="ru-RU" sz="3200" b="1" dirty="0" smtClean="0"/>
              <a:t>  со   </a:t>
            </a:r>
            <a:r>
              <a:rPr lang="ru-RU" sz="3200" b="1" dirty="0" err="1" smtClean="0"/>
              <a:t>седнего</a:t>
            </a:r>
            <a:r>
              <a:rPr lang="ru-RU" sz="3200" b="1" dirty="0" smtClean="0"/>
              <a:t>  дома  подъехала грузовая  машина  </a:t>
            </a:r>
            <a:r>
              <a:rPr lang="ru-RU" sz="3200" b="1" dirty="0" err="1" smtClean="0"/>
              <a:t>сновоймебелью</a:t>
            </a:r>
            <a:r>
              <a:rPr lang="ru-RU" sz="3200" b="1" dirty="0" smtClean="0"/>
              <a:t>.</a:t>
            </a:r>
          </a:p>
          <a:p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8686800" cy="572149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ДРЕЛЬ – ЛЬ + ГАРМОНЬ – ГАР – НЬ + ТА = 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ДРЕМОТА</a:t>
            </a:r>
          </a:p>
        </p:txBody>
      </p:sp>
      <p:sp>
        <p:nvSpPr>
          <p:cNvPr id="8704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915816" y="2332037"/>
            <a:ext cx="4038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/>
              <a:t>дрёма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вздремнуть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дремала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дремлющий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полудрёма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задремала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дремотное</a:t>
            </a:r>
          </a:p>
          <a:p>
            <a:pPr>
              <a:lnSpc>
                <a:spcPct val="90000"/>
              </a:lnSpc>
            </a:pPr>
            <a:endParaRPr lang="ru-RU" sz="3200" b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 smtClean="0"/>
              <a:t>быть в состоянии полусна, </a:t>
            </a:r>
          </a:p>
          <a:p>
            <a:pPr lvl="0" algn="ctr">
              <a:spcBef>
                <a:spcPct val="0"/>
              </a:spcBef>
            </a:pPr>
            <a:r>
              <a:rPr lang="ru-RU" sz="3600" dirty="0" smtClean="0"/>
              <a:t>некрепко спать.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332656"/>
            <a:ext cx="8291264" cy="59766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/>
              <a:t>На то и щука в море, чтоб карась не дремал. </a:t>
            </a:r>
            <a:r>
              <a:rPr lang="ru-RU" sz="3600" dirty="0" smtClean="0"/>
              <a:t>(пословица)</a:t>
            </a:r>
            <a:endParaRPr lang="ru-RU" sz="3600" b="1" dirty="0" smtClean="0"/>
          </a:p>
          <a:p>
            <a:pPr>
              <a:lnSpc>
                <a:spcPct val="90000"/>
              </a:lnSpc>
              <a:buNone/>
            </a:pPr>
            <a:r>
              <a:rPr lang="ru-RU" sz="3600" dirty="0" smtClean="0"/>
              <a:t>Быть бдительным, быть настороже.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79512" y="332656"/>
            <a:ext cx="8568952" cy="633670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dirty="0" smtClean="0"/>
              <a:t>зимний   лес  </a:t>
            </a:r>
            <a:r>
              <a:rPr lang="ru-RU" sz="4000" b="1" dirty="0" err="1" smtClean="0"/>
              <a:t>дре</a:t>
            </a:r>
            <a:r>
              <a:rPr lang="ru-RU" sz="4000" b="1" dirty="0" smtClean="0"/>
              <a:t>  мал  </a:t>
            </a:r>
            <a:r>
              <a:rPr lang="ru-RU" sz="4000" b="1" dirty="0" err="1" smtClean="0"/>
              <a:t>подпушистым</a:t>
            </a:r>
            <a:endParaRPr lang="ru-RU" sz="4000" b="1" dirty="0" smtClean="0"/>
          </a:p>
          <a:p>
            <a:pPr>
              <a:lnSpc>
                <a:spcPct val="90000"/>
              </a:lnSpc>
              <a:buNone/>
            </a:pPr>
            <a:r>
              <a:rPr lang="ru-RU" sz="4000" b="1" dirty="0" smtClean="0"/>
              <a:t>снежком</a:t>
            </a:r>
          </a:p>
          <a:p>
            <a:pPr>
              <a:lnSpc>
                <a:spcPct val="90000"/>
              </a:lnSpc>
              <a:buNone/>
            </a:pPr>
            <a:r>
              <a:rPr lang="ru-RU" sz="4000" b="1" dirty="0" smtClean="0"/>
              <a:t>задремала   обеда  потянулась  и</a:t>
            </a:r>
          </a:p>
          <a:p>
            <a:pPr>
              <a:lnSpc>
                <a:spcPct val="90000"/>
              </a:lnSpc>
              <a:buNone/>
            </a:pPr>
            <a:r>
              <a:rPr lang="ru-RU" sz="4000" b="1" dirty="0" err="1" smtClean="0"/>
              <a:t>послекошка</a:t>
            </a:r>
            <a:endParaRPr lang="ru-RU" sz="4000" b="1" dirty="0" smtClean="0"/>
          </a:p>
          <a:p>
            <a:pPr>
              <a:lnSpc>
                <a:spcPct val="90000"/>
              </a:lnSpc>
              <a:buNone/>
            </a:pPr>
            <a:r>
              <a:rPr lang="ru-RU" sz="4000" b="1" dirty="0" smtClean="0"/>
              <a:t>После обеда кошка потянулась и</a:t>
            </a:r>
          </a:p>
          <a:p>
            <a:pPr>
              <a:lnSpc>
                <a:spcPct val="90000"/>
              </a:lnSpc>
              <a:buNone/>
            </a:pPr>
            <a:r>
              <a:rPr lang="ru-RU" sz="4000" b="1" dirty="0" smtClean="0"/>
              <a:t>задремала.</a:t>
            </a:r>
          </a:p>
          <a:p>
            <a:pPr>
              <a:lnSpc>
                <a:spcPct val="90000"/>
              </a:lnSpc>
              <a:buNone/>
            </a:pPr>
            <a:r>
              <a:rPr lang="ru-RU" sz="4000" b="1" dirty="0" smtClean="0"/>
              <a:t>Ты ж дремли, закрывши глазки,</a:t>
            </a:r>
          </a:p>
          <a:p>
            <a:pPr>
              <a:lnSpc>
                <a:spcPct val="90000"/>
              </a:lnSpc>
              <a:buNone/>
            </a:pPr>
            <a:r>
              <a:rPr lang="ru-RU" sz="4000" b="1" dirty="0" smtClean="0"/>
              <a:t>баюшки-баю.</a:t>
            </a:r>
          </a:p>
          <a:p>
            <a:pPr>
              <a:lnSpc>
                <a:spcPct val="90000"/>
              </a:lnSpc>
            </a:pPr>
            <a:endParaRPr lang="ru-RU" sz="3600" b="1" dirty="0" smtClean="0"/>
          </a:p>
          <a:p>
            <a:pPr>
              <a:lnSpc>
                <a:spcPct val="90000"/>
              </a:lnSpc>
            </a:pP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ru-RU" b="1" dirty="0" smtClean="0"/>
              <a:t>Источники: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640960" cy="5688632"/>
          </a:xfrm>
        </p:spPr>
        <p:txBody>
          <a:bodyPr/>
          <a:lstStyle/>
          <a:p>
            <a:pPr lvl="0"/>
            <a:r>
              <a:rPr lang="ru-RU" sz="1400" dirty="0" smtClean="0"/>
              <a:t>Азова О.И. «Логопедическая работа по коррекции </a:t>
            </a:r>
            <a:r>
              <a:rPr lang="ru-RU" sz="1400" dirty="0" err="1" smtClean="0"/>
              <a:t>дизорфографии</a:t>
            </a:r>
            <a:r>
              <a:rPr lang="ru-RU" sz="1400" dirty="0" smtClean="0"/>
              <a:t> у младших школьников с общим недоразвитием речи» </a:t>
            </a:r>
          </a:p>
          <a:p>
            <a:r>
              <a:rPr lang="ru-RU" sz="1400" dirty="0" err="1" smtClean="0"/>
              <a:t>Коноваленко</a:t>
            </a:r>
            <a:r>
              <a:rPr lang="ru-RU" sz="1400" dirty="0" smtClean="0"/>
              <a:t> В. В. «Родственные слова»</a:t>
            </a:r>
          </a:p>
          <a:p>
            <a:r>
              <a:rPr lang="ru-RU" sz="1400" dirty="0" smtClean="0"/>
              <a:t>Мазина В.Д.  «</a:t>
            </a:r>
            <a:r>
              <a:rPr lang="ru-RU" sz="1400" dirty="0" err="1" smtClean="0"/>
              <a:t>Дизорфография</a:t>
            </a:r>
            <a:r>
              <a:rPr lang="ru-RU" sz="1400" dirty="0" smtClean="0"/>
              <a:t>» (</a:t>
            </a:r>
            <a:r>
              <a:rPr lang="ru-RU" sz="1400" dirty="0" err="1" smtClean="0"/>
              <a:t>вебинар</a:t>
            </a:r>
            <a:r>
              <a:rPr lang="ru-RU" sz="1400" dirty="0" smtClean="0"/>
              <a:t>)</a:t>
            </a:r>
          </a:p>
          <a:p>
            <a:pPr lvl="0"/>
            <a:r>
              <a:rPr lang="ru-RU" sz="1400" dirty="0" err="1" smtClean="0"/>
              <a:t>Якимчук</a:t>
            </a:r>
            <a:r>
              <a:rPr lang="ru-RU" sz="1400" dirty="0" smtClean="0"/>
              <a:t> Т.А. </a:t>
            </a:r>
            <a:r>
              <a:rPr lang="ru-RU" sz="1400" smtClean="0"/>
              <a:t>«Родственные слова» (презентация)</a:t>
            </a:r>
          </a:p>
          <a:p>
            <a:r>
              <a:rPr lang="en-US" sz="1400" smtClean="0">
                <a:hlinkClick r:id="rId2"/>
              </a:rPr>
              <a:t>http</a:t>
            </a:r>
            <a:r>
              <a:rPr lang="en-US" sz="1400" dirty="0" smtClean="0">
                <a:hlinkClick r:id="rId2"/>
              </a:rPr>
              <a:t>://rebus1.com/index.php?item=rebus_generator&amp;enter=1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http://sbornik-mudrosti.ru/poslovicy-i-pogovorki-davnij/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https://yandex.ru/images/search?img_url=https%3A%2F%2Fuploads.bioware.ru%2Fpost-24858-0-33280500-1365429226.jpg&amp;text=</a:t>
            </a:r>
            <a:r>
              <a:rPr lang="ru-RU" sz="1400" dirty="0" smtClean="0">
                <a:hlinkClick r:id="rId4"/>
              </a:rPr>
              <a:t>картинки%20придворная%20дама&amp;</a:t>
            </a:r>
            <a:r>
              <a:rPr lang="en-US" sz="1400" dirty="0" err="1" smtClean="0">
                <a:hlinkClick r:id="rId4"/>
              </a:rPr>
              <a:t>noreask</a:t>
            </a:r>
            <a:r>
              <a:rPr lang="en-US" sz="1400" dirty="0" smtClean="0">
                <a:hlinkClick r:id="rId4"/>
              </a:rPr>
              <a:t>=1&amp;pos=2&amp;lr=11218&amp;rpt=</a:t>
            </a:r>
            <a:r>
              <a:rPr lang="en-US" sz="1400" dirty="0" err="1" smtClean="0">
                <a:hlinkClick r:id="rId4"/>
              </a:rPr>
              <a:t>simage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https://yandex.ru/images/search?text=</a:t>
            </a:r>
            <a:r>
              <a:rPr lang="ru-RU" sz="1400" dirty="0" smtClean="0">
                <a:hlinkClick r:id="rId5"/>
              </a:rPr>
              <a:t>картинки%20ДВОРЕЦКИЙ&amp;</a:t>
            </a:r>
            <a:r>
              <a:rPr lang="en-US" sz="1400" dirty="0" err="1" smtClean="0">
                <a:hlinkClick r:id="rId5"/>
              </a:rPr>
              <a:t>img_url</a:t>
            </a:r>
            <a:r>
              <a:rPr lang="en-US" sz="1400" dirty="0" smtClean="0">
                <a:hlinkClick r:id="rId5"/>
              </a:rPr>
              <a:t>=https%3A%2F%2Fwww.kleo.ru%2Fitems%2Fbomond%2Fsmolkin1.jpg&amp;pos=1&amp;rpt=</a:t>
            </a:r>
            <a:r>
              <a:rPr lang="en-US" sz="1400" dirty="0" err="1" smtClean="0">
                <a:hlinkClick r:id="rId5"/>
              </a:rPr>
              <a:t>simage&amp;lr</a:t>
            </a:r>
            <a:r>
              <a:rPr lang="en-US" sz="1400" dirty="0" smtClean="0">
                <a:hlinkClick r:id="rId5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https://yandex.ru/images/search?text=</a:t>
            </a:r>
            <a:r>
              <a:rPr lang="ru-RU" sz="1400" dirty="0" smtClean="0">
                <a:hlinkClick r:id="rId6"/>
              </a:rPr>
              <a:t>картинки%20ДВОРНЯЖКА&amp;</a:t>
            </a:r>
            <a:r>
              <a:rPr lang="en-US" sz="1400" dirty="0" err="1" smtClean="0">
                <a:hlinkClick r:id="rId6"/>
              </a:rPr>
              <a:t>img_url</a:t>
            </a:r>
            <a:r>
              <a:rPr lang="en-US" sz="1400" dirty="0" smtClean="0">
                <a:hlinkClick r:id="rId6"/>
              </a:rPr>
              <a:t>=https%3A%2F%2Fotvet.imgsmail.ru%2Fdownload%2Ff26c0110ed74fbeb3302991fcdeaf285_i-4.jpg&amp;pos=11&amp;rpt=</a:t>
            </a:r>
            <a:r>
              <a:rPr lang="en-US" sz="1400" dirty="0" err="1" smtClean="0">
                <a:hlinkClick r:id="rId6"/>
              </a:rPr>
              <a:t>simage&amp;lr</a:t>
            </a:r>
            <a:r>
              <a:rPr lang="en-US" sz="1400" dirty="0" smtClean="0">
                <a:hlinkClick r:id="rId6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https://yandex.ru/images/search?p=1&amp;text=</a:t>
            </a:r>
            <a:r>
              <a:rPr lang="ru-RU" sz="1400" dirty="0" smtClean="0">
                <a:hlinkClick r:id="rId7"/>
              </a:rPr>
              <a:t>картинки%20НАДВОРНЫЕ%20ПОСТРОЙКИ&amp;</a:t>
            </a:r>
            <a:r>
              <a:rPr lang="en-US" sz="1400" dirty="0" err="1" smtClean="0">
                <a:hlinkClick r:id="rId7"/>
              </a:rPr>
              <a:t>img_url</a:t>
            </a:r>
            <a:r>
              <a:rPr lang="en-US" sz="1400" dirty="0" smtClean="0">
                <a:hlinkClick r:id="rId7"/>
              </a:rPr>
              <a:t>=http%3A%2F%2Fwww.reestr35.ru%2Fimg%2Fproducts%2Fbig%2F79455.jpg&amp;pos=34&amp;rpt=</a:t>
            </a:r>
            <a:r>
              <a:rPr lang="en-US" sz="1400" dirty="0" err="1" smtClean="0">
                <a:hlinkClick r:id="rId7"/>
              </a:rPr>
              <a:t>simage&amp;lr</a:t>
            </a:r>
            <a:r>
              <a:rPr lang="en-US" sz="1400" dirty="0" smtClean="0">
                <a:hlinkClick r:id="rId7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https://yandex.ru/images/search?text=</a:t>
            </a:r>
            <a:r>
              <a:rPr lang="ru-RU" sz="1400" dirty="0" smtClean="0">
                <a:hlinkClick r:id="rId8"/>
              </a:rPr>
              <a:t>картинки%20ДВОРЦОВАЯ%20ПЛОЩАДЬ&amp;</a:t>
            </a:r>
            <a:r>
              <a:rPr lang="en-US" sz="1400" dirty="0" err="1" smtClean="0">
                <a:hlinkClick r:id="rId8"/>
              </a:rPr>
              <a:t>img_url</a:t>
            </a:r>
            <a:r>
              <a:rPr lang="en-US" sz="1400" dirty="0" smtClean="0">
                <a:hlinkClick r:id="rId8"/>
              </a:rPr>
              <a:t>=https%3A%2F%2Flj-top.ru%2Fproxyimage%2Fhttp%3A%2F%2Fwww.weather7forecast.com%2FTI%2Fp-4-33058.jpg&amp;pos=1&amp;rpt=</a:t>
            </a:r>
            <a:r>
              <a:rPr lang="en-US" sz="1400" dirty="0" err="1" smtClean="0">
                <a:hlinkClick r:id="rId8"/>
              </a:rPr>
              <a:t>simage&amp;lr</a:t>
            </a:r>
            <a:r>
              <a:rPr lang="en-US" sz="1400" dirty="0" smtClean="0">
                <a:hlinkClick r:id="rId8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http://tolkru.com/search.php?search=b5b7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19256" cy="586551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Давно, когда ещё бабушка внучкой была.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19256" cy="586551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Кошка давно и терпеливо поджидала свою добычу около норки.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3168352" cy="4032448"/>
          </a:xfrm>
          <a:prstGeom prst="rect">
            <a:avLst/>
          </a:prstGeom>
          <a:noFill/>
        </p:spPr>
      </p:pic>
      <p:pic>
        <p:nvPicPr>
          <p:cNvPr id="1028" name="Picture 4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556792"/>
            <a:ext cx="2448272" cy="4492242"/>
          </a:xfrm>
          <a:prstGeom prst="rect">
            <a:avLst/>
          </a:prstGeom>
          <a:noFill/>
        </p:spPr>
      </p:pic>
      <p:pic>
        <p:nvPicPr>
          <p:cNvPr id="1030" name="Picture 6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238125" cy="1905000"/>
          </a:xfrm>
          <a:prstGeom prst="rect">
            <a:avLst/>
          </a:prstGeom>
          <a:noFill/>
        </p:spPr>
      </p:pic>
      <p:pic>
        <p:nvPicPr>
          <p:cNvPr id="8" name="Picture 6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429000"/>
            <a:ext cx="238125" cy="1905000"/>
          </a:xfrm>
          <a:prstGeom prst="rect">
            <a:avLst/>
          </a:prstGeom>
          <a:noFill/>
        </p:spPr>
      </p:pic>
      <p:pic>
        <p:nvPicPr>
          <p:cNvPr id="9" name="Picture 6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01008"/>
            <a:ext cx="238125" cy="1905000"/>
          </a:xfrm>
          <a:prstGeom prst="rect">
            <a:avLst/>
          </a:prstGeom>
          <a:noFill/>
        </p:spPr>
      </p:pic>
      <p:pic>
        <p:nvPicPr>
          <p:cNvPr id="10" name="Picture 6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01008"/>
            <a:ext cx="2381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ДАЛЬ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132856"/>
            <a:ext cx="4038600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далёкий</a:t>
            </a:r>
          </a:p>
          <a:p>
            <a:r>
              <a:rPr lang="ru-RU" sz="3600" b="1" dirty="0" smtClean="0"/>
              <a:t>дальше</a:t>
            </a:r>
          </a:p>
          <a:p>
            <a:r>
              <a:rPr lang="ru-RU" sz="3600" b="1" dirty="0" smtClean="0"/>
              <a:t>удалённость</a:t>
            </a:r>
          </a:p>
          <a:p>
            <a:r>
              <a:rPr lang="ru-RU" sz="3600" b="1" dirty="0" smtClean="0"/>
              <a:t>дальновидность</a:t>
            </a:r>
          </a:p>
          <a:p>
            <a:r>
              <a:rPr lang="ru-RU" sz="3600" b="1" dirty="0" smtClean="0"/>
              <a:t>дальность</a:t>
            </a:r>
          </a:p>
          <a:p>
            <a:r>
              <a:rPr lang="ru-RU" sz="3600" b="1" dirty="0" smtClean="0"/>
              <a:t>дальнобойщик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2132856"/>
            <a:ext cx="4038600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дальнейшее</a:t>
            </a:r>
          </a:p>
          <a:p>
            <a:r>
              <a:rPr lang="ru-RU" sz="3600" b="1" dirty="0" smtClean="0"/>
              <a:t>вдали</a:t>
            </a:r>
          </a:p>
          <a:p>
            <a:r>
              <a:rPr lang="ru-RU" sz="3600" b="1" dirty="0" smtClean="0"/>
              <a:t>дальнозоркий</a:t>
            </a:r>
          </a:p>
          <a:p>
            <a:r>
              <a:rPr lang="ru-RU" sz="3600" b="1" dirty="0" smtClean="0"/>
              <a:t>долина</a:t>
            </a:r>
          </a:p>
          <a:p>
            <a:r>
              <a:rPr lang="ru-RU" sz="3600" b="1" dirty="0" smtClean="0"/>
              <a:t>подальше</a:t>
            </a:r>
          </a:p>
          <a:p>
            <a:r>
              <a:rPr lang="ru-RU" sz="3600" b="1" dirty="0" smtClean="0"/>
              <a:t>издалека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052736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800" dirty="0" smtClean="0"/>
              <a:t> далеко простирающееся пространство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571</Words>
  <Application>Microsoft Office PowerPoint</Application>
  <PresentationFormat>Экран (4:3)</PresentationFormat>
  <Paragraphs>252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Аналитическая работа над словом  на материале родственных слов  на логопедических занятиях  (слова, начинающиеся с буквы «д») </vt:lpstr>
      <vt:lpstr>Угадай слово</vt:lpstr>
      <vt:lpstr>ДАВНО</vt:lpstr>
      <vt:lpstr>ДАВНО</vt:lpstr>
      <vt:lpstr>Слайд 5</vt:lpstr>
      <vt:lpstr>Слайд 6</vt:lpstr>
      <vt:lpstr>Слайд 7</vt:lpstr>
      <vt:lpstr>Слайд 8</vt:lpstr>
      <vt:lpstr>ДАЛЬ</vt:lpstr>
      <vt:lpstr>ДАЛЁКИЙ</vt:lpstr>
      <vt:lpstr>Слайд 11</vt:lpstr>
      <vt:lpstr>Слайд 12</vt:lpstr>
      <vt:lpstr>Слайд 13</vt:lpstr>
      <vt:lpstr>Слайд 14</vt:lpstr>
      <vt:lpstr>Слайд 15</vt:lpstr>
      <vt:lpstr>ДВОР</vt:lpstr>
      <vt:lpstr>ПРИДВОРНАЯ</vt:lpstr>
      <vt:lpstr>ДВОРЕЦКИЙ</vt:lpstr>
      <vt:lpstr>ДВОРНЯЖКА</vt:lpstr>
      <vt:lpstr>ДВОРОВЫЙ</vt:lpstr>
      <vt:lpstr>ДВОРЦОВЫЙ</vt:lpstr>
      <vt:lpstr>НАДВОРНЫЙ</vt:lpstr>
      <vt:lpstr>Слайд 23</vt:lpstr>
      <vt:lpstr>Слайд 24</vt:lpstr>
      <vt:lpstr>Слайд 25</vt:lpstr>
      <vt:lpstr>Слайд 26</vt:lpstr>
      <vt:lpstr>ДИВО</vt:lpstr>
      <vt:lpstr>Слайд 28</vt:lpstr>
      <vt:lpstr>Слайд 29</vt:lpstr>
      <vt:lpstr>Слайд 30</vt:lpstr>
      <vt:lpstr>Слайд 31</vt:lpstr>
      <vt:lpstr>ДОБРОТА</vt:lpstr>
      <vt:lpstr>ДОБРЫЙ</vt:lpstr>
      <vt:lpstr>Слайд 34</vt:lpstr>
      <vt:lpstr>Слайд 35</vt:lpstr>
      <vt:lpstr>Слайд 36</vt:lpstr>
      <vt:lpstr>Слайд 37</vt:lpstr>
      <vt:lpstr>Слайд 38</vt:lpstr>
      <vt:lpstr>ДОМ</vt:lpstr>
      <vt:lpstr>Слайд 40</vt:lpstr>
      <vt:lpstr>Слайд 41</vt:lpstr>
      <vt:lpstr>Слайд 42</vt:lpstr>
      <vt:lpstr>Слайд 43</vt:lpstr>
      <vt:lpstr>ДРЕМОТА</vt:lpstr>
      <vt:lpstr>Слайд 45</vt:lpstr>
      <vt:lpstr>Слайд 46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Родственные слова</dc:title>
  <cp:lastModifiedBy>НовиковаС Светлана Геннадьевна</cp:lastModifiedBy>
  <cp:revision>163</cp:revision>
  <dcterms:modified xsi:type="dcterms:W3CDTF">2018-10-19T10:25:08Z</dcterms:modified>
</cp:coreProperties>
</file>