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87" r:id="rId3"/>
    <p:sldId id="481" r:id="rId4"/>
    <p:sldId id="482" r:id="rId5"/>
    <p:sldId id="486" r:id="rId6"/>
    <p:sldId id="483" r:id="rId7"/>
    <p:sldId id="561" r:id="rId8"/>
    <p:sldId id="553" r:id="rId9"/>
    <p:sldId id="264" r:id="rId10"/>
    <p:sldId id="265" r:id="rId11"/>
    <p:sldId id="266" r:id="rId12"/>
    <p:sldId id="267" r:id="rId13"/>
    <p:sldId id="562" r:id="rId14"/>
    <p:sldId id="550" r:id="rId15"/>
    <p:sldId id="268" r:id="rId16"/>
    <p:sldId id="269" r:id="rId17"/>
    <p:sldId id="270" r:id="rId18"/>
    <p:sldId id="559" r:id="rId19"/>
    <p:sldId id="558" r:id="rId20"/>
    <p:sldId id="488" r:id="rId21"/>
    <p:sldId id="489" r:id="rId22"/>
    <p:sldId id="491" r:id="rId23"/>
    <p:sldId id="492" r:id="rId24"/>
    <p:sldId id="493" r:id="rId25"/>
    <p:sldId id="563" r:id="rId26"/>
    <p:sldId id="271" r:id="rId27"/>
    <p:sldId id="497" r:id="rId28"/>
    <p:sldId id="498" r:id="rId29"/>
    <p:sldId id="499" r:id="rId30"/>
    <p:sldId id="500" r:id="rId31"/>
    <p:sldId id="554" r:id="rId32"/>
    <p:sldId id="552" r:id="rId33"/>
    <p:sldId id="502" r:id="rId34"/>
    <p:sldId id="503" r:id="rId35"/>
    <p:sldId id="505" r:id="rId36"/>
    <p:sldId id="507" r:id="rId37"/>
    <p:sldId id="564" r:id="rId38"/>
    <p:sldId id="508" r:id="rId39"/>
    <p:sldId id="509" r:id="rId40"/>
    <p:sldId id="531" r:id="rId41"/>
    <p:sldId id="532" r:id="rId42"/>
    <p:sldId id="555" r:id="rId43"/>
    <p:sldId id="533" r:id="rId44"/>
    <p:sldId id="534" r:id="rId45"/>
    <p:sldId id="535" r:id="rId46"/>
    <p:sldId id="536" r:id="rId47"/>
    <p:sldId id="537" r:id="rId48"/>
    <p:sldId id="556" r:id="rId49"/>
    <p:sldId id="538" r:id="rId50"/>
    <p:sldId id="539" r:id="rId51"/>
    <p:sldId id="541" r:id="rId52"/>
    <p:sldId id="543" r:id="rId53"/>
    <p:sldId id="544" r:id="rId54"/>
    <p:sldId id="565" r:id="rId55"/>
    <p:sldId id="545" r:id="rId56"/>
    <p:sldId id="546" r:id="rId57"/>
    <p:sldId id="547" r:id="rId58"/>
    <p:sldId id="551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F797-72AD-4D97-8642-9E5888AD1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img_url=http://900igr.net/datas/russkij-jazyk/Viktorina-dlja-1-klassa/0014-014-Viktorina-dlja-1-klassa.jpg&amp;text=&#1080;&#1079;&#1086;&#1075;&#1088;&#1072;&#1092;&#1099;&amp;noreask=1&amp;pos=4&amp;lr=11218&amp;rpt=simage" TargetMode="External"/><Relationship Id="rId3" Type="http://schemas.openxmlformats.org/officeDocument/2006/relationships/hyperlink" Target="https://yandex.ru/images/search?text=&#1082;&#1072;&#1088;&#1090;&#1080;&#1085;&#1082;&#1080;&#1087;&#1086;&#1076;&#1073;&#1077;&#1088;&#1105;&#1079;&#1086;&#1074;&#1080;&#1082;&amp;img_url=http://i.artfile.ru/2048x1365_780406_%5bwww.ArtFile.ru%5d.jpg&amp;pos=1&amp;rpt=simage&amp;lr=11218" TargetMode="External"/><Relationship Id="rId7" Type="http://schemas.openxmlformats.org/officeDocument/2006/relationships/hyperlink" Target="http://rebus1.com/index.php?item=rebus_generator&amp;enter=1" TargetMode="External"/><Relationship Id="rId2" Type="http://schemas.openxmlformats.org/officeDocument/2006/relationships/hyperlink" Target="https://yandex.ru/images/search?img_url=http%3A%2F%2Fbestfotoposter.ru%2Fdownloads%2Fpriroda%2Fleto%2F4320X3240-96dpi_foto_berezovoj_roshhi.jpg&amp;text=&#1082;&#1072;&#1088;&#1090;&#1080;&#1085;&#1082;&#1080;%20&#1073;&#1077;&#1088;&#1105;&#1079;&#1086;&#1074;&#1099;&#1081;%20&#1083;&#1077;&#1089;&amp;noreask=1&amp;pos=2&amp;lr=11218&amp;rpt=simag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andex.ru/images/search?text=&#1082;&#1072;&#1088;&#1090;&#1080;&#1085;&#1082;&#1080;%20&#1089;&#1086;&#1073;&#1088;&#1072;&#1090;&#1100;%20&#1091;&#1088;&#1086;&#1078;&#1072;&#1081;&amp;img_url=http://shool-karabinka.ucoz.ru/_nw/3/05829470.jpg&amp;pos=26&amp;rpt=simage&amp;lr=11218" TargetMode="External"/><Relationship Id="rId5" Type="http://schemas.openxmlformats.org/officeDocument/2006/relationships/hyperlink" Target="https://yandex.ru/images/search?p=1&amp;text=&#1082;&#1072;&#1088;&#1090;&#1080;&#1085;&#1082;&#1080;%20&#1073;&#1088;&#1072;&#1090;&#1080;&#1082;&amp;img_url=http://rasfokus.ru/images/photos/medium/e3835968ae33ddaf53fcb55393894880.jpg&amp;pos=45&amp;rpt=simage&amp;lr=11218" TargetMode="External"/><Relationship Id="rId4" Type="http://schemas.openxmlformats.org/officeDocument/2006/relationships/hyperlink" Target="https://yandex.ru/images/search?p=1&amp;text=&#1082;&#1072;&#1088;&#1090;&#1080;&#1085;&#1082;&#1080;%20&#1073;&#1086;&#1083;&#1077;&#1083;&#1100;&#1097;&#1080;&#1082;&amp;img_url=https://bashny.net/uploads/images/00/00/45/2014/03/15/ed39aa8273.jpg&amp;pos=33&amp;rpt=simage&amp;lr=112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496944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(слова, начинающиеся с буквы «б»)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БЕЛЫЙ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белоснежный</a:t>
            </a:r>
          </a:p>
          <a:p>
            <a:pPr eaLnBrk="1" hangingPunct="1"/>
            <a:r>
              <a:rPr lang="ru-RU" sz="3600" b="1" dirty="0" smtClean="0"/>
              <a:t>светлый</a:t>
            </a:r>
          </a:p>
          <a:p>
            <a:pPr eaLnBrk="1" hangingPunct="1"/>
            <a:r>
              <a:rPr lang="ru-RU" sz="3600" b="1" dirty="0" smtClean="0"/>
              <a:t>седой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чёрный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95288" y="549275"/>
            <a:ext cx="8569325" cy="1470025"/>
          </a:xfrm>
        </p:spPr>
        <p:txBody>
          <a:bodyPr/>
          <a:lstStyle/>
          <a:p>
            <a:pPr algn="l" eaLnBrk="1" hangingPunct="1"/>
            <a:r>
              <a:rPr lang="ru-RU" dirty="0" smtClean="0"/>
              <a:t>Земелька чёрная,  а хлебец белый родит.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88913"/>
            <a:ext cx="8642350" cy="64801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3500" b="1" dirty="0" smtClean="0"/>
              <a:t>Белые мухи. </a:t>
            </a:r>
          </a:p>
          <a:p>
            <a:pPr eaLnBrk="1" hangingPunct="1"/>
            <a:r>
              <a:rPr lang="ru-RU" sz="3500" b="1" dirty="0" smtClean="0"/>
              <a:t>Белый  флаг  </a:t>
            </a:r>
          </a:p>
          <a:p>
            <a:pPr eaLnBrk="1" hangingPunct="1">
              <a:buNone/>
            </a:pPr>
            <a:r>
              <a:rPr lang="ru-RU" sz="3500" b="1" dirty="0" smtClean="0"/>
              <a:t>-з</a:t>
            </a:r>
            <a:r>
              <a:rPr lang="ru-RU" sz="3500" dirty="0" smtClean="0"/>
              <a:t>нак прекращения военных действий: перемирия,</a:t>
            </a:r>
          </a:p>
          <a:p>
            <a:pPr eaLnBrk="1" hangingPunct="1">
              <a:buNone/>
            </a:pPr>
            <a:r>
              <a:rPr lang="ru-RU" sz="3500" dirty="0" smtClean="0"/>
              <a:t>сдачи в плен.</a:t>
            </a:r>
          </a:p>
          <a:p>
            <a:pPr eaLnBrk="1" hangingPunct="1"/>
            <a:r>
              <a:rPr lang="ru-RU" sz="3500" b="1" dirty="0" smtClean="0"/>
              <a:t>Белая ворона</a:t>
            </a:r>
          </a:p>
          <a:p>
            <a:pPr eaLnBrk="1" hangingPunct="1">
              <a:buNone/>
            </a:pPr>
            <a:r>
              <a:rPr lang="ru-RU" sz="3500" dirty="0" smtClean="0"/>
              <a:t>-человек, резко выделяющийся среди других, </a:t>
            </a:r>
          </a:p>
          <a:p>
            <a:pPr eaLnBrk="1" hangingPunct="1">
              <a:buNone/>
            </a:pPr>
            <a:r>
              <a:rPr lang="ru-RU" sz="3500" dirty="0" smtClean="0"/>
              <a:t>непохожий  на окружающих. </a:t>
            </a:r>
          </a:p>
          <a:p>
            <a:pPr eaLnBrk="1" hangingPunct="1"/>
            <a:r>
              <a:rPr lang="ru-RU" sz="3500" b="1" dirty="0" smtClean="0"/>
              <a:t>Белые ночи </a:t>
            </a:r>
          </a:p>
          <a:p>
            <a:pPr eaLnBrk="1" hangingPunct="1">
              <a:buNone/>
            </a:pPr>
            <a:r>
              <a:rPr lang="ru-RU" sz="3500" dirty="0" smtClean="0"/>
              <a:t>северные летние ночи, когда вечерние сумерки </a:t>
            </a:r>
          </a:p>
          <a:p>
            <a:pPr eaLnBrk="1" hangingPunct="1">
              <a:buNone/>
            </a:pPr>
            <a:r>
              <a:rPr lang="ru-RU" sz="3500" dirty="0" smtClean="0"/>
              <a:t>переходят в утренние без наступления темноты.</a:t>
            </a:r>
          </a:p>
          <a:p>
            <a:pPr eaLnBrk="1" hangingPunct="1"/>
            <a:r>
              <a:rPr lang="ru-RU" sz="3500" b="1" dirty="0" smtClean="0"/>
              <a:t>Белый танец</a:t>
            </a:r>
          </a:p>
          <a:p>
            <a:pPr eaLnBrk="1" hangingPunct="1">
              <a:buNone/>
            </a:pPr>
            <a:r>
              <a:rPr lang="ru-RU" sz="3500" dirty="0" smtClean="0"/>
              <a:t>-танец, на который дамы приглашают кавалеров.</a:t>
            </a:r>
          </a:p>
          <a:p>
            <a:pPr eaLnBrk="1" hangingPunct="1"/>
            <a:r>
              <a:rPr lang="ru-RU" sz="3500" b="1" dirty="0" smtClean="0"/>
              <a:t>Довести до белого каления.</a:t>
            </a:r>
          </a:p>
          <a:p>
            <a:pPr eaLnBrk="1" hangingPunct="1"/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104456" cy="683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БЕРЁЗА-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sz="3600" dirty="0"/>
              <a:t>л</a:t>
            </a:r>
            <a:r>
              <a:rPr lang="ru-RU" sz="3600" dirty="0" smtClean="0"/>
              <a:t>иственное </a:t>
            </a:r>
            <a:r>
              <a:rPr lang="ru-RU" sz="3600" dirty="0"/>
              <a:t>дерево с белой </a:t>
            </a:r>
            <a:r>
              <a:rPr lang="ru-RU" sz="3600" dirty="0" smtClean="0"/>
              <a:t>корой </a:t>
            </a:r>
            <a:r>
              <a:rPr lang="ru-RU" sz="3600" dirty="0"/>
              <a:t>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пахучими </a:t>
            </a:r>
            <a:r>
              <a:rPr lang="ru-RU" sz="3600" dirty="0"/>
              <a:t>сердцевидными листьями.</a:t>
            </a: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565400"/>
            <a:ext cx="4038600" cy="3560763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берёзовый</a:t>
            </a:r>
          </a:p>
          <a:p>
            <a:pPr eaLnBrk="1" hangingPunct="1"/>
            <a:r>
              <a:rPr lang="ru-RU" sz="3200" b="1" dirty="0" err="1" smtClean="0"/>
              <a:t>берёзкин</a:t>
            </a:r>
            <a:endParaRPr lang="ru-RU" sz="3200" b="1" dirty="0" smtClean="0"/>
          </a:p>
          <a:p>
            <a:pPr eaLnBrk="1" hangingPunct="1"/>
            <a:r>
              <a:rPr lang="ru-RU" sz="3200" b="1" dirty="0" smtClean="0"/>
              <a:t>березняк</a:t>
            </a:r>
          </a:p>
          <a:p>
            <a:pPr eaLnBrk="1" hangingPunct="1"/>
            <a:r>
              <a:rPr lang="ru-RU" sz="3200" b="1" dirty="0" smtClean="0"/>
              <a:t>подберёзовик</a:t>
            </a:r>
          </a:p>
          <a:p>
            <a:pPr eaLnBrk="1" hangingPunct="1"/>
            <a:r>
              <a:rPr lang="ru-RU" sz="3200" b="1" dirty="0" smtClean="0"/>
              <a:t>берёзка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492375"/>
            <a:ext cx="4038600" cy="3633788"/>
          </a:xfrm>
        </p:spPr>
        <p:txBody>
          <a:bodyPr/>
          <a:lstStyle/>
          <a:p>
            <a:pPr eaLnBrk="1" hangingPunct="1"/>
            <a:r>
              <a:rPr lang="ru-RU" sz="3200" b="1" smtClean="0"/>
              <a:t>берёза</a:t>
            </a:r>
          </a:p>
          <a:p>
            <a:pPr eaLnBrk="1" hangingPunct="1"/>
            <a:r>
              <a:rPr lang="ru-RU" sz="3200" b="1" smtClean="0"/>
              <a:t>берёзочка</a:t>
            </a:r>
          </a:p>
          <a:p>
            <a:pPr eaLnBrk="1" hangingPunct="1"/>
            <a:r>
              <a:rPr lang="ru-RU" sz="3200" b="1" smtClean="0"/>
              <a:t>берёзонька</a:t>
            </a:r>
          </a:p>
          <a:p>
            <a:pPr eaLnBrk="1" hangingPunct="1"/>
            <a:r>
              <a:rPr lang="ru-RU" sz="3200" b="1" smtClean="0"/>
              <a:t>берёзонькин</a:t>
            </a:r>
          </a:p>
          <a:p>
            <a:pPr eaLnBrk="1" hangingPunct="1"/>
            <a:r>
              <a:rPr lang="ru-RU" sz="3200" b="1" smtClean="0"/>
              <a:t>берёзушка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43808" y="3933056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3563888" y="4509120"/>
            <a:ext cx="43204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898400" cy="682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БЕРЕЗНЯК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берёзовый лес,           роща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54613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411760" y="6093296"/>
            <a:ext cx="754384" cy="4663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ПОДБЕРЁЗОВИК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съедобный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гриб  с коричневато-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чёрной шляпкой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8950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2915816" y="6165304"/>
            <a:ext cx="754384" cy="4663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260648"/>
            <a:ext cx="8647112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800" dirty="0" smtClean="0"/>
              <a:t>озера   берёзы  ветви  над </a:t>
            </a:r>
          </a:p>
          <a:p>
            <a:pPr>
              <a:buNone/>
            </a:pPr>
            <a:r>
              <a:rPr lang="ru-RU" sz="4800" dirty="0" smtClean="0"/>
              <a:t>наклонились  низко   гладью</a:t>
            </a:r>
          </a:p>
          <a:p>
            <a:pPr>
              <a:buNone/>
            </a:pPr>
            <a:r>
              <a:rPr lang="ru-RU" sz="4800" dirty="0" err="1" smtClean="0"/>
              <a:t>Пе</a:t>
            </a:r>
            <a:r>
              <a:rPr lang="ru-RU" sz="4800" dirty="0" smtClean="0"/>
              <a:t>   </a:t>
            </a:r>
            <a:r>
              <a:rPr lang="ru-RU" sz="4800" dirty="0" err="1" smtClean="0"/>
              <a:t>чальная</a:t>
            </a:r>
            <a:r>
              <a:rPr lang="ru-RU" sz="4800" dirty="0" smtClean="0"/>
              <a:t>  берёза  стоит</a:t>
            </a:r>
          </a:p>
          <a:p>
            <a:pPr>
              <a:buNone/>
            </a:pPr>
            <a:r>
              <a:rPr lang="ru-RU" sz="4800" dirty="0" err="1" smtClean="0"/>
              <a:t>умоего</a:t>
            </a:r>
            <a:r>
              <a:rPr lang="ru-RU" sz="4800" dirty="0" smtClean="0"/>
              <a:t>   окна.</a:t>
            </a:r>
          </a:p>
          <a:p>
            <a:pPr>
              <a:buNone/>
            </a:pPr>
            <a:r>
              <a:rPr lang="ru-RU" sz="4800" dirty="0" smtClean="0"/>
              <a:t>(Из)леса  </a:t>
            </a:r>
            <a:r>
              <a:rPr lang="ru-RU" sz="4800" dirty="0" err="1" smtClean="0"/>
              <a:t>выск...чила</a:t>
            </a:r>
            <a:r>
              <a:rPr lang="ru-RU" sz="4800" dirty="0" smtClean="0"/>
              <a:t>   </a:t>
            </a:r>
            <a:r>
              <a:rPr lang="ru-RU" sz="4800" dirty="0" err="1" smtClean="0"/>
              <a:t>л...са</a:t>
            </a:r>
            <a:r>
              <a:rPr lang="ru-RU" sz="4800" dirty="0" smtClean="0"/>
              <a:t>,</a:t>
            </a:r>
          </a:p>
          <a:p>
            <a:pPr>
              <a:buNone/>
            </a:pPr>
            <a:r>
              <a:rPr lang="ru-RU" sz="4800" dirty="0" err="1" smtClean="0"/>
              <a:t>переб...жала</a:t>
            </a:r>
            <a:r>
              <a:rPr lang="ru-RU" sz="4800" dirty="0" smtClean="0"/>
              <a:t>  через  дорогу  и</a:t>
            </a:r>
          </a:p>
          <a:p>
            <a:pPr>
              <a:buNone/>
            </a:pPr>
            <a:r>
              <a:rPr lang="ru-RU" sz="4800" dirty="0" smtClean="0"/>
              <a:t>скрылась  (в)</a:t>
            </a:r>
            <a:r>
              <a:rPr lang="ru-RU" sz="4800" dirty="0" err="1" smtClean="0"/>
              <a:t>б...рёзовой</a:t>
            </a:r>
            <a:r>
              <a:rPr lang="ru-RU" sz="4800" dirty="0" smtClean="0"/>
              <a:t>  роще.</a:t>
            </a: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39894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7584" y="443711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я – локо + егоза  – </a:t>
            </a:r>
            <a:r>
              <a:rPr lang="ru-RU" sz="4400" b="1" smtClean="0"/>
              <a:t>оза </a:t>
            </a:r>
            <a:r>
              <a:rPr lang="ru-RU" sz="4400" b="1" dirty="0" smtClean="0"/>
              <a:t>=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311427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ЕЛКБС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БЛЕСК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060848"/>
            <a:ext cx="4038600" cy="407007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отблеск</a:t>
            </a:r>
          </a:p>
          <a:p>
            <a:r>
              <a:rPr lang="ru-RU" sz="4000" b="1" dirty="0" smtClean="0"/>
              <a:t>проблеск</a:t>
            </a:r>
          </a:p>
          <a:p>
            <a:r>
              <a:rPr lang="ru-RU" sz="4000" b="1" dirty="0" smtClean="0"/>
              <a:t>блестеть</a:t>
            </a:r>
          </a:p>
          <a:p>
            <a:r>
              <a:rPr lang="ru-RU" sz="4000" b="1" dirty="0" smtClean="0"/>
              <a:t>блестящий</a:t>
            </a:r>
          </a:p>
          <a:p>
            <a:r>
              <a:rPr lang="ru-RU" sz="4000" b="1" dirty="0" smtClean="0"/>
              <a:t>блеснуть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7007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блёстка</a:t>
            </a:r>
          </a:p>
          <a:p>
            <a:r>
              <a:rPr lang="ru-RU" sz="4000" b="1" dirty="0" smtClean="0"/>
              <a:t>блёсточка</a:t>
            </a:r>
          </a:p>
          <a:p>
            <a:r>
              <a:rPr lang="ru-RU" sz="4000" b="1" dirty="0" smtClean="0"/>
              <a:t>блеснуть</a:t>
            </a:r>
          </a:p>
          <a:p>
            <a:r>
              <a:rPr lang="ru-RU" sz="4000" b="1" dirty="0" smtClean="0"/>
              <a:t>блещет</a:t>
            </a:r>
          </a:p>
          <a:p>
            <a:r>
              <a:rPr lang="ru-RU" sz="4000" b="1" dirty="0" smtClean="0"/>
              <a:t>блесна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052736"/>
            <a:ext cx="8229600" cy="70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яркий, искрящийся, сияющий свет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БЛЕСК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сияние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332656"/>
            <a:ext cx="8496944" cy="5798269"/>
          </a:xfrm>
        </p:spPr>
        <p:txBody>
          <a:bodyPr/>
          <a:lstStyle/>
          <a:p>
            <a:r>
              <a:rPr lang="ru-RU" sz="4000" b="1" dirty="0" smtClean="0"/>
              <a:t>Во всём (своём) блеске</a:t>
            </a:r>
          </a:p>
          <a:p>
            <a:pPr>
              <a:buNone/>
            </a:pPr>
            <a:r>
              <a:rPr lang="ru-RU" dirty="0" smtClean="0"/>
              <a:t>Обнаруживая все свои достоинства. </a:t>
            </a:r>
          </a:p>
          <a:p>
            <a:pPr>
              <a:buNone/>
            </a:pPr>
            <a:r>
              <a:rPr lang="ru-RU" dirty="0" smtClean="0"/>
              <a:t>Предстать перед гостями во всём блеске. 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b="1" dirty="0" smtClean="0"/>
              <a:t>Не всё то золото, что блестит.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Плуг от работы блестит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8219256" cy="5798269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err="1" smtClean="0"/>
              <a:t>Унего</a:t>
            </a:r>
            <a:r>
              <a:rPr lang="ru-RU" sz="3600" dirty="0" smtClean="0"/>
              <a:t>  </a:t>
            </a:r>
            <a:r>
              <a:rPr lang="ru-RU" sz="3600" dirty="0" err="1" smtClean="0"/>
              <a:t>нагруди</a:t>
            </a:r>
            <a:r>
              <a:rPr lang="ru-RU" sz="3600" dirty="0" smtClean="0"/>
              <a:t>  блестела  звезда  за героический   под  виг.</a:t>
            </a:r>
          </a:p>
          <a:p>
            <a:endParaRPr lang="ru-RU" sz="3600" dirty="0" smtClean="0"/>
          </a:p>
          <a:p>
            <a:r>
              <a:rPr lang="ru-RU" sz="3600" dirty="0" smtClean="0"/>
              <a:t>На пушистой ёлке красиво блестят звезда, огоньки и хлопушки.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800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4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6600" b="1" dirty="0" err="1" smtClean="0"/>
              <a:t>ать</a:t>
            </a:r>
            <a:endParaRPr lang="ru-RU" sz="6600" b="1" dirty="0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121150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БОЛТАТЬ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болтушка</a:t>
            </a:r>
          </a:p>
          <a:p>
            <a:pPr eaLnBrk="1" hangingPunct="1"/>
            <a:r>
              <a:rPr lang="ru-RU" sz="4000" b="1" dirty="0" smtClean="0"/>
              <a:t>болтун</a:t>
            </a:r>
            <a:endParaRPr lang="en-US" sz="4000" b="1" dirty="0" smtClean="0"/>
          </a:p>
          <a:p>
            <a:pPr eaLnBrk="1" hangingPunct="1"/>
            <a:r>
              <a:rPr lang="ru-RU" sz="4000" b="1" dirty="0" smtClean="0"/>
              <a:t>болт</a:t>
            </a:r>
          </a:p>
          <a:p>
            <a:pPr eaLnBrk="1" hangingPunct="1"/>
            <a:r>
              <a:rPr lang="ru-RU" sz="4000" b="1" dirty="0" smtClean="0"/>
              <a:t>болтовня</a:t>
            </a:r>
          </a:p>
          <a:p>
            <a:pPr eaLnBrk="1" hangingPunct="1"/>
            <a:r>
              <a:rPr lang="ru-RU" sz="4000" b="1" dirty="0" smtClean="0"/>
              <a:t>болтливый</a:t>
            </a: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болтливость</a:t>
            </a:r>
          </a:p>
          <a:p>
            <a:pPr eaLnBrk="1" hangingPunct="1"/>
            <a:r>
              <a:rPr lang="ru-RU" sz="4000" b="1" dirty="0" smtClean="0"/>
              <a:t>выболтать</a:t>
            </a:r>
          </a:p>
          <a:p>
            <a:pPr eaLnBrk="1" hangingPunct="1"/>
            <a:r>
              <a:rPr lang="ru-RU" sz="4000" b="1" dirty="0" smtClean="0"/>
              <a:t>проболтать</a:t>
            </a:r>
          </a:p>
          <a:p>
            <a:pPr eaLnBrk="1" hangingPunct="1"/>
            <a:r>
              <a:rPr lang="ru-RU" sz="4000" b="1" dirty="0" smtClean="0"/>
              <a:t>наболтать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БОЛТУН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балагур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говорун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пустомеля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пустослов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сорока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балалайка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трещотка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молчун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404813"/>
            <a:ext cx="8785225" cy="5726112"/>
          </a:xfrm>
        </p:spPr>
        <p:txBody>
          <a:bodyPr/>
          <a:lstStyle/>
          <a:p>
            <a:pPr eaLnBrk="1" hangingPunct="1"/>
            <a:r>
              <a:rPr lang="ru-RU" sz="4000" smtClean="0"/>
              <a:t>С болтунами держи язык за зубами.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Как сорока хвостом, так и болтун языком.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Болтун – находка для шпиона.</a:t>
            </a:r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БЕГ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бегун</a:t>
            </a:r>
          </a:p>
          <a:p>
            <a:r>
              <a:rPr lang="ru-RU" sz="3200" b="1" dirty="0" smtClean="0"/>
              <a:t>беглец</a:t>
            </a:r>
          </a:p>
          <a:p>
            <a:r>
              <a:rPr lang="ru-RU" sz="3200" b="1" dirty="0" smtClean="0"/>
              <a:t>беглянка</a:t>
            </a:r>
          </a:p>
          <a:p>
            <a:r>
              <a:rPr lang="ru-RU" sz="3200" b="1" dirty="0" smtClean="0"/>
              <a:t>беглый</a:t>
            </a:r>
          </a:p>
          <a:p>
            <a:r>
              <a:rPr lang="ru-RU" sz="3200" b="1" dirty="0" smtClean="0"/>
              <a:t>беговой</a:t>
            </a:r>
          </a:p>
          <a:p>
            <a:r>
              <a:rPr lang="ru-RU" sz="3200" b="1" dirty="0" smtClean="0"/>
              <a:t>забег</a:t>
            </a:r>
          </a:p>
          <a:p>
            <a:r>
              <a:rPr lang="ru-RU" sz="3200" b="1" dirty="0" smtClean="0"/>
              <a:t>разбег</a:t>
            </a:r>
          </a:p>
          <a:p>
            <a:r>
              <a:rPr lang="ru-RU" sz="3200" b="1" dirty="0" smtClean="0"/>
              <a:t>пробег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беженец</a:t>
            </a:r>
          </a:p>
          <a:p>
            <a:r>
              <a:rPr lang="ru-RU" sz="3200" b="1" dirty="0" smtClean="0"/>
              <a:t>беженка</a:t>
            </a:r>
          </a:p>
          <a:p>
            <a:r>
              <a:rPr lang="ru-RU" sz="3200" b="1" dirty="0" smtClean="0"/>
              <a:t>убегает</a:t>
            </a:r>
          </a:p>
          <a:p>
            <a:r>
              <a:rPr lang="ru-RU" sz="3200" b="1" dirty="0" smtClean="0"/>
              <a:t>пробежка</a:t>
            </a:r>
          </a:p>
          <a:p>
            <a:r>
              <a:rPr lang="ru-RU" sz="3200" b="1" dirty="0" smtClean="0"/>
              <a:t>убежище</a:t>
            </a:r>
          </a:p>
          <a:p>
            <a:r>
              <a:rPr lang="ru-RU" sz="3200" b="1" dirty="0" smtClean="0"/>
              <a:t>пробегает</a:t>
            </a:r>
          </a:p>
          <a:p>
            <a:r>
              <a:rPr lang="ru-RU" sz="3200" b="1" dirty="0" smtClean="0"/>
              <a:t>перебежчик</a:t>
            </a:r>
          </a:p>
          <a:p>
            <a:r>
              <a:rPr lang="ru-RU" sz="3200" b="1" dirty="0" smtClean="0"/>
              <a:t>перебегает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Длинный язык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713788" cy="4530725"/>
          </a:xfrm>
        </p:spPr>
        <p:txBody>
          <a:bodyPr/>
          <a:lstStyle/>
          <a:p>
            <a:pPr eaLnBrk="1" hangingPunct="1"/>
            <a:r>
              <a:rPr lang="ru-RU" sz="4400" smtClean="0"/>
              <a:t>если человек </a:t>
            </a:r>
            <a:r>
              <a:rPr lang="ru-RU" sz="4400" b="1" smtClean="0"/>
              <a:t>болтун</a:t>
            </a:r>
            <a:r>
              <a:rPr lang="ru-RU" sz="4400" smtClean="0"/>
              <a:t> и любит рассказывать чужие секреты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320480" cy="2678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378904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Ь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5373216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779912" y="5157192"/>
            <a:ext cx="1080120" cy="1368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БОЛЬ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болезнь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болеть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больно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больница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больной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заболевание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болельщик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44975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болеющий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больничный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большой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переболеть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болячка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болезненный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больничка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347864" y="537321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028384" y="5949280"/>
            <a:ext cx="898400" cy="682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БОЛЕЛЬЩИК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любитель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наблюдать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спортивные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состязания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.ucrazy.ru/files/i/2008.6.20/1213965490_fans_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442098" cy="4608512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028384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БОЛЕЗНЬ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571658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печаль</a:t>
            </a:r>
          </a:p>
          <a:p>
            <a:pPr eaLnBrk="1" hangingPunct="1"/>
            <a:r>
              <a:rPr lang="ru-RU" sz="3200" b="1" dirty="0" smtClean="0"/>
              <a:t>горе</a:t>
            </a:r>
          </a:p>
          <a:p>
            <a:pPr eaLnBrk="1" hangingPunct="1"/>
            <a:r>
              <a:rPr lang="ru-RU" sz="3200" b="1" dirty="0" smtClean="0"/>
              <a:t>грусть </a:t>
            </a:r>
          </a:p>
          <a:p>
            <a:pPr eaLnBrk="1" hangingPunct="1"/>
            <a:r>
              <a:rPr lang="ru-RU" sz="3200" b="1" dirty="0" smtClean="0"/>
              <a:t>мука </a:t>
            </a:r>
          </a:p>
          <a:p>
            <a:pPr eaLnBrk="1" hangingPunct="1"/>
            <a:r>
              <a:rPr lang="ru-RU" sz="3200" b="1" dirty="0" smtClean="0"/>
              <a:t>пытка</a:t>
            </a:r>
          </a:p>
          <a:p>
            <a:pPr eaLnBrk="1" hangingPunct="1"/>
            <a:r>
              <a:rPr lang="ru-RU" sz="3200" b="1" dirty="0" smtClean="0"/>
              <a:t>кручина </a:t>
            </a:r>
          </a:p>
          <a:p>
            <a:pPr eaLnBrk="1" hangingPunct="1"/>
            <a:r>
              <a:rPr lang="ru-RU" sz="3200" b="1" dirty="0" smtClean="0"/>
              <a:t>тоска </a:t>
            </a:r>
          </a:p>
          <a:p>
            <a:pPr eaLnBrk="1" hangingPunct="1"/>
            <a:r>
              <a:rPr lang="ru-RU" sz="3200" b="1" dirty="0" smtClean="0"/>
              <a:t>скорбь </a:t>
            </a:r>
          </a:p>
          <a:p>
            <a:pPr eaLnBrk="1" hangingPunct="1"/>
            <a:r>
              <a:rPr lang="ru-RU" sz="3200" b="1" dirty="0" smtClean="0"/>
              <a:t>неприятность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507413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Боль без языка, а сказывается.</a:t>
            </a:r>
          </a:p>
          <a:p>
            <a:pPr eaLnBrk="1" hangingPunct="1">
              <a:buFont typeface="Wingdings" pitchFamily="2" charset="2"/>
              <a:buNone/>
            </a:pPr>
            <a:endParaRPr lang="ru-RU" sz="4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Боль врача ищет.</a:t>
            </a:r>
          </a:p>
          <a:p>
            <a:pPr eaLnBrk="1" hangingPunct="1">
              <a:buFont typeface="Wingdings" pitchFamily="2" charset="2"/>
              <a:buNone/>
            </a:pPr>
            <a:endParaRPr lang="ru-RU" sz="4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Боль души, душевная боль.</a:t>
            </a:r>
          </a:p>
          <a:p>
            <a:pPr eaLnBrk="1" hangingPunct="1">
              <a:buFont typeface="Wingdings" pitchFamily="2" charset="2"/>
              <a:buNone/>
            </a:pPr>
            <a:endParaRPr lang="ru-RU" sz="4400" dirty="0" smtClean="0"/>
          </a:p>
          <a:p>
            <a:pPr eaLnBrk="1" hangingPunct="1">
              <a:buFont typeface="Wingdings" pitchFamily="2" charset="2"/>
              <a:buNone/>
            </a:pP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8713787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Глубоко был спрятан он.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Раз-два-три – и вышел вон.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И стоит он на виду.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Белый, я тебя найду!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7336" y="13366104"/>
            <a:ext cx="4016655" cy="26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56463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4400" dirty="0" err="1" smtClean="0"/>
              <a:t>борок</a:t>
            </a:r>
            <a:endParaRPr lang="ru-RU" sz="4400" dirty="0" smtClean="0"/>
          </a:p>
          <a:p>
            <a:pPr eaLnBrk="1" hangingPunct="1"/>
            <a:r>
              <a:rPr lang="ru-RU" sz="4400" dirty="0" smtClean="0"/>
              <a:t>боровичок</a:t>
            </a:r>
          </a:p>
          <a:p>
            <a:pPr eaLnBrk="1" hangingPunct="1"/>
            <a:r>
              <a:rPr lang="ru-RU" sz="4400" dirty="0" smtClean="0"/>
              <a:t>боровик</a:t>
            </a:r>
          </a:p>
          <a:p>
            <a:pPr eaLnBrk="1" hangingPunct="1"/>
            <a:r>
              <a:rPr lang="ru-RU" sz="4400" dirty="0" smtClean="0"/>
              <a:t>боровой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стальное сверло в бормашине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r>
              <a:rPr lang="ru-RU" sz="4000" dirty="0" smtClean="0"/>
              <a:t>химический элемент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БЕГАТЬ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35896" y="1556792"/>
            <a:ext cx="4038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мчаться</a:t>
            </a:r>
          </a:p>
          <a:p>
            <a:pPr>
              <a:buNone/>
            </a:pPr>
            <a:r>
              <a:rPr lang="ru-RU" sz="3200" b="1" dirty="0" smtClean="0"/>
              <a:t>шмыгать</a:t>
            </a:r>
          </a:p>
          <a:p>
            <a:pPr>
              <a:buNone/>
            </a:pPr>
            <a:r>
              <a:rPr lang="ru-RU" sz="3200" b="1" dirty="0" smtClean="0"/>
              <a:t>мчаться</a:t>
            </a:r>
          </a:p>
          <a:p>
            <a:pPr>
              <a:buNone/>
            </a:pPr>
            <a:r>
              <a:rPr lang="ru-RU" sz="3200" b="1" dirty="0" smtClean="0"/>
              <a:t>нестись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рыскать</a:t>
            </a:r>
          </a:p>
          <a:p>
            <a:pPr>
              <a:buNone/>
            </a:pPr>
            <a:r>
              <a:rPr lang="ru-RU" b="1" dirty="0" smtClean="0"/>
              <a:t>сновать</a:t>
            </a:r>
          </a:p>
          <a:p>
            <a:pPr>
              <a:buNone/>
            </a:pPr>
            <a:r>
              <a:rPr lang="ru-RU" b="1" dirty="0" smtClean="0"/>
              <a:t>уноситься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813"/>
            <a:ext cx="8218488" cy="5726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Боровая дичь - </a:t>
            </a:r>
            <a:r>
              <a:rPr lang="ru-RU" sz="3600" smtClean="0"/>
              <a:t>глухарь, тетерев, белая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куропатка,  вальдшнеп, рябчик,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обитающие под вечнозелёным шатром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соснового бора или в других  лесах.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   К боровой дичи также  относятся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голуби, горлицы, фазаны.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8931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dirty="0" smtClean="0"/>
              <a:t>  </a:t>
            </a:r>
            <a:r>
              <a:rPr lang="ru-RU" sz="4800" b="1" dirty="0" smtClean="0"/>
              <a:t>Невелик боровик, да знатен.</a:t>
            </a:r>
            <a:endParaRPr lang="ru-RU" sz="40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893175" cy="3367087"/>
          </a:xfrm>
        </p:spPr>
        <p:txBody>
          <a:bodyPr/>
          <a:lstStyle/>
          <a:p>
            <a:pPr eaLnBrk="1" hangingPunct="1"/>
            <a:r>
              <a:rPr lang="ru-RU" smtClean="0"/>
              <a:t>ЗАБОР – ЗА + О +  ДАЧА - ЧА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96"/>
            <a:ext cx="8229600" cy="1008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БОРОДА -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492375"/>
            <a:ext cx="4038600" cy="41417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бородка</a:t>
            </a:r>
          </a:p>
          <a:p>
            <a:pPr eaLnBrk="1" hangingPunct="1"/>
            <a:r>
              <a:rPr lang="ru-RU" sz="3600" b="1" dirty="0" smtClean="0"/>
              <a:t>бородушка</a:t>
            </a:r>
          </a:p>
          <a:p>
            <a:pPr eaLnBrk="1" hangingPunct="1"/>
            <a:r>
              <a:rPr lang="ru-RU" sz="3600" b="1" dirty="0" smtClean="0"/>
              <a:t>бородёнка</a:t>
            </a:r>
          </a:p>
          <a:p>
            <a:pPr eaLnBrk="1" hangingPunct="1"/>
            <a:r>
              <a:rPr lang="ru-RU" sz="3600" b="1" dirty="0" smtClean="0"/>
              <a:t>бородища</a:t>
            </a:r>
          </a:p>
          <a:p>
            <a:pPr eaLnBrk="1" hangingPunct="1"/>
            <a:r>
              <a:rPr lang="ru-RU" sz="3600" b="1" dirty="0" smtClean="0"/>
              <a:t>бородач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6925" y="2492375"/>
            <a:ext cx="4537075" cy="4141788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бородатый</a:t>
            </a:r>
          </a:p>
          <a:p>
            <a:pPr eaLnBrk="1" hangingPunct="1"/>
            <a:r>
              <a:rPr lang="ru-RU" sz="3600" b="1" dirty="0" smtClean="0"/>
              <a:t>борозда</a:t>
            </a:r>
          </a:p>
          <a:p>
            <a:pPr eaLnBrk="1" hangingPunct="1"/>
            <a:r>
              <a:rPr lang="ru-RU" sz="3600" b="1" dirty="0" smtClean="0"/>
              <a:t>бородатенький</a:t>
            </a:r>
          </a:p>
          <a:p>
            <a:pPr eaLnBrk="1" hangingPunct="1"/>
            <a:r>
              <a:rPr lang="ru-RU" sz="3600" b="1" dirty="0" smtClean="0"/>
              <a:t>бородастый</a:t>
            </a:r>
          </a:p>
          <a:p>
            <a:pPr eaLnBrk="1" hangingPunct="1"/>
            <a:r>
              <a:rPr lang="ru-RU" sz="3600" b="1" dirty="0" smtClean="0"/>
              <a:t>безбородый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83671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8500" dirty="0" smtClean="0"/>
              <a:t>волосяной покров на нижней части лица</a:t>
            </a:r>
            <a:r>
              <a:rPr lang="ru-RU" sz="3600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424863" cy="4530725"/>
          </a:xfrm>
        </p:spPr>
        <p:txBody>
          <a:bodyPr/>
          <a:lstStyle/>
          <a:p>
            <a:pPr eaLnBrk="1" hangingPunct="1"/>
            <a:r>
              <a:rPr lang="ru-RU" sz="4800" smtClean="0"/>
              <a:t>С бородой (анекдот)</a:t>
            </a:r>
          </a:p>
          <a:p>
            <a:pPr eaLnBrk="1" hangingPunct="1"/>
            <a:endParaRPr lang="ru-RU" sz="4800" smtClean="0"/>
          </a:p>
          <a:p>
            <a:pPr eaLnBrk="1" hangingPunct="1"/>
            <a:r>
              <a:rPr lang="ru-RU" sz="4800" smtClean="0"/>
              <a:t>Борода лопатой </a:t>
            </a:r>
          </a:p>
          <a:p>
            <a:pPr eaLnBrk="1" hangingPunct="1"/>
            <a:endParaRPr lang="ru-RU" sz="4800" smtClean="0"/>
          </a:p>
          <a:p>
            <a:pPr eaLnBrk="1" hangingPunct="1"/>
            <a:r>
              <a:rPr lang="ru-RU" sz="4800" smtClean="0"/>
              <a:t>Борода клином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424863" cy="4530725"/>
          </a:xfrm>
        </p:spPr>
        <p:txBody>
          <a:bodyPr/>
          <a:lstStyle/>
          <a:p>
            <a:pPr eaLnBrk="1" hangingPunct="1"/>
            <a:r>
              <a:rPr lang="ru-RU" sz="5400" smtClean="0"/>
              <a:t>Мудрость  в  голове, а  не  в  бороде.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507413" cy="626427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3600" dirty="0" smtClean="0"/>
              <a:t>Молодой  козёл  трясёт  своей  бородой.</a:t>
            </a:r>
          </a:p>
          <a:p>
            <a:pPr eaLnBrk="1" hangingPunct="1">
              <a:buNone/>
            </a:pPr>
            <a:endParaRPr lang="ru-RU" sz="3600" dirty="0" smtClean="0"/>
          </a:p>
          <a:p>
            <a:pPr eaLnBrk="1" hangingPunct="1">
              <a:buNone/>
            </a:pPr>
            <a:r>
              <a:rPr lang="ru-RU" sz="3600" dirty="0" smtClean="0"/>
              <a:t>Ветер  трепал  чёрную  длинную  бороду</a:t>
            </a:r>
          </a:p>
          <a:p>
            <a:pPr eaLnBrk="1" hangingPunct="1">
              <a:buNone/>
            </a:pPr>
            <a:r>
              <a:rPr lang="ru-RU" sz="3600" dirty="0" smtClean="0"/>
              <a:t>мужчины.</a:t>
            </a:r>
          </a:p>
          <a:p>
            <a:pPr eaLnBrk="1" hangingPunct="1">
              <a:buNone/>
            </a:pPr>
            <a:endParaRPr lang="ru-RU" sz="3600" dirty="0" smtClean="0"/>
          </a:p>
          <a:p>
            <a:pPr eaLnBrk="1" hangingPunct="1">
              <a:buNone/>
            </a:pPr>
            <a:r>
              <a:rPr lang="ru-RU" sz="3600" dirty="0" smtClean="0"/>
              <a:t>Се   </a:t>
            </a:r>
            <a:r>
              <a:rPr lang="ru-RU" sz="3600" dirty="0" err="1" smtClean="0"/>
              <a:t>дая</a:t>
            </a:r>
            <a:r>
              <a:rPr lang="ru-RU" sz="3600" dirty="0" smtClean="0"/>
              <a:t>  борода  закрывала  </a:t>
            </a:r>
            <a:r>
              <a:rPr lang="ru-RU" sz="3600" dirty="0" err="1" smtClean="0"/>
              <a:t>смелоелицо</a:t>
            </a:r>
            <a:endParaRPr lang="ru-RU" sz="3600" dirty="0" smtClean="0"/>
          </a:p>
          <a:p>
            <a:pPr eaLnBrk="1" hangingPunct="1">
              <a:buNone/>
            </a:pPr>
            <a:r>
              <a:rPr lang="ru-RU" sz="3600" dirty="0" smtClean="0"/>
              <a:t>моего  дедушки.</a:t>
            </a:r>
          </a:p>
          <a:p>
            <a:pPr eaLnBrk="1" hangingPunct="1">
              <a:buNone/>
            </a:pPr>
            <a:endParaRPr lang="ru-RU" sz="3600" dirty="0" smtClean="0"/>
          </a:p>
          <a:p>
            <a:pPr eaLnBrk="1" hangingPunct="1">
              <a:buNone/>
            </a:pPr>
            <a:r>
              <a:rPr lang="ru-RU" sz="3600" dirty="0" smtClean="0"/>
              <a:t>Резким движением разведчик сорвал</a:t>
            </a:r>
          </a:p>
          <a:p>
            <a:pPr eaLnBrk="1" hangingPunct="1">
              <a:buNone/>
            </a:pPr>
            <a:r>
              <a:rPr lang="ru-RU" sz="3600" dirty="0" smtClean="0"/>
              <a:t>фальшивую бороду.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Д О А З О Б 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727280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/>
              <a:t>У   хорошего  коня   ровный  бег,  у  хорошего</a:t>
            </a:r>
          </a:p>
          <a:p>
            <a:pPr>
              <a:buNone/>
            </a:pPr>
            <a:r>
              <a:rPr lang="ru-RU" sz="11200" b="1" dirty="0" smtClean="0"/>
              <a:t>человека — твёрдое  слово.</a:t>
            </a:r>
          </a:p>
          <a:p>
            <a:endParaRPr lang="ru-RU" sz="11200" b="1" dirty="0" smtClean="0"/>
          </a:p>
          <a:p>
            <a:r>
              <a:rPr lang="ru-RU" sz="11200" b="1" dirty="0" smtClean="0"/>
              <a:t>За  счастьем  человек  бежит,  а  оно  у  его  ног</a:t>
            </a:r>
          </a:p>
          <a:p>
            <a:pPr>
              <a:buNone/>
            </a:pPr>
            <a:r>
              <a:rPr lang="ru-RU" sz="11200" b="1" dirty="0" smtClean="0"/>
              <a:t> лежит.</a:t>
            </a:r>
          </a:p>
          <a:p>
            <a:endParaRPr lang="ru-RU" sz="11200" b="1" dirty="0" smtClean="0"/>
          </a:p>
          <a:p>
            <a:r>
              <a:rPr lang="ru-RU" sz="11200" b="1" dirty="0" smtClean="0"/>
              <a:t>Аппетит  от  больного  бежит,  а  к  здоровому </a:t>
            </a:r>
          </a:p>
          <a:p>
            <a:pPr>
              <a:buNone/>
            </a:pPr>
            <a:r>
              <a:rPr lang="ru-RU" sz="11200" b="1" dirty="0" smtClean="0"/>
              <a:t>катится.</a:t>
            </a:r>
          </a:p>
          <a:p>
            <a:endParaRPr lang="ru-RU" sz="11200" b="1" dirty="0" smtClean="0"/>
          </a:p>
          <a:p>
            <a:r>
              <a:rPr lang="ru-RU" sz="11200" b="1" dirty="0" smtClean="0"/>
              <a:t>Пуганый  зверь  далеко  бежит.</a:t>
            </a:r>
          </a:p>
          <a:p>
            <a:endParaRPr lang="ru-RU" sz="11200" b="1" dirty="0" smtClean="0"/>
          </a:p>
          <a:p>
            <a:r>
              <a:rPr lang="ru-RU" sz="11200" b="1" dirty="0" err="1" smtClean="0"/>
              <a:t>Знайка</a:t>
            </a:r>
            <a:r>
              <a:rPr lang="ru-RU" sz="11200" b="1" dirty="0" smtClean="0"/>
              <a:t>  по  дорожке  бежит,  а  незнайка  на  печи</a:t>
            </a:r>
          </a:p>
          <a:p>
            <a:pPr>
              <a:buNone/>
            </a:pPr>
            <a:r>
              <a:rPr lang="ru-RU" sz="11200" b="1" dirty="0" smtClean="0"/>
              <a:t> лежит.</a:t>
            </a:r>
          </a:p>
          <a:p>
            <a:pPr>
              <a:buNone/>
            </a:pPr>
            <a:endParaRPr lang="ru-RU" sz="11200" b="1" dirty="0" smtClean="0"/>
          </a:p>
          <a:p>
            <a:r>
              <a:rPr lang="ru-RU" sz="11200" b="1" dirty="0" smtClean="0"/>
              <a:t>Побежали мурашки.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БОРОЗДА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>
          <a:xfrm>
            <a:off x="2699792" y="1628800"/>
            <a:ext cx="5338763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бороздка</a:t>
            </a:r>
          </a:p>
          <a:p>
            <a:pPr eaLnBrk="1" hangingPunct="1"/>
            <a:r>
              <a:rPr lang="ru-RU" sz="3600" b="1" dirty="0" smtClean="0"/>
              <a:t>бороздочка</a:t>
            </a:r>
          </a:p>
          <a:p>
            <a:pPr eaLnBrk="1" hangingPunct="1"/>
            <a:r>
              <a:rPr lang="ru-RU" sz="3600" b="1" dirty="0" smtClean="0"/>
              <a:t>бороздить</a:t>
            </a:r>
          </a:p>
          <a:p>
            <a:pPr eaLnBrk="1" hangingPunct="1"/>
            <a:r>
              <a:rPr lang="ru-RU" sz="3600" b="1" dirty="0" smtClean="0"/>
              <a:t>перебороздить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156176" y="476672"/>
            <a:ext cx="720080" cy="682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67250" cy="4005263"/>
          </a:xfrm>
          <a:noFill/>
        </p:spPr>
      </p:pic>
      <p:pic>
        <p:nvPicPr>
          <p:cNvPr id="3584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9025" y="2492375"/>
            <a:ext cx="4244975" cy="4105275"/>
          </a:xfrm>
          <a:noFill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95936" y="5949280"/>
            <a:ext cx="754384" cy="637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8218488" cy="565467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Трактор бороздил тяжёлую землю под картофель.</a:t>
            </a:r>
          </a:p>
          <a:p>
            <a:pPr eaLnBrk="1" hangingPunct="1"/>
            <a:endParaRPr lang="ru-RU" sz="5400" dirty="0" smtClean="0"/>
          </a:p>
          <a:p>
            <a:pPr eaLnBrk="1" hangingPunct="1"/>
            <a:r>
              <a:rPr lang="ru-RU" sz="5400" dirty="0" smtClean="0"/>
              <a:t>Пароходы бороздят по всему свету.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/>
              <a:t>заборы- за – оры + ра + кот – ко =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БРАТ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братство</a:t>
            </a:r>
          </a:p>
          <a:p>
            <a:pPr eaLnBrk="1" hangingPunct="1"/>
            <a:r>
              <a:rPr lang="ru-RU" sz="3600" b="1" dirty="0" smtClean="0"/>
              <a:t>братание</a:t>
            </a:r>
          </a:p>
          <a:p>
            <a:pPr eaLnBrk="1" hangingPunct="1"/>
            <a:r>
              <a:rPr lang="ru-RU" sz="3600" b="1" dirty="0" smtClean="0"/>
              <a:t>браток</a:t>
            </a:r>
          </a:p>
          <a:p>
            <a:pPr eaLnBrk="1" hangingPunct="1"/>
            <a:r>
              <a:rPr lang="ru-RU" sz="3600" b="1" dirty="0" smtClean="0"/>
              <a:t>по-братски</a:t>
            </a:r>
          </a:p>
          <a:p>
            <a:pPr eaLnBrk="1" hangingPunct="1"/>
            <a:r>
              <a:rPr lang="ru-RU" sz="3600" b="1" dirty="0" smtClean="0"/>
              <a:t>брать</a:t>
            </a:r>
          </a:p>
          <a:p>
            <a:pPr eaLnBrk="1" hangingPunct="1"/>
            <a:r>
              <a:rPr lang="ru-RU" sz="3600" b="1" dirty="0" smtClean="0"/>
              <a:t>братец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братский</a:t>
            </a:r>
          </a:p>
          <a:p>
            <a:r>
              <a:rPr lang="ru-RU" sz="3600" b="1" dirty="0" smtClean="0"/>
              <a:t>собрать</a:t>
            </a:r>
          </a:p>
          <a:p>
            <a:r>
              <a:rPr lang="ru-RU" sz="3600" b="1" dirty="0" smtClean="0"/>
              <a:t>братишка</a:t>
            </a:r>
          </a:p>
          <a:p>
            <a:r>
              <a:rPr lang="ru-RU" sz="3600" b="1" dirty="0" smtClean="0"/>
              <a:t>собрат</a:t>
            </a:r>
          </a:p>
          <a:p>
            <a:r>
              <a:rPr lang="ru-RU" sz="3600" b="1" dirty="0" smtClean="0"/>
              <a:t>братик</a:t>
            </a:r>
          </a:p>
          <a:p>
            <a:r>
              <a:rPr lang="ru-RU" sz="3600" b="1" dirty="0" smtClean="0"/>
              <a:t>братан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65253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Старший  брат как второй отец. 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Солдатское братство рождается в бою.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Любовь братская лучше каменных стен.</a:t>
            </a:r>
          </a:p>
          <a:p>
            <a:endParaRPr lang="ru-RU" sz="36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СОБРАТЬ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rasfokus.ru/images/photos/medium/e3835968ae33ddaf53fcb55393894880.jpg"/>
          <p:cNvPicPr>
            <a:picLocks noChangeAspect="1" noChangeArrowheads="1"/>
          </p:cNvPicPr>
          <p:nvPr/>
        </p:nvPicPr>
        <p:blipFill>
          <a:blip r:embed="rId2" cstate="print"/>
          <a:srcRect b="5271"/>
          <a:stretch>
            <a:fillRect/>
          </a:stretch>
        </p:blipFill>
        <p:spPr bwMode="auto">
          <a:xfrm>
            <a:off x="179512" y="1700808"/>
            <a:ext cx="4320480" cy="4392488"/>
          </a:xfrm>
          <a:prstGeom prst="rect">
            <a:avLst/>
          </a:prstGeom>
          <a:noFill/>
        </p:spPr>
      </p:pic>
      <p:pic>
        <p:nvPicPr>
          <p:cNvPr id="3076" name="Picture 4" descr="http://shool-karabinka.ucoz.ru/_nw/3/05829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164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424936" cy="51872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1800" dirty="0" smtClean="0"/>
              <a:t>Азова О.И. «Логопедическая работа по коррекции </a:t>
            </a:r>
            <a:r>
              <a:rPr lang="ru-RU" sz="1800" dirty="0" err="1" smtClean="0"/>
              <a:t>дизорфографии</a:t>
            </a:r>
            <a:r>
              <a:rPr lang="ru-RU" sz="1800" dirty="0" smtClean="0"/>
              <a:t> у младших школьников с общим недоразвитием речи» </a:t>
            </a:r>
          </a:p>
          <a:p>
            <a:r>
              <a:rPr lang="ru-RU" sz="1800" dirty="0" err="1" smtClean="0"/>
              <a:t>Коноваленко</a:t>
            </a:r>
            <a:r>
              <a:rPr lang="ru-RU" sz="1800" dirty="0" smtClean="0"/>
              <a:t> В. В. «Родственные слова»</a:t>
            </a:r>
          </a:p>
          <a:p>
            <a:r>
              <a:rPr lang="ru-RU" sz="1800" dirty="0" smtClean="0"/>
              <a:t>Мазина В.Д.  «</a:t>
            </a:r>
            <a:r>
              <a:rPr lang="ru-RU" sz="1800" dirty="0" err="1" smtClean="0"/>
              <a:t>Дизорфография</a:t>
            </a:r>
            <a:r>
              <a:rPr lang="ru-RU" sz="1800" dirty="0" smtClean="0"/>
              <a:t>» (</a:t>
            </a:r>
            <a:r>
              <a:rPr lang="ru-RU" sz="1800" dirty="0" err="1" smtClean="0"/>
              <a:t>вебинар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err="1" smtClean="0"/>
              <a:t>Якимчук</a:t>
            </a:r>
            <a:r>
              <a:rPr lang="ru-RU" sz="1800" dirty="0" smtClean="0"/>
              <a:t> Т.А. </a:t>
            </a:r>
            <a:r>
              <a:rPr lang="ru-RU" sz="1800" smtClean="0"/>
              <a:t>«Родственные слова» (презентация)</a:t>
            </a:r>
          </a:p>
          <a:p>
            <a:r>
              <a:rPr lang="en-US" sz="1800" smtClean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://yandex.ru/images/search?img_url=http%3A%2F%2Fbestfotoposter.ru%2Fdownloads%2Fpriroda%2Fleto%2F4320X3240-96dpi_foto_berezovoj_roshhi.jpg&amp;text=</a:t>
            </a:r>
            <a:r>
              <a:rPr lang="ru-RU" sz="1800" dirty="0" smtClean="0">
                <a:hlinkClick r:id="rId2"/>
              </a:rPr>
              <a:t>картинки%20берёзовый%20лес&amp;</a:t>
            </a:r>
            <a:r>
              <a:rPr lang="en-US" sz="1800" dirty="0" err="1" smtClean="0">
                <a:hlinkClick r:id="rId2"/>
              </a:rPr>
              <a:t>noreask</a:t>
            </a:r>
            <a:r>
              <a:rPr lang="en-US" sz="1800" dirty="0" smtClean="0">
                <a:hlinkClick r:id="rId2"/>
              </a:rPr>
              <a:t>=1&amp;pos=2&amp;lr=11218&amp;rpt=</a:t>
            </a:r>
            <a:r>
              <a:rPr lang="en-US" sz="1800" dirty="0" err="1" smtClean="0">
                <a:hlinkClick r:id="rId2"/>
              </a:rPr>
              <a:t>simage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https://yandex.ru/images/search?text=</a:t>
            </a:r>
            <a:r>
              <a:rPr lang="ru-RU" sz="1800" dirty="0" err="1" smtClean="0">
                <a:hlinkClick r:id="rId3"/>
              </a:rPr>
              <a:t>картинкиподберёзовик&amp;</a:t>
            </a:r>
            <a:r>
              <a:rPr lang="en-US" sz="1800" dirty="0" err="1" smtClean="0">
                <a:hlinkClick r:id="rId3"/>
              </a:rPr>
              <a:t>img_url</a:t>
            </a:r>
            <a:r>
              <a:rPr lang="en-US" sz="1800" dirty="0" smtClean="0">
                <a:hlinkClick r:id="rId3"/>
              </a:rPr>
              <a:t>=http%3A%2F%2Fi.artfile.ru%2F2048x1365_780406_%5Bwww.ArtFile.ru%5D.jpg&amp;pos=1&amp;rpt=</a:t>
            </a:r>
            <a:r>
              <a:rPr lang="en-US" sz="1800" dirty="0" err="1" smtClean="0">
                <a:hlinkClick r:id="rId3"/>
              </a:rPr>
              <a:t>simage&amp;lr</a:t>
            </a:r>
            <a:r>
              <a:rPr lang="en-US" sz="1800" dirty="0" smtClean="0">
                <a:hlinkClick r:id="rId3"/>
              </a:rPr>
              <a:t>=11218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https://yandex.ru/images/search?p=1&amp;text=</a:t>
            </a:r>
            <a:r>
              <a:rPr lang="ru-RU" sz="1800" dirty="0" smtClean="0">
                <a:hlinkClick r:id="rId4"/>
              </a:rPr>
              <a:t>картинки%20болельщик&amp;</a:t>
            </a:r>
            <a:r>
              <a:rPr lang="en-US" sz="1800" dirty="0" err="1" smtClean="0">
                <a:hlinkClick r:id="rId4"/>
              </a:rPr>
              <a:t>img_url</a:t>
            </a:r>
            <a:r>
              <a:rPr lang="en-US" sz="1800" dirty="0" smtClean="0">
                <a:hlinkClick r:id="rId4"/>
              </a:rPr>
              <a:t>=https%3A%2F%2Fbashny.net%2Fuploads%2Fimages%2F00%2F00%2F45%2F2014%2F03%2F15%2Fed39aa8273.jpg&amp;pos=33&amp;rpt=</a:t>
            </a:r>
            <a:r>
              <a:rPr lang="en-US" sz="1800" dirty="0" err="1" smtClean="0">
                <a:hlinkClick r:id="rId4"/>
              </a:rPr>
              <a:t>simage&amp;lr</a:t>
            </a:r>
            <a:r>
              <a:rPr lang="en-US" sz="1800" dirty="0" smtClean="0">
                <a:hlinkClick r:id="rId4"/>
              </a:rPr>
              <a:t>=11218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https://yandex.ru/images/search?p=1&amp;text=</a:t>
            </a:r>
            <a:r>
              <a:rPr lang="ru-RU" sz="1800" dirty="0" smtClean="0">
                <a:hlinkClick r:id="rId5"/>
              </a:rPr>
              <a:t>картинки%20братик&amp;</a:t>
            </a:r>
            <a:r>
              <a:rPr lang="en-US" sz="1800" dirty="0" err="1" smtClean="0">
                <a:hlinkClick r:id="rId5"/>
              </a:rPr>
              <a:t>img_url</a:t>
            </a:r>
            <a:r>
              <a:rPr lang="en-US" sz="1800" dirty="0" smtClean="0">
                <a:hlinkClick r:id="rId5"/>
              </a:rPr>
              <a:t>=http%3A%2F%2Frasfokus.ru%2Fimages%2Fphotos%2Fmedium%2Fe3835968ae33ddaf53fcb55393894880.jpg&amp;pos=45&amp;rpt=</a:t>
            </a:r>
            <a:r>
              <a:rPr lang="en-US" sz="1800" dirty="0" err="1" smtClean="0">
                <a:hlinkClick r:id="rId5"/>
              </a:rPr>
              <a:t>simage&amp;lr</a:t>
            </a:r>
            <a:r>
              <a:rPr lang="en-US" sz="1800" dirty="0" smtClean="0">
                <a:hlinkClick r:id="rId5"/>
              </a:rPr>
              <a:t>=11218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https://yandex.ru/images/search?text=</a:t>
            </a:r>
            <a:r>
              <a:rPr lang="ru-RU" sz="1800" dirty="0" smtClean="0">
                <a:hlinkClick r:id="rId6"/>
              </a:rPr>
              <a:t>картинки%20собрать%20урожай&amp;</a:t>
            </a:r>
            <a:r>
              <a:rPr lang="en-US" sz="1800" dirty="0" err="1" smtClean="0">
                <a:hlinkClick r:id="rId6"/>
              </a:rPr>
              <a:t>img_url</a:t>
            </a:r>
            <a:r>
              <a:rPr lang="en-US" sz="1800" dirty="0" smtClean="0">
                <a:hlinkClick r:id="rId6"/>
              </a:rPr>
              <a:t>=http%3A%2F%2Fshool-karabinka.ucoz.ru%2F_nw%2F3%2F05829470.jpg&amp;pos=26&amp;rpt=</a:t>
            </a:r>
            <a:r>
              <a:rPr lang="en-US" sz="1800" dirty="0" err="1" smtClean="0">
                <a:hlinkClick r:id="rId6"/>
              </a:rPr>
              <a:t>simage&amp;lr</a:t>
            </a:r>
            <a:r>
              <a:rPr lang="en-US" sz="1800" dirty="0" smtClean="0">
                <a:hlinkClick r:id="rId6"/>
              </a:rPr>
              <a:t>=11218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http://rebus1.com/index.php?item=rebus_generator&amp;enter=1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https://yandex.ru/images/search?img_url=http%3A%2F%2F900igr.net%2Fdatas%2Frusskij-jazyk%2FViktorina-dlja-1-klassa%2F0014-014-Viktorina-dlja-1-klassa.jpg&amp;text=</a:t>
            </a:r>
            <a:r>
              <a:rPr lang="ru-RU" sz="1800" dirty="0" err="1" smtClean="0">
                <a:hlinkClick r:id="rId8"/>
              </a:rPr>
              <a:t>изографы&amp;</a:t>
            </a:r>
            <a:r>
              <a:rPr lang="en-US" sz="1800" dirty="0" err="1" smtClean="0">
                <a:hlinkClick r:id="rId8"/>
              </a:rPr>
              <a:t>noreask</a:t>
            </a:r>
            <a:r>
              <a:rPr lang="en-US" sz="1800" dirty="0" smtClean="0">
                <a:hlinkClick r:id="rId8"/>
              </a:rPr>
              <a:t>=1&amp;pos=4&amp;lr=11218&amp;rpt=</a:t>
            </a:r>
            <a:r>
              <a:rPr lang="en-US" sz="1800" dirty="0" err="1" smtClean="0">
                <a:hlinkClick r:id="rId8"/>
              </a:rPr>
              <a:t>simage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ранним   </a:t>
            </a:r>
            <a:r>
              <a:rPr lang="ru-RU" sz="3600" dirty="0" err="1" smtClean="0"/>
              <a:t>ут</a:t>
            </a:r>
            <a:r>
              <a:rPr lang="ru-RU" sz="3600" dirty="0" smtClean="0"/>
              <a:t>  ром  я  бегу </a:t>
            </a:r>
            <a:r>
              <a:rPr lang="ru-RU" sz="3600" dirty="0" err="1" smtClean="0"/>
              <a:t>поузкой</a:t>
            </a:r>
            <a:r>
              <a:rPr lang="ru-RU" sz="3600" dirty="0" smtClean="0"/>
              <a:t> тропинке  </a:t>
            </a:r>
            <a:r>
              <a:rPr lang="ru-RU" sz="3600" dirty="0" err="1" smtClean="0"/>
              <a:t>креке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за   вечером прибегает  к  ёжик   дому едой</a:t>
            </a:r>
          </a:p>
          <a:p>
            <a:endParaRPr lang="ru-RU" sz="3600" dirty="0" smtClean="0"/>
          </a:p>
          <a:p>
            <a:r>
              <a:rPr lang="ru-RU" sz="3600" dirty="0" smtClean="0"/>
              <a:t>Малыши сбежали по лестнице.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4586910" cy="4680520"/>
          </a:xfrm>
          <a:prstGeom prst="rect">
            <a:avLst/>
          </a:prstGeom>
          <a:noFill/>
        </p:spPr>
      </p:pic>
      <p:pic>
        <p:nvPicPr>
          <p:cNvPr id="1028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648072" cy="5184576"/>
          </a:xfrm>
          <a:prstGeom prst="rect">
            <a:avLst/>
          </a:prstGeom>
          <a:noFill/>
        </p:spPr>
      </p:pic>
      <p:pic>
        <p:nvPicPr>
          <p:cNvPr id="7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980728"/>
            <a:ext cx="6480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БЕЛ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белить</a:t>
            </a:r>
          </a:p>
          <a:p>
            <a:pPr eaLnBrk="1" hangingPunct="1"/>
            <a:r>
              <a:rPr lang="ru-RU" sz="3600" b="1" dirty="0" smtClean="0"/>
              <a:t>белый</a:t>
            </a:r>
          </a:p>
          <a:p>
            <a:pPr eaLnBrk="1" hangingPunct="1"/>
            <a:r>
              <a:rPr lang="ru-RU" sz="3600" b="1" dirty="0" smtClean="0"/>
              <a:t>белок</a:t>
            </a:r>
          </a:p>
          <a:p>
            <a:pPr eaLnBrk="1" hangingPunct="1"/>
            <a:r>
              <a:rPr lang="ru-RU" sz="3600" b="1" dirty="0" smtClean="0"/>
              <a:t>белоручка</a:t>
            </a:r>
          </a:p>
          <a:p>
            <a:pPr eaLnBrk="1" hangingPunct="1"/>
            <a:r>
              <a:rPr lang="ru-RU" sz="3600" b="1" dirty="0" smtClean="0"/>
              <a:t>белолицый</a:t>
            </a:r>
          </a:p>
          <a:p>
            <a:pPr eaLnBrk="1" hangingPunct="1"/>
            <a:r>
              <a:rPr lang="ru-RU" sz="3600" b="1" dirty="0" smtClean="0"/>
              <a:t>белила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побелка</a:t>
            </a:r>
          </a:p>
          <a:p>
            <a:pPr eaLnBrk="1" hangingPunct="1"/>
            <a:r>
              <a:rPr lang="ru-RU" sz="3600" b="1" dirty="0" smtClean="0"/>
              <a:t>белохвостый</a:t>
            </a:r>
          </a:p>
          <a:p>
            <a:pPr eaLnBrk="1" hangingPunct="1"/>
            <a:r>
              <a:rPr lang="ru-RU" sz="3600" b="1" dirty="0" smtClean="0"/>
              <a:t>белолобый</a:t>
            </a:r>
          </a:p>
          <a:p>
            <a:pPr eaLnBrk="1" hangingPunct="1"/>
            <a:r>
              <a:rPr lang="ru-RU" sz="3600" b="1" dirty="0" smtClean="0"/>
              <a:t>белка</a:t>
            </a:r>
          </a:p>
          <a:p>
            <a:pPr eaLnBrk="1" hangingPunct="1"/>
            <a:r>
              <a:rPr lang="ru-RU" sz="3600" b="1" dirty="0" smtClean="0"/>
              <a:t>белобрысый</a:t>
            </a:r>
          </a:p>
          <a:p>
            <a:pPr eaLnBrk="1" hangingPunct="1"/>
            <a:r>
              <a:rPr lang="ru-RU" sz="3600" b="1" dirty="0" smtClean="0"/>
              <a:t>белозубый</a:t>
            </a:r>
          </a:p>
          <a:p>
            <a:pPr eaLnBrk="1" hangingPunct="1"/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631</Words>
  <Application>Microsoft Office PowerPoint</Application>
  <PresentationFormat>Экран (4:3)</PresentationFormat>
  <Paragraphs>306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Аналитическая работа над словом  на материале родственных слов  на логопедических занятиях.  (слова, начинающиеся с буквы «б»)  </vt:lpstr>
      <vt:lpstr>Слайд 2</vt:lpstr>
      <vt:lpstr>БЕГ</vt:lpstr>
      <vt:lpstr>БЕГАТЬ</vt:lpstr>
      <vt:lpstr>Слайд 5</vt:lpstr>
      <vt:lpstr>Слайд 6</vt:lpstr>
      <vt:lpstr>Слайд 7</vt:lpstr>
      <vt:lpstr>Слайд 8</vt:lpstr>
      <vt:lpstr>БЕЛ</vt:lpstr>
      <vt:lpstr>БЕЛЫЙ</vt:lpstr>
      <vt:lpstr>Земелька чёрная,  а хлебец белый родит. </vt:lpstr>
      <vt:lpstr>Слайд 12</vt:lpstr>
      <vt:lpstr>Слайд 13</vt:lpstr>
      <vt:lpstr>Слайд 14</vt:lpstr>
      <vt:lpstr>  БЕРЁЗА- лиственное дерево с белой корой и  пахучими сердцевидными листьями.</vt:lpstr>
      <vt:lpstr>БЕРЕЗНЯК</vt:lpstr>
      <vt:lpstr>ПОДБЕРЁЗОВИК</vt:lpstr>
      <vt:lpstr>Слайд 18</vt:lpstr>
      <vt:lpstr>Слайд 19</vt:lpstr>
      <vt:lpstr>ЕЛКБС</vt:lpstr>
      <vt:lpstr>БЛЕСК</vt:lpstr>
      <vt:lpstr>БЛЕСК</vt:lpstr>
      <vt:lpstr>Слайд 23</vt:lpstr>
      <vt:lpstr>Слайд 24</vt:lpstr>
      <vt:lpstr>Слайд 25</vt:lpstr>
      <vt:lpstr>Слайд 26</vt:lpstr>
      <vt:lpstr>БОЛТАТЬ</vt:lpstr>
      <vt:lpstr>БОЛТУН </vt:lpstr>
      <vt:lpstr>Слайд 29</vt:lpstr>
      <vt:lpstr> Длинный язык </vt:lpstr>
      <vt:lpstr>Слайд 31</vt:lpstr>
      <vt:lpstr>Слайд 32</vt:lpstr>
      <vt:lpstr>БОЛЬ</vt:lpstr>
      <vt:lpstr>БОЛЕЛЬЩИК</vt:lpstr>
      <vt:lpstr>БОЛЕЗНЬ</vt:lpstr>
      <vt:lpstr>Слайд 36</vt:lpstr>
      <vt:lpstr>Слайд 37</vt:lpstr>
      <vt:lpstr>Слайд 38</vt:lpstr>
      <vt:lpstr>БОР</vt:lpstr>
      <vt:lpstr>Слайд 40</vt:lpstr>
      <vt:lpstr>Слайд 41</vt:lpstr>
      <vt:lpstr>Слайд 42</vt:lpstr>
      <vt:lpstr>ЗАБОР – ЗА + О +  ДАЧА - ЧА =</vt:lpstr>
      <vt:lpstr> БОРОДА - </vt:lpstr>
      <vt:lpstr>Слайд 45</vt:lpstr>
      <vt:lpstr>Слайд 46</vt:lpstr>
      <vt:lpstr>Слайд 47</vt:lpstr>
      <vt:lpstr>Слайд 48</vt:lpstr>
      <vt:lpstr>Д О А З О Б Р</vt:lpstr>
      <vt:lpstr>БОРОЗДА</vt:lpstr>
      <vt:lpstr>Слайд 51</vt:lpstr>
      <vt:lpstr>Слайд 52</vt:lpstr>
      <vt:lpstr>заборы- за – оры + ра + кот – ко = </vt:lpstr>
      <vt:lpstr>Слайд 54</vt:lpstr>
      <vt:lpstr>БРАТ</vt:lpstr>
      <vt:lpstr>Слайд 56</vt:lpstr>
      <vt:lpstr>СОБРАТЬ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</dc:title>
  <cp:lastModifiedBy>НовиковаС Светлана Геннадьевна</cp:lastModifiedBy>
  <cp:revision>158</cp:revision>
  <dcterms:modified xsi:type="dcterms:W3CDTF">2018-10-19T10:24:00Z</dcterms:modified>
</cp:coreProperties>
</file>