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86" r:id="rId3"/>
    <p:sldId id="287" r:id="rId4"/>
    <p:sldId id="294" r:id="rId5"/>
    <p:sldId id="258" r:id="rId6"/>
    <p:sldId id="259" r:id="rId7"/>
    <p:sldId id="283" r:id="rId8"/>
    <p:sldId id="285" r:id="rId9"/>
    <p:sldId id="284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8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82" r:id="rId26"/>
    <p:sldId id="275" r:id="rId27"/>
    <p:sldId id="277" r:id="rId28"/>
    <p:sldId id="278" r:id="rId29"/>
    <p:sldId id="279" r:id="rId30"/>
    <p:sldId id="290" r:id="rId31"/>
    <p:sldId id="289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74" y="19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FEB5E-9388-4A7D-A76B-92C85E71BC90}" type="doc">
      <dgm:prSet loTypeId="urn:microsoft.com/office/officeart/2005/8/layout/orgChart1" loCatId="hierarchy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B1B4E24-8B12-48DD-8859-9AB196831AB7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50000"/>
                </a:schemeClr>
              </a:solidFill>
            </a:rPr>
            <a:t>Соединения</a:t>
          </a:r>
        </a:p>
      </dgm:t>
    </dgm:pt>
    <dgm:pt modelId="{1A65A558-8D6A-4D0E-8889-F24B3E098A41}" type="parTrans" cxnId="{8F9CA3DB-A23D-484E-AF00-D8FF23FE98E6}">
      <dgm:prSet/>
      <dgm:spPr/>
      <dgm:t>
        <a:bodyPr/>
        <a:lstStyle/>
        <a:p>
          <a:pPr algn="ctr"/>
          <a:endParaRPr lang="ru-RU"/>
        </a:p>
      </dgm:t>
    </dgm:pt>
    <dgm:pt modelId="{0E230DA0-86EA-4A36-B269-64EC02A4718C}" type="sibTrans" cxnId="{8F9CA3DB-A23D-484E-AF00-D8FF23FE98E6}">
      <dgm:prSet/>
      <dgm:spPr/>
      <dgm:t>
        <a:bodyPr/>
        <a:lstStyle/>
        <a:p>
          <a:pPr algn="ctr"/>
          <a:endParaRPr lang="ru-RU"/>
        </a:p>
      </dgm:t>
    </dgm:pt>
    <dgm:pt modelId="{25DF3CDE-458A-4361-9BA6-0F760328F94A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50000"/>
                </a:schemeClr>
              </a:solidFill>
            </a:rPr>
            <a:t>Размещения</a:t>
          </a:r>
        </a:p>
      </dgm:t>
    </dgm:pt>
    <dgm:pt modelId="{9286430D-50CA-4C7E-92CC-4C73F2261EC4}" type="parTrans" cxnId="{468E6F28-1F43-4DEC-83D3-40C3C9ACCCD1}">
      <dgm:prSet/>
      <dgm:spPr/>
      <dgm:t>
        <a:bodyPr/>
        <a:lstStyle/>
        <a:p>
          <a:pPr algn="ctr"/>
          <a:endParaRPr lang="ru-RU"/>
        </a:p>
      </dgm:t>
    </dgm:pt>
    <dgm:pt modelId="{1196DC27-85F6-4732-8831-1AAE592E0849}" type="sibTrans" cxnId="{468E6F28-1F43-4DEC-83D3-40C3C9ACCCD1}">
      <dgm:prSet/>
      <dgm:spPr/>
      <dgm:t>
        <a:bodyPr/>
        <a:lstStyle/>
        <a:p>
          <a:pPr algn="ctr"/>
          <a:endParaRPr lang="ru-RU"/>
        </a:p>
      </dgm:t>
    </dgm:pt>
    <dgm:pt modelId="{2FA5494C-1835-4F2E-B04E-F1648506FA19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50000"/>
                </a:schemeClr>
              </a:solidFill>
            </a:rPr>
            <a:t>Перестановки</a:t>
          </a:r>
        </a:p>
      </dgm:t>
    </dgm:pt>
    <dgm:pt modelId="{41E1509C-E7CD-42FA-B7DA-FFD4851228EB}" type="parTrans" cxnId="{A55A448F-3507-4A77-9632-349603D6B2F3}">
      <dgm:prSet/>
      <dgm:spPr/>
      <dgm:t>
        <a:bodyPr/>
        <a:lstStyle/>
        <a:p>
          <a:pPr algn="ctr"/>
          <a:endParaRPr lang="ru-RU"/>
        </a:p>
      </dgm:t>
    </dgm:pt>
    <dgm:pt modelId="{F22F11E0-1C29-4681-A8E2-816AE5230D6E}" type="sibTrans" cxnId="{A55A448F-3507-4A77-9632-349603D6B2F3}">
      <dgm:prSet/>
      <dgm:spPr/>
      <dgm:t>
        <a:bodyPr/>
        <a:lstStyle/>
        <a:p>
          <a:pPr algn="ctr"/>
          <a:endParaRPr lang="ru-RU"/>
        </a:p>
      </dgm:t>
    </dgm:pt>
    <dgm:pt modelId="{A8DD67CE-2CEA-4D49-B910-EF4BAA821658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50000"/>
                </a:schemeClr>
              </a:solidFill>
            </a:rPr>
            <a:t>Сочетания</a:t>
          </a:r>
        </a:p>
      </dgm:t>
    </dgm:pt>
    <dgm:pt modelId="{C24FDDA3-A18E-42FB-9F7A-454F17EB2803}" type="parTrans" cxnId="{AB36C416-F367-4368-A751-FA545D01D2C2}">
      <dgm:prSet/>
      <dgm:spPr/>
      <dgm:t>
        <a:bodyPr/>
        <a:lstStyle/>
        <a:p>
          <a:pPr algn="ctr"/>
          <a:endParaRPr lang="ru-RU"/>
        </a:p>
      </dgm:t>
    </dgm:pt>
    <dgm:pt modelId="{949B40F2-3D16-4717-9503-959A956D3E2F}" type="sibTrans" cxnId="{AB36C416-F367-4368-A751-FA545D01D2C2}">
      <dgm:prSet/>
      <dgm:spPr/>
      <dgm:t>
        <a:bodyPr/>
        <a:lstStyle/>
        <a:p>
          <a:pPr algn="ctr"/>
          <a:endParaRPr lang="ru-RU"/>
        </a:p>
      </dgm:t>
    </dgm:pt>
    <dgm:pt modelId="{4726B038-E98A-4DA8-99DF-199551017753}" type="pres">
      <dgm:prSet presAssocID="{7B9FEB5E-9388-4A7D-A76B-92C85E71BC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04511-25E7-413D-992A-DBAA18C25985}" type="pres">
      <dgm:prSet presAssocID="{7B1B4E24-8B12-48DD-8859-9AB196831AB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F67A87-41AF-4CD7-A7D7-B0B444C88E0F}" type="pres">
      <dgm:prSet presAssocID="{7B1B4E24-8B12-48DD-8859-9AB196831AB7}" presName="rootComposite1" presStyleCnt="0"/>
      <dgm:spPr/>
      <dgm:t>
        <a:bodyPr/>
        <a:lstStyle/>
        <a:p>
          <a:endParaRPr lang="ru-RU"/>
        </a:p>
      </dgm:t>
    </dgm:pt>
    <dgm:pt modelId="{6B5AA657-0BCB-47F9-8F6F-77161D7B753C}" type="pres">
      <dgm:prSet presAssocID="{7B1B4E24-8B12-48DD-8859-9AB196831A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EDDD41-7647-4FDA-A3BD-1FDEEF44707B}" type="pres">
      <dgm:prSet presAssocID="{7B1B4E24-8B12-48DD-8859-9AB196831A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AE1A44-D152-4F9C-BE2F-E096380D32F5}" type="pres">
      <dgm:prSet presAssocID="{7B1B4E24-8B12-48DD-8859-9AB196831AB7}" presName="hierChild2" presStyleCnt="0"/>
      <dgm:spPr/>
      <dgm:t>
        <a:bodyPr/>
        <a:lstStyle/>
        <a:p>
          <a:endParaRPr lang="ru-RU"/>
        </a:p>
      </dgm:t>
    </dgm:pt>
    <dgm:pt modelId="{475E1245-A251-40D5-B6C1-C91A11D7EE3D}" type="pres">
      <dgm:prSet presAssocID="{9286430D-50CA-4C7E-92CC-4C73F2261E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D60F37C-F232-4E4C-8801-C5E37EE84E51}" type="pres">
      <dgm:prSet presAssocID="{25DF3CDE-458A-4361-9BA6-0F760328F94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EBE1AC6-387A-4549-B573-6DC03BBA07BB}" type="pres">
      <dgm:prSet presAssocID="{25DF3CDE-458A-4361-9BA6-0F760328F94A}" presName="rootComposite" presStyleCnt="0"/>
      <dgm:spPr/>
      <dgm:t>
        <a:bodyPr/>
        <a:lstStyle/>
        <a:p>
          <a:endParaRPr lang="ru-RU"/>
        </a:p>
      </dgm:t>
    </dgm:pt>
    <dgm:pt modelId="{8F0E3CED-CB62-4F69-AFDA-0A06AE797A0B}" type="pres">
      <dgm:prSet presAssocID="{25DF3CDE-458A-4361-9BA6-0F760328F9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CAEC6-CBD1-4673-B170-39BF8A63AD9B}" type="pres">
      <dgm:prSet presAssocID="{25DF3CDE-458A-4361-9BA6-0F760328F94A}" presName="rootConnector" presStyleLbl="node2" presStyleIdx="0" presStyleCnt="3"/>
      <dgm:spPr/>
      <dgm:t>
        <a:bodyPr/>
        <a:lstStyle/>
        <a:p>
          <a:endParaRPr lang="ru-RU"/>
        </a:p>
      </dgm:t>
    </dgm:pt>
    <dgm:pt modelId="{48E52E69-E217-4C63-B153-E4DC7EF21DF4}" type="pres">
      <dgm:prSet presAssocID="{25DF3CDE-458A-4361-9BA6-0F760328F94A}" presName="hierChild4" presStyleCnt="0"/>
      <dgm:spPr/>
      <dgm:t>
        <a:bodyPr/>
        <a:lstStyle/>
        <a:p>
          <a:endParaRPr lang="ru-RU"/>
        </a:p>
      </dgm:t>
    </dgm:pt>
    <dgm:pt modelId="{541A7B8E-9B67-4947-9E9E-39F62D70021C}" type="pres">
      <dgm:prSet presAssocID="{25DF3CDE-458A-4361-9BA6-0F760328F94A}" presName="hierChild5" presStyleCnt="0"/>
      <dgm:spPr/>
      <dgm:t>
        <a:bodyPr/>
        <a:lstStyle/>
        <a:p>
          <a:endParaRPr lang="ru-RU"/>
        </a:p>
      </dgm:t>
    </dgm:pt>
    <dgm:pt modelId="{F4D10F2F-F207-43E7-A856-F1F4D0D37847}" type="pres">
      <dgm:prSet presAssocID="{41E1509C-E7CD-42FA-B7DA-FFD4851228E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6525A0E-BA8F-4A2E-BED9-D65397D2D9FA}" type="pres">
      <dgm:prSet presAssocID="{2FA5494C-1835-4F2E-B04E-F1648506FA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AC70F09-9A35-4D62-B212-A54FDC4B9BDC}" type="pres">
      <dgm:prSet presAssocID="{2FA5494C-1835-4F2E-B04E-F1648506FA19}" presName="rootComposite" presStyleCnt="0"/>
      <dgm:spPr/>
      <dgm:t>
        <a:bodyPr/>
        <a:lstStyle/>
        <a:p>
          <a:endParaRPr lang="ru-RU"/>
        </a:p>
      </dgm:t>
    </dgm:pt>
    <dgm:pt modelId="{7DA8DEAC-8304-4BAD-BF86-C5E8F2E18C5F}" type="pres">
      <dgm:prSet presAssocID="{2FA5494C-1835-4F2E-B04E-F1648506FA1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CA258-3D49-41CA-A8DC-689C3F7DC8A1}" type="pres">
      <dgm:prSet presAssocID="{2FA5494C-1835-4F2E-B04E-F1648506FA19}" presName="rootConnector" presStyleLbl="node2" presStyleIdx="1" presStyleCnt="3"/>
      <dgm:spPr/>
      <dgm:t>
        <a:bodyPr/>
        <a:lstStyle/>
        <a:p>
          <a:endParaRPr lang="ru-RU"/>
        </a:p>
      </dgm:t>
    </dgm:pt>
    <dgm:pt modelId="{342F94FD-AE7E-45C0-81F4-B204B683378A}" type="pres">
      <dgm:prSet presAssocID="{2FA5494C-1835-4F2E-B04E-F1648506FA19}" presName="hierChild4" presStyleCnt="0"/>
      <dgm:spPr/>
      <dgm:t>
        <a:bodyPr/>
        <a:lstStyle/>
        <a:p>
          <a:endParaRPr lang="ru-RU"/>
        </a:p>
      </dgm:t>
    </dgm:pt>
    <dgm:pt modelId="{134E1508-2B06-4DFC-ADDD-D7B8914E17DC}" type="pres">
      <dgm:prSet presAssocID="{2FA5494C-1835-4F2E-B04E-F1648506FA19}" presName="hierChild5" presStyleCnt="0"/>
      <dgm:spPr/>
      <dgm:t>
        <a:bodyPr/>
        <a:lstStyle/>
        <a:p>
          <a:endParaRPr lang="ru-RU"/>
        </a:p>
      </dgm:t>
    </dgm:pt>
    <dgm:pt modelId="{18BF948C-37C2-418E-811A-7D6384194AD2}" type="pres">
      <dgm:prSet presAssocID="{C24FDDA3-A18E-42FB-9F7A-454F17EB280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405F193-F206-4B5A-930F-6A101DB7592A}" type="pres">
      <dgm:prSet presAssocID="{A8DD67CE-2CEA-4D49-B910-EF4BAA82165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2D8815-B3A6-4CF7-9D2A-E062AABE8C72}" type="pres">
      <dgm:prSet presAssocID="{A8DD67CE-2CEA-4D49-B910-EF4BAA821658}" presName="rootComposite" presStyleCnt="0"/>
      <dgm:spPr/>
      <dgm:t>
        <a:bodyPr/>
        <a:lstStyle/>
        <a:p>
          <a:endParaRPr lang="ru-RU"/>
        </a:p>
      </dgm:t>
    </dgm:pt>
    <dgm:pt modelId="{9445F005-D89A-487C-86FA-476E086905E1}" type="pres">
      <dgm:prSet presAssocID="{A8DD67CE-2CEA-4D49-B910-EF4BAA82165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37643-93EA-4938-BD28-D63183597CFE}" type="pres">
      <dgm:prSet presAssocID="{A8DD67CE-2CEA-4D49-B910-EF4BAA82165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13B48AB-EB96-43F2-B272-55DD6245CCA1}" type="pres">
      <dgm:prSet presAssocID="{A8DD67CE-2CEA-4D49-B910-EF4BAA821658}" presName="hierChild4" presStyleCnt="0"/>
      <dgm:spPr/>
      <dgm:t>
        <a:bodyPr/>
        <a:lstStyle/>
        <a:p>
          <a:endParaRPr lang="ru-RU"/>
        </a:p>
      </dgm:t>
    </dgm:pt>
    <dgm:pt modelId="{C5A08E43-9019-4AD4-BDF2-403A3E9AB5F2}" type="pres">
      <dgm:prSet presAssocID="{A8DD67CE-2CEA-4D49-B910-EF4BAA821658}" presName="hierChild5" presStyleCnt="0"/>
      <dgm:spPr/>
      <dgm:t>
        <a:bodyPr/>
        <a:lstStyle/>
        <a:p>
          <a:endParaRPr lang="ru-RU"/>
        </a:p>
      </dgm:t>
    </dgm:pt>
    <dgm:pt modelId="{ABA38E59-E9CB-41C1-8EDE-D94D5B269E7A}" type="pres">
      <dgm:prSet presAssocID="{7B1B4E24-8B12-48DD-8859-9AB196831AB7}" presName="hierChild3" presStyleCnt="0"/>
      <dgm:spPr/>
      <dgm:t>
        <a:bodyPr/>
        <a:lstStyle/>
        <a:p>
          <a:endParaRPr lang="ru-RU"/>
        </a:p>
      </dgm:t>
    </dgm:pt>
  </dgm:ptLst>
  <dgm:cxnLst>
    <dgm:cxn modelId="{4A938C40-6EF6-4FBE-AF3B-61405B8F636F}" type="presOf" srcId="{7B9FEB5E-9388-4A7D-A76B-92C85E71BC90}" destId="{4726B038-E98A-4DA8-99DF-199551017753}" srcOrd="0" destOrd="0" presId="urn:microsoft.com/office/officeart/2005/8/layout/orgChart1"/>
    <dgm:cxn modelId="{15B6F34C-CA6E-4CBE-ABA6-2EB9D0C19F89}" type="presOf" srcId="{25DF3CDE-458A-4361-9BA6-0F760328F94A}" destId="{8F0E3CED-CB62-4F69-AFDA-0A06AE797A0B}" srcOrd="0" destOrd="0" presId="urn:microsoft.com/office/officeart/2005/8/layout/orgChart1"/>
    <dgm:cxn modelId="{8F9CA3DB-A23D-484E-AF00-D8FF23FE98E6}" srcId="{7B9FEB5E-9388-4A7D-A76B-92C85E71BC90}" destId="{7B1B4E24-8B12-48DD-8859-9AB196831AB7}" srcOrd="0" destOrd="0" parTransId="{1A65A558-8D6A-4D0E-8889-F24B3E098A41}" sibTransId="{0E230DA0-86EA-4A36-B269-64EC02A4718C}"/>
    <dgm:cxn modelId="{46EA0106-6D0A-4638-BED2-3591DFF41651}" type="presOf" srcId="{9286430D-50CA-4C7E-92CC-4C73F2261EC4}" destId="{475E1245-A251-40D5-B6C1-C91A11D7EE3D}" srcOrd="0" destOrd="0" presId="urn:microsoft.com/office/officeart/2005/8/layout/orgChart1"/>
    <dgm:cxn modelId="{6909800D-1197-4852-BBFE-3F83D7341EC6}" type="presOf" srcId="{A8DD67CE-2CEA-4D49-B910-EF4BAA821658}" destId="{9445F005-D89A-487C-86FA-476E086905E1}" srcOrd="0" destOrd="0" presId="urn:microsoft.com/office/officeart/2005/8/layout/orgChart1"/>
    <dgm:cxn modelId="{7CBC13CC-3BB7-4C56-B8AA-79A6CFEA9662}" type="presOf" srcId="{2FA5494C-1835-4F2E-B04E-F1648506FA19}" destId="{7DA8DEAC-8304-4BAD-BF86-C5E8F2E18C5F}" srcOrd="0" destOrd="0" presId="urn:microsoft.com/office/officeart/2005/8/layout/orgChart1"/>
    <dgm:cxn modelId="{91E54943-6E36-46E7-AC0A-C782FFF8A55B}" type="presOf" srcId="{C24FDDA3-A18E-42FB-9F7A-454F17EB2803}" destId="{18BF948C-37C2-418E-811A-7D6384194AD2}" srcOrd="0" destOrd="0" presId="urn:microsoft.com/office/officeart/2005/8/layout/orgChart1"/>
    <dgm:cxn modelId="{0A776F10-C4CE-49E9-A047-74D6E53A49F3}" type="presOf" srcId="{7B1B4E24-8B12-48DD-8859-9AB196831AB7}" destId="{6B5AA657-0BCB-47F9-8F6F-77161D7B753C}" srcOrd="0" destOrd="0" presId="urn:microsoft.com/office/officeart/2005/8/layout/orgChart1"/>
    <dgm:cxn modelId="{D8F6D258-7D9C-4CB0-8DEF-473BFF3890B6}" type="presOf" srcId="{25DF3CDE-458A-4361-9BA6-0F760328F94A}" destId="{3CCCAEC6-CBD1-4673-B170-39BF8A63AD9B}" srcOrd="1" destOrd="0" presId="urn:microsoft.com/office/officeart/2005/8/layout/orgChart1"/>
    <dgm:cxn modelId="{CE68EB5F-7B2E-429C-8BDE-028A5E0CF8B4}" type="presOf" srcId="{A8DD67CE-2CEA-4D49-B910-EF4BAA821658}" destId="{26937643-93EA-4938-BD28-D63183597CFE}" srcOrd="1" destOrd="0" presId="urn:microsoft.com/office/officeart/2005/8/layout/orgChart1"/>
    <dgm:cxn modelId="{92BF0A3A-A4BE-4BDA-A050-23A71C071C20}" type="presOf" srcId="{2FA5494C-1835-4F2E-B04E-F1648506FA19}" destId="{E56CA258-3D49-41CA-A8DC-689C3F7DC8A1}" srcOrd="1" destOrd="0" presId="urn:microsoft.com/office/officeart/2005/8/layout/orgChart1"/>
    <dgm:cxn modelId="{6F11E9D0-94C3-41EA-9CE1-D478D4F071C3}" type="presOf" srcId="{41E1509C-E7CD-42FA-B7DA-FFD4851228EB}" destId="{F4D10F2F-F207-43E7-A856-F1F4D0D37847}" srcOrd="0" destOrd="0" presId="urn:microsoft.com/office/officeart/2005/8/layout/orgChart1"/>
    <dgm:cxn modelId="{468E6F28-1F43-4DEC-83D3-40C3C9ACCCD1}" srcId="{7B1B4E24-8B12-48DD-8859-9AB196831AB7}" destId="{25DF3CDE-458A-4361-9BA6-0F760328F94A}" srcOrd="0" destOrd="0" parTransId="{9286430D-50CA-4C7E-92CC-4C73F2261EC4}" sibTransId="{1196DC27-85F6-4732-8831-1AAE592E0849}"/>
    <dgm:cxn modelId="{D71F9FB6-A0D1-4439-938E-173123A9C453}" type="presOf" srcId="{7B1B4E24-8B12-48DD-8859-9AB196831AB7}" destId="{39EDDD41-7647-4FDA-A3BD-1FDEEF44707B}" srcOrd="1" destOrd="0" presId="urn:microsoft.com/office/officeart/2005/8/layout/orgChart1"/>
    <dgm:cxn modelId="{AB36C416-F367-4368-A751-FA545D01D2C2}" srcId="{7B1B4E24-8B12-48DD-8859-9AB196831AB7}" destId="{A8DD67CE-2CEA-4D49-B910-EF4BAA821658}" srcOrd="2" destOrd="0" parTransId="{C24FDDA3-A18E-42FB-9F7A-454F17EB2803}" sibTransId="{949B40F2-3D16-4717-9503-959A956D3E2F}"/>
    <dgm:cxn modelId="{A55A448F-3507-4A77-9632-349603D6B2F3}" srcId="{7B1B4E24-8B12-48DD-8859-9AB196831AB7}" destId="{2FA5494C-1835-4F2E-B04E-F1648506FA19}" srcOrd="1" destOrd="0" parTransId="{41E1509C-E7CD-42FA-B7DA-FFD4851228EB}" sibTransId="{F22F11E0-1C29-4681-A8E2-816AE5230D6E}"/>
    <dgm:cxn modelId="{307FFBF9-8F12-4E7C-928C-2D3C21F2794C}" type="presParOf" srcId="{4726B038-E98A-4DA8-99DF-199551017753}" destId="{3D404511-25E7-413D-992A-DBAA18C25985}" srcOrd="0" destOrd="0" presId="urn:microsoft.com/office/officeart/2005/8/layout/orgChart1"/>
    <dgm:cxn modelId="{804988F7-3481-4086-AA08-83AA69D518D5}" type="presParOf" srcId="{3D404511-25E7-413D-992A-DBAA18C25985}" destId="{DCF67A87-41AF-4CD7-A7D7-B0B444C88E0F}" srcOrd="0" destOrd="0" presId="urn:microsoft.com/office/officeart/2005/8/layout/orgChart1"/>
    <dgm:cxn modelId="{B34290FD-C297-4B78-99C1-5788FA603685}" type="presParOf" srcId="{DCF67A87-41AF-4CD7-A7D7-B0B444C88E0F}" destId="{6B5AA657-0BCB-47F9-8F6F-77161D7B753C}" srcOrd="0" destOrd="0" presId="urn:microsoft.com/office/officeart/2005/8/layout/orgChart1"/>
    <dgm:cxn modelId="{3EBFC8A3-2A31-4716-BED7-41A6B950ABA2}" type="presParOf" srcId="{DCF67A87-41AF-4CD7-A7D7-B0B444C88E0F}" destId="{39EDDD41-7647-4FDA-A3BD-1FDEEF44707B}" srcOrd="1" destOrd="0" presId="urn:microsoft.com/office/officeart/2005/8/layout/orgChart1"/>
    <dgm:cxn modelId="{480DB421-FC13-4F74-BE22-8DE6D4E1544F}" type="presParOf" srcId="{3D404511-25E7-413D-992A-DBAA18C25985}" destId="{F1AE1A44-D152-4F9C-BE2F-E096380D32F5}" srcOrd="1" destOrd="0" presId="urn:microsoft.com/office/officeart/2005/8/layout/orgChart1"/>
    <dgm:cxn modelId="{B8338D9F-0098-48B0-9FEB-3D61E43EB39B}" type="presParOf" srcId="{F1AE1A44-D152-4F9C-BE2F-E096380D32F5}" destId="{475E1245-A251-40D5-B6C1-C91A11D7EE3D}" srcOrd="0" destOrd="0" presId="urn:microsoft.com/office/officeart/2005/8/layout/orgChart1"/>
    <dgm:cxn modelId="{FC49B41E-4800-4482-A745-90114856C461}" type="presParOf" srcId="{F1AE1A44-D152-4F9C-BE2F-E096380D32F5}" destId="{FD60F37C-F232-4E4C-8801-C5E37EE84E51}" srcOrd="1" destOrd="0" presId="urn:microsoft.com/office/officeart/2005/8/layout/orgChart1"/>
    <dgm:cxn modelId="{CAC13666-6090-41FC-B9AC-3301229C670A}" type="presParOf" srcId="{FD60F37C-F232-4E4C-8801-C5E37EE84E51}" destId="{FEBE1AC6-387A-4549-B573-6DC03BBA07BB}" srcOrd="0" destOrd="0" presId="urn:microsoft.com/office/officeart/2005/8/layout/orgChart1"/>
    <dgm:cxn modelId="{5633C1FE-8BB9-43E0-8918-87C50C6B1F6C}" type="presParOf" srcId="{FEBE1AC6-387A-4549-B573-6DC03BBA07BB}" destId="{8F0E3CED-CB62-4F69-AFDA-0A06AE797A0B}" srcOrd="0" destOrd="0" presId="urn:microsoft.com/office/officeart/2005/8/layout/orgChart1"/>
    <dgm:cxn modelId="{17F9FB35-1D36-432A-82DA-91FF61B032C5}" type="presParOf" srcId="{FEBE1AC6-387A-4549-B573-6DC03BBA07BB}" destId="{3CCCAEC6-CBD1-4673-B170-39BF8A63AD9B}" srcOrd="1" destOrd="0" presId="urn:microsoft.com/office/officeart/2005/8/layout/orgChart1"/>
    <dgm:cxn modelId="{36B18E5C-F3BE-4F8C-94DD-90497E4D1DE5}" type="presParOf" srcId="{FD60F37C-F232-4E4C-8801-C5E37EE84E51}" destId="{48E52E69-E217-4C63-B153-E4DC7EF21DF4}" srcOrd="1" destOrd="0" presId="urn:microsoft.com/office/officeart/2005/8/layout/orgChart1"/>
    <dgm:cxn modelId="{C572084D-C015-40FA-9838-F48BF515BA18}" type="presParOf" srcId="{FD60F37C-F232-4E4C-8801-C5E37EE84E51}" destId="{541A7B8E-9B67-4947-9E9E-39F62D70021C}" srcOrd="2" destOrd="0" presId="urn:microsoft.com/office/officeart/2005/8/layout/orgChart1"/>
    <dgm:cxn modelId="{58CBDBA4-2255-49E2-9A5F-3B2416CD1DD3}" type="presParOf" srcId="{F1AE1A44-D152-4F9C-BE2F-E096380D32F5}" destId="{F4D10F2F-F207-43E7-A856-F1F4D0D37847}" srcOrd="2" destOrd="0" presId="urn:microsoft.com/office/officeart/2005/8/layout/orgChart1"/>
    <dgm:cxn modelId="{6786A7E4-629A-499E-BA62-7A669CDA412B}" type="presParOf" srcId="{F1AE1A44-D152-4F9C-BE2F-E096380D32F5}" destId="{E6525A0E-BA8F-4A2E-BED9-D65397D2D9FA}" srcOrd="3" destOrd="0" presId="urn:microsoft.com/office/officeart/2005/8/layout/orgChart1"/>
    <dgm:cxn modelId="{C81E87C8-A017-44DF-9809-C136C7B92795}" type="presParOf" srcId="{E6525A0E-BA8F-4A2E-BED9-D65397D2D9FA}" destId="{0AC70F09-9A35-4D62-B212-A54FDC4B9BDC}" srcOrd="0" destOrd="0" presId="urn:microsoft.com/office/officeart/2005/8/layout/orgChart1"/>
    <dgm:cxn modelId="{919640D5-C79B-4B99-A700-B15A67D2AF75}" type="presParOf" srcId="{0AC70F09-9A35-4D62-B212-A54FDC4B9BDC}" destId="{7DA8DEAC-8304-4BAD-BF86-C5E8F2E18C5F}" srcOrd="0" destOrd="0" presId="urn:microsoft.com/office/officeart/2005/8/layout/orgChart1"/>
    <dgm:cxn modelId="{9B142544-3A41-4187-AFC4-E09758110402}" type="presParOf" srcId="{0AC70F09-9A35-4D62-B212-A54FDC4B9BDC}" destId="{E56CA258-3D49-41CA-A8DC-689C3F7DC8A1}" srcOrd="1" destOrd="0" presId="urn:microsoft.com/office/officeart/2005/8/layout/orgChart1"/>
    <dgm:cxn modelId="{1310B87F-8541-4425-96AD-E901BC865B9C}" type="presParOf" srcId="{E6525A0E-BA8F-4A2E-BED9-D65397D2D9FA}" destId="{342F94FD-AE7E-45C0-81F4-B204B683378A}" srcOrd="1" destOrd="0" presId="urn:microsoft.com/office/officeart/2005/8/layout/orgChart1"/>
    <dgm:cxn modelId="{7FDB5FDD-4A4F-412E-8606-BE349464E810}" type="presParOf" srcId="{E6525A0E-BA8F-4A2E-BED9-D65397D2D9FA}" destId="{134E1508-2B06-4DFC-ADDD-D7B8914E17DC}" srcOrd="2" destOrd="0" presId="urn:microsoft.com/office/officeart/2005/8/layout/orgChart1"/>
    <dgm:cxn modelId="{5021769F-8965-4C98-B6B2-6A49A2557900}" type="presParOf" srcId="{F1AE1A44-D152-4F9C-BE2F-E096380D32F5}" destId="{18BF948C-37C2-418E-811A-7D6384194AD2}" srcOrd="4" destOrd="0" presId="urn:microsoft.com/office/officeart/2005/8/layout/orgChart1"/>
    <dgm:cxn modelId="{30F3271B-A761-40D8-966E-E6C189A47E18}" type="presParOf" srcId="{F1AE1A44-D152-4F9C-BE2F-E096380D32F5}" destId="{4405F193-F206-4B5A-930F-6A101DB7592A}" srcOrd="5" destOrd="0" presId="urn:microsoft.com/office/officeart/2005/8/layout/orgChart1"/>
    <dgm:cxn modelId="{3020F0CF-43C5-46CF-9886-3CCBFE7C1723}" type="presParOf" srcId="{4405F193-F206-4B5A-930F-6A101DB7592A}" destId="{9A2D8815-B3A6-4CF7-9D2A-E062AABE8C72}" srcOrd="0" destOrd="0" presId="urn:microsoft.com/office/officeart/2005/8/layout/orgChart1"/>
    <dgm:cxn modelId="{2811DC0B-12FC-4D47-BED6-F89F1FC72DED}" type="presParOf" srcId="{9A2D8815-B3A6-4CF7-9D2A-E062AABE8C72}" destId="{9445F005-D89A-487C-86FA-476E086905E1}" srcOrd="0" destOrd="0" presId="urn:microsoft.com/office/officeart/2005/8/layout/orgChart1"/>
    <dgm:cxn modelId="{C9C6E1A5-AFAE-4D08-BBA3-D0CB03EDFF45}" type="presParOf" srcId="{9A2D8815-B3A6-4CF7-9D2A-E062AABE8C72}" destId="{26937643-93EA-4938-BD28-D63183597CFE}" srcOrd="1" destOrd="0" presId="urn:microsoft.com/office/officeart/2005/8/layout/orgChart1"/>
    <dgm:cxn modelId="{73B1E7A0-0A4C-4AE5-B5DF-901C79168E7E}" type="presParOf" srcId="{4405F193-F206-4B5A-930F-6A101DB7592A}" destId="{E13B48AB-EB96-43F2-B272-55DD6245CCA1}" srcOrd="1" destOrd="0" presId="urn:microsoft.com/office/officeart/2005/8/layout/orgChart1"/>
    <dgm:cxn modelId="{DEE8EA9E-E4AD-45BC-9323-74F5B4E6BEA6}" type="presParOf" srcId="{4405F193-F206-4B5A-930F-6A101DB7592A}" destId="{C5A08E43-9019-4AD4-BDF2-403A3E9AB5F2}" srcOrd="2" destOrd="0" presId="urn:microsoft.com/office/officeart/2005/8/layout/orgChart1"/>
    <dgm:cxn modelId="{1CDCF03E-E544-4E9B-B036-44FD7CC209D2}" type="presParOf" srcId="{3D404511-25E7-413D-992A-DBAA18C25985}" destId="{ABA38E59-E9CB-41C1-8EDE-D94D5B269E7A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376EF4-358E-473A-BA89-3193B8935E7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CEB866-A7D1-4EC5-B6D2-256437023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5392D-7829-44CF-AF7B-D3527CAE11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B1DB-A4DE-4D34-A66E-058FDE9734F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0137-CC5C-4B9D-BAD0-401636FFC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37DB-F9B3-41B2-8AFB-9C6DB092287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A10C-4E26-4069-BCDC-F08E9F58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A878-51B6-45D1-B596-A6241422E22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EAB9-A272-493E-911F-B93B1629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2261-33F5-4E95-90D5-481913F7C99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F0A7-10DF-4AAC-A6F2-4DE6C3195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5709-1D7A-415B-95D8-182FD900F757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CD4D-2AC0-40D4-B62D-0E354F937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0FD6-91E5-4AC2-BE78-E8F9969C3A6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C813-C058-4FA7-BE50-6014021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47AB-DCA9-49D7-A5BA-574E3908B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6525-BE12-4C78-99B6-DF0463143C39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F4B6-8C3C-40FD-B76D-AFCC7720377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4784-4931-4C97-B5C2-B0E262849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D5C5-1EF1-472F-ADAB-671A922F4E8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5687-1EF0-4D8E-B5AE-F6505CAD5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BBD6-BC50-4214-8490-A79C854ADC2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93FE-6AC6-4F15-9B95-158ABF88D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821D-F309-47BD-9EAC-C6DEB52F4BE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BD45-DDFD-415D-A8B7-2E53BE56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19B742-6FAE-4714-A070-D89168C3939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C2F0203-D3AE-43F8-829F-E60006921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8473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062" y="1443842"/>
            <a:ext cx="69978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комбинаторику</a:t>
            </a:r>
            <a:br>
              <a:rPr lang="ru-RU" sz="40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Гарри Поттером</a:t>
            </a:r>
            <a:endParaRPr lang="ru-RU" sz="4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463" y="4508500"/>
            <a:ext cx="4103687" cy="187325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chemeClr val="tx1"/>
                </a:solidFill>
              </a:rPr>
              <a:t>Выполнила: Габбасова Евгения</a:t>
            </a:r>
          </a:p>
          <a:p>
            <a:r>
              <a:rPr lang="ru-RU" sz="2000">
                <a:solidFill>
                  <a:schemeClr val="tx1"/>
                </a:solidFill>
              </a:rPr>
              <a:t>Руководитель:      </a:t>
            </a:r>
          </a:p>
          <a:p>
            <a:r>
              <a:rPr lang="ru-RU" sz="2000">
                <a:solidFill>
                  <a:schemeClr val="tx1"/>
                </a:solidFill>
              </a:rPr>
              <a:t>                        Габбасова И.Р.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1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.В лавке в Косой аллее продается пять котлов размера №1, три котла стандартного размера №2 и большой котел размера №3 для обучения зельеварению.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Сколькими способами Гарри может купить: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один котел не меньше стандартного размера?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снова воспользуемся правилом суммы: 3+1=4 способа.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533" y="2805093"/>
            <a:ext cx="2894934" cy="405290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orotnoye_zelye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2214554"/>
            <a:ext cx="9144000" cy="501041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92971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.В библиотеке Хогвартса на полке стоят 4 тома книги «Хогвартс. История волшебства», 12 различных учебников по зельеварению и «Стандартная книга заклинаний». Сколькими способами Гермиона может выбрать: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а)одну книгу для чтения; 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б)две разные книги, если Стандартную книгу заклинаний она уже читала?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37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965790" y="2143116"/>
            <a:ext cx="7212421" cy="490444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Одну книгу «Хогвартс. История волшебства» мы можем выбрать четырьмя способами, учебник по зельеварению – двенадцатью способами и «Стандартную книгу заклинаний» одним способом. Значит, используя правило суммы, выбрать одну книгу Гермиона может  4+12+1=17 способами.</a:t>
            </a:r>
            <a:b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По правилу произведения: 4∙12=48 способов.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atHallYuleBall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-556063" y="2285992"/>
            <a:ext cx="10256126" cy="45720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3" y="714356"/>
            <a:ext cx="878687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.У Гермионы четыре разных платья  и три разных пары туфель. Собираясь на Святочный бал, она думает, что бы ей надеть. Сколько вариантов нарядов у Гермионы?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91.jpe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00034" y="1571612"/>
            <a:ext cx="8286808" cy="55075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2153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Платье Гермиона может выбрать четырьмя способами, а туфли тремя. Таким образом, у Гермионы возникает 4∙3=12 вариантов выбора наряда на Святочный бал.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887" y="214290"/>
            <a:ext cx="88571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а) На территории Хогвартса находятся Замок «Хогвартс», деревушка Хогсмид и Запретный лес. Из Замка в Запретный лес ведет 6 дорог, а из Запретного леса в Хогсмид— 4 дороги. Сколькими способами можно проехать от Замка до Хогсмида?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Обозначим дороги буквами и цифрами. Именно, дороги из Замка в Запретный лес  назовем 1,2,3,4,5,6, а из Запретного леса в Хогсмид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32738272_potter2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212960" y="2428868"/>
            <a:ext cx="4875350" cy="44291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53921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Представим маршруты в виде таблицы: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84"/>
          <a:ext cx="8358245" cy="31432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93785"/>
                <a:gridCol w="1193785"/>
                <a:gridCol w="1193785"/>
                <a:gridCol w="1193785"/>
                <a:gridCol w="1193785"/>
                <a:gridCol w="1194660"/>
                <a:gridCol w="1194660"/>
              </a:tblGrid>
              <a:tr h="62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SFRM100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a6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b4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b6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c4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c5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c6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d1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d2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d3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d4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d5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d6</a:t>
                      </a:r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4429132"/>
            <a:ext cx="84654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получаем 4∙6=24способа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60" y="357166"/>
            <a:ext cx="885828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На территории Хогвартса построили Поле для Квиддича и несколько новых дорог — две из Замка на Поле для Квиддича и две с Поля для Квиддича в Хогсмид. Сколькими способами можно теперь добраться из Замка в Хогсмид?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Из Замка на Поле для Квиддича ведут две дороги и две с Поля для Квиддича в Хогсмид. Следовательно, из Замка в Хогсмид через Поле для Квиддича ведут 2∙2 дороги. Итого получаем: 2∙2+24=28 способов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32738272_potter2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212960" y="2571744"/>
            <a:ext cx="4718080" cy="4286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0563766_003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-985570" y="3143248"/>
            <a:ext cx="11115140" cy="40047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8325" y="428604"/>
            <a:ext cx="849995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5.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Хогвартсе 4 факультета по 4 комнаты на каждый. Профессор Дамболдор хочет осмотреть их все. Сколько у профессора Дамболдора вариантов выбора маршрута?</a:t>
            </a: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маршрута включает в себя выбор сначала факультета, а затем конкретной комнаты на факультете. Каждой осмотренной комнате можно поставить в соответствие пару индексов: первый указывает номер факультета, второй – номер комнаты непосредственно на факультете. Тогда число вариантов выбора маршрутов будет равно: 4∙4=16.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6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. Гарри и Рон играют в волшебные шахматы. Сколькими способами Рону можно поставить двух  королей на шахматную доску 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Решение:</a:t>
            </a:r>
            <a:b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Рассмотрим несколько случаев.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король стоит в углу, а углов всего 4, то он бьёт 3 поля и стоит на одном - остается 60 клеток для второго короля.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король стоит на краю доски, но не в углу (таких возможных позиций 24), то он бьёт 5 полей и стоит на одном - остается свободных 58 клеток для второго короля.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же не на краю доски (а таких позиций уже 36), то он бьёт 8 полей и сам стоит на одном - остается 55 клеток.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Ответ: 4∙60+24∙58+36∙55=3612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arry-potter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47" y="3357562"/>
            <a:ext cx="6215106" cy="403981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41" y="428604"/>
            <a:ext cx="89297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После летних каникул Гарри наконец-то встретился со своими друзьями. Когда он подошел к поезду , он увидел 9 человек, и все они обменялись объятьями.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Сколько было объятий?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rangerembr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45" y="2148494"/>
            <a:ext cx="6178310" cy="470950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704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комбинаторике рассматриваются соединения (наборы) элементов конечных множеств.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785794"/>
          <a:ext cx="671517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4857760"/>
            <a:ext cx="821537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Соединения бывают с повторениями и без повторений.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Рассмотрим соединения без повторений: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Пусть дано множество, состоящее из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различных элементов.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40804"/>
            <a:ext cx="9001156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Размещением 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из </a:t>
            </a:r>
            <a:r>
              <a:rPr lang="en-US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по </a:t>
            </a:r>
            <a:r>
              <a:rPr lang="en-US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(0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называется любое упорядоченное подмножество данного множества, содержащее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размещения различны, если они отличаются друг от друга, либо составом элементов, либо порядком их расположения.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Попробуем посчитать число размещений из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элементов по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. Для этого воспользуемся правилом произведения: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на первую позицию в наборе мы можем выбрать один элемент из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, на вторую позицию – из (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-1) оставшихся элементов, на третью – из (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-2)элементов. Соответственно на последнюю позицию  в упорядоченном наборе из – (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n-m+1)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оставшихся элементов. Таким образом, число размещений будет равно: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В комбинаторике размещения обозначаются символом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, следовательно: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Заметим, что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В итоге получили:</a:t>
            </a:r>
            <a:r>
              <a:rPr lang="ru-RU" sz="2000" dirty="0">
                <a:latin typeface="+mn-lt"/>
              </a:rPr>
              <a:t> 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86" name="Формула" r:id="rId3" imgW="114151" imgH="215619" progId="Equation.3">
              <p:embed/>
            </p:oleObj>
          </a:graphicData>
        </a:graphic>
      </p:graphicFrame>
      <p:sp>
        <p:nvSpPr>
          <p:cNvPr id="2868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8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357563"/>
            <a:ext cx="41433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2869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92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571875"/>
            <a:ext cx="43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9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929063"/>
            <a:ext cx="4000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r>
              <a:rPr lang="ru-RU" sz="2600" b="1">
                <a:solidFill>
                  <a:srgbClr val="522C28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  <p:sp>
        <p:nvSpPr>
          <p:cNvPr id="2869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9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500563"/>
            <a:ext cx="5924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99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643563"/>
            <a:ext cx="16367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0" name="Rectangle 25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r>
              <a:rPr lang="ru-RU" sz="3600" b="1">
                <a:solidFill>
                  <a:srgbClr val="522C28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704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Перестановкой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из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называется размещение из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элементов по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Указать конкретную перестановку данного множества, значит выбрать определенный порядок этих элементов. Поэтому любые две перестановки отличаются друг от друга только порядком следования элементов. Тогда число перестановок из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можно обозначить, как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и посчитать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=                                </a:t>
            </a:r>
            <a:b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Для определенности перестановки принято обозначать своим символом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в размещениях пренебречь порядком внутри соединения, то получим новый вид соединения, называемый сочетаниями.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857500"/>
            <a:ext cx="4302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2857500"/>
            <a:ext cx="4286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2786063"/>
            <a:ext cx="2228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929063"/>
            <a:ext cx="1143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7047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C</a:t>
            </a:r>
            <a:r>
              <a:rPr lang="ru-RU" sz="2400" b="1" i="1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очетанием</a:t>
            </a: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из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по 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(0≤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≤</a:t>
            </a:r>
            <a:r>
              <a:rPr lang="en-US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n) 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называется любое подмножество данного множества, содержащее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m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Любые два сочетания отличаются друг от друга хотя бы одним элементом (т. е. отличаются только составом элементов).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Число сочетаний обозначают символом       . Число сочетаний можно рассматривать как число размещений, уменьшенное в число перестановок, т.е.  вычисляется по формуле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3571875"/>
            <a:ext cx="10271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500313"/>
            <a:ext cx="4079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5" name="Rectangle 23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r>
              <a:rPr lang="ru-RU" sz="2200" b="1" i="1">
                <a:solidFill>
                  <a:srgbClr val="522C28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  <p:sp>
        <p:nvSpPr>
          <p:cNvPr id="3892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8927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429125"/>
            <a:ext cx="5715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Rectangle 26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r>
              <a:rPr lang="ru-RU" sz="2800" b="1" i="1">
                <a:solidFill>
                  <a:srgbClr val="522C28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linaniya_clip_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633158"/>
            <a:ext cx="5356881" cy="32248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40" y="357166"/>
            <a:ext cx="9036859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7.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многих заклинаниях используются такие волшебные слова как: Эмобилюс,редукто,експекто,редусемпра,асцензио,редиккулус, патронум,экспелярмус. Сколько заклинаний можно получить, состоящих из двух слов?</a:t>
            </a:r>
            <a:endParaRPr lang="en-US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качестве первого слова мы можем использовать любое из восьми волшебных слов, тогда в качестве второго слова мы можем использовать любое из семи оставшихся слов. Используем формулу размещения                                 заклинаний.</a:t>
            </a:r>
            <a:endParaRPr lang="ru-RU" sz="2400" u="sng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286125"/>
            <a:ext cx="24288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40" y="357166"/>
            <a:ext cx="903685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8.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Рон, Гарри и Гермиона хотят узнать у Драко Малфоя, знает ли он что-нибудь о чудовище, находящемся в Тайной комнате, но они не могут спросить его, потому что считают его наследником Слизерина. Гермиона предлагает использовать оборотное зелье. Для его приготовления нужны необычные ингредиенты, которые можно взять только в коморке профессора Снейпа. Сколькими способами Гермиона может разложить 7 различных ингредиентов по двум карманам?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u="sng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500313"/>
            <a:ext cx="2590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borotZ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71744"/>
            <a:ext cx="3657798" cy="45264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Medium_086740a87a4f3e2422038e2212e16e2b.jpeg"/>
          <p:cNvPicPr>
            <a:picLocks noChangeAspect="1"/>
          </p:cNvPicPr>
          <p:nvPr/>
        </p:nvPicPr>
        <p:blipFill>
          <a:blip r:embed="rId4"/>
          <a:srcRect r="39688"/>
          <a:stretch>
            <a:fillRect/>
          </a:stretch>
        </p:blipFill>
        <p:spPr>
          <a:xfrm>
            <a:off x="857224" y="2653189"/>
            <a:ext cx="3857652" cy="479707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96975" algn="l"/>
              </a:tabLst>
            </a:pPr>
            <a:endParaRPr lang="ru-RU">
              <a:cs typeface="Arial" charset="0"/>
            </a:endParaRPr>
          </a:p>
        </p:txBody>
      </p:sp>
      <p:pic>
        <p:nvPicPr>
          <p:cNvPr id="5" name="Рисунок 4" descr="1272277864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8329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9.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В состав команды по квиддичу входят: три охотника, два загонщика, один ловец и вратарь. Команде Коктеврана требуется новый ловец и загонщик. Сколькими способами можно выбрать из трех ловцов и четверых загонщиков  двух новых игроков?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1 ловца  можно выбрать  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способами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загонщика можно выбрать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способами</a:t>
            </a:r>
            <a: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en-US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По правилу произведения 3·4=12 способов.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b="1">
                <a:solidFill>
                  <a:srgbClr val="522C28"/>
                </a:solidFill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1785938"/>
            <a:ext cx="178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cs typeface="Arial" charset="0"/>
              </a:rPr>
              <a:t> </a:t>
            </a:r>
            <a:endParaRPr lang="ru-RU">
              <a:cs typeface="Arial" charset="0"/>
            </a:endParaRP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1993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2357438"/>
            <a:ext cx="19288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8687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10.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Когда Гарри с Роном ехали на поезде в Хогвартс, им предложили купить что-нибудь сладенького. В тележке со сладостями продавались 15 шоколадных лягушек и 18 коробок леденцов с любым вкусом. Гарри решил купить 3 сладости: себе, Рону и Коросте(крысе Рона), но при этом сладости должны быть одинаковыми. Сколькими способами он может выбрать такие сладости?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1385678603744727.jpg"/>
          <p:cNvPicPr>
            <a:picLocks noChangeAspect="1"/>
          </p:cNvPicPr>
          <p:nvPr/>
        </p:nvPicPr>
        <p:blipFill>
          <a:blip r:embed="rId2"/>
          <a:srcRect t="2500" b="5000"/>
          <a:stretch>
            <a:fillRect/>
          </a:stretch>
        </p:blipFill>
        <p:spPr>
          <a:xfrm>
            <a:off x="428612" y="2067174"/>
            <a:ext cx="8286776" cy="47908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64266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По условию, все сладости должны быть одинаковыми. Значит, будем покупать либо 3 шоколадных лягушки, либо 3 коробки леденцов с любым вкусом. В любом случае, k = 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В случае с шоколадными лягушками придется выбирать из n = 15 вариантов, поэтому число сочетаний равно                                 . Для леденцов же n = 18, а число сочетаний 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Поскольку шоколадные лягушки и леденцы — это взаимоисключающие варианты, работаем по закону сложения. Получаем общее число вариантов X = 455 + 816 = 1271. Это и есть ответ.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857375"/>
            <a:ext cx="2054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 b="1">
                <a:solidFill>
                  <a:srgbClr val="633A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928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633A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9" name="Рисунок 8" descr="x_af515ab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43300"/>
            <a:ext cx="4762500" cy="33147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foodproduct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010" y="3357562"/>
            <a:ext cx="4879990" cy="378619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Схема выбора с возращением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при упорядоченной выборке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из 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элементы возвращаются обратно, то полученные выборки представляют собой размещения с повторениями. Число всех размещений с повторениями из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по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обозначается символом        и вычисляется по формуле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при выборке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из 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элементы возвращаются обратно без последующего упорядочивания (таким образом, одни и те же элементы могут выниматься по нескольку раз, т.е. повторяться), то полученные выборки есть сочетания с повторениями. Число всех сочетаний с повторениями из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по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обозначается символом       и вычисляется по формуле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143125"/>
            <a:ext cx="42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571750"/>
            <a:ext cx="12715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5072063"/>
            <a:ext cx="428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572125"/>
            <a:ext cx="20716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41" y="428604"/>
            <a:ext cx="892971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Гермиона загадала Рону загадку: Сколькими способами можно расположить 4 шашки на нарисованной доске так,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чтобы никакие две из них не находились в одном ряду или одной колонке?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(A)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64;      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(B) 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28;     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(C) 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16;      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(D) 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8;     </a:t>
            </a:r>
            <a:r>
              <a:rPr lang="ru-RU" sz="2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(E)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4.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6386" name="Группа 17"/>
          <p:cNvGrpSpPr>
            <a:grpSpLocks/>
          </p:cNvGrpSpPr>
          <p:nvPr/>
        </p:nvGrpSpPr>
        <p:grpSpPr bwMode="auto">
          <a:xfrm>
            <a:off x="3463925" y="3214688"/>
            <a:ext cx="2216150" cy="2714625"/>
            <a:chOff x="3000364" y="3429000"/>
            <a:chExt cx="1714512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4714884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28992" y="5143512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28992" y="4714884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28992" y="4286256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57620" y="5143512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57620" y="4714884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57620" y="4286256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3857628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00364" y="5143512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6248" y="3429000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6248" y="5143512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286248" y="4714884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86248" y="4286256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86248" y="3857628"/>
              <a:ext cx="428628" cy="4286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64266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Пусть  в множестве из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есть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различных типов элементов, при этом 1-й тип элементов повторяется       раз, 2-й -      раз,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k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ru-RU" sz="24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-      раз, причем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Тогда перестановки элементов данного множества представляют собой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перестановки с повторениями.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Число перестановок с повторениями (иногда говорит о числе разбиений множества) из </a:t>
            </a: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элементов обозначается символом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 b="1">
                <a:solidFill>
                  <a:srgbClr val="633A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633A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608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1143000"/>
            <a:ext cx="355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633A3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1143000"/>
            <a:ext cx="35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609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143000"/>
            <a:ext cx="35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609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00188"/>
            <a:ext cx="32861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609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786188"/>
            <a:ext cx="47863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303ffe2affba1da63fdbe6db48aa1ec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429000"/>
            <a:ext cx="3007894" cy="3429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633A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8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84246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Итоговая сводка формул приведена в следующей таблице.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(1-я строка – без повторений, 2-я строка – с повторениями)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1214422"/>
          <a:ext cx="8715436" cy="35449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4314"/>
                <a:gridCol w="1714512"/>
                <a:gridCol w="4643470"/>
                <a:gridCol w="2143140"/>
              </a:tblGrid>
              <a:tr h="479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Перестановки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1" marR="62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Сочетания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1" marR="62791" marT="0" marB="0"/>
                </a:tc>
              </a:tr>
              <a:tr h="1449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6340" algn="l"/>
                        </a:tabLs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6340" algn="l"/>
                        </a:tabLst>
                      </a:pP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</a:tr>
              <a:tr h="161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57800" algn="l"/>
                        </a:tabLs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 anchor="ctr"/>
                </a:tc>
              </a:tr>
            </a:tbl>
          </a:graphicData>
        </a:graphic>
      </p:graphicFrame>
      <p:pic>
        <p:nvPicPr>
          <p:cNvPr id="47110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071688"/>
            <a:ext cx="16367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571875"/>
            <a:ext cx="46434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643313"/>
            <a:ext cx="17145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714750"/>
            <a:ext cx="11287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2143125"/>
            <a:ext cx="1096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711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1928813"/>
            <a:ext cx="2182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92971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11.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На полке стоят 12 книг: 3 книги «История волшебства», 2 книги «Заклинания высшего уровня», 5 книг «Уход за магическими существами», 1 книга «Ботаника Гошшака» и 1 книга «Волшебные водоросли высокогорных озер». Сколькими способами можно расставить эти книги на полки?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Решение: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=12,           ,           ,                      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Так как книги повторяются, следовательно, </a:t>
            </a:r>
            <a:b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714625"/>
            <a:ext cx="790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2714625"/>
            <a:ext cx="790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714625"/>
            <a:ext cx="1676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813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714625"/>
            <a:ext cx="790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813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500438"/>
            <a:ext cx="5734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15" name="Рисунок 14" descr="0c10db52d1ea407b5c77c13dd13c029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323" y="3714752"/>
            <a:ext cx="5929354" cy="333868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864393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Задача 12.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баре Хогвартса «Три метлы» имеется 7 видов сливочного пива. Сколькими способами можно составить заказ, содержащий 3 сливочных пива? А если имеются 3 вида сливочного пива, а нужен заказ из 7 кружек сливочного пива?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Поскольку порядок расположения пива в заказе не играет роли, то искомое число наборов равно числу сочетаний с повторениями из 7 элементов по 3 в каждом по формуле имеем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имеется 3 вида пива, а нужен заказ из 7 кружек пива, то число возможных наборов равно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2143125"/>
            <a:ext cx="21478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2714625"/>
            <a:ext cx="1893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aEE26aMrg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214686"/>
            <a:ext cx="2540000" cy="33401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F_N8AOcXA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231351"/>
            <a:ext cx="4835532" cy="362664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71688"/>
            <a:ext cx="8424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24000"/>
            <a:ext cx="83534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Mjtum8T_i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0067" y="2500306"/>
            <a:ext cx="764386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суммы.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элемент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выбрать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способами, а элемент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(независимо от выбора элемента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способами, то выбор одного элемента из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можно сделать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+ n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2182505"/>
            <a:ext cx="857255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atin typeface="+mn-lt"/>
              </a:rPr>
              <a:t> </a:t>
            </a:r>
            <a:endParaRPr lang="ru-RU" sz="28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произведения.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элемент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элемент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независимо от выбора элемента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способами, то выбор упорядоченного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набора (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можно сделать </a:t>
            </a:r>
            <a:r>
              <a:rPr lang="ru-RU" sz="2400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m·n 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способами</a:t>
            </a:r>
            <a:r>
              <a:rPr lang="ru-RU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1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.В лавке в Косой аллее продается пять котлов размера №1, три котла стандартного размера №2 и большой котел размера №3 для обучения зельеварению.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Сколькими способами Гарри может купить: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а)один котел; </a:t>
            </a:r>
            <a:endParaRPr lang="ru-RU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Воспользуемся правилом суммы. Один котел размера №1 можно выбрать пятью способами, размера №2 – тремя способами, размера №3 - одним способами. Итого: 5+3+1=9 способов.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88" y="3429000"/>
            <a:ext cx="2690825" cy="376715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14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.В 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лавке в Косой аллее продается пять котлов размера №1, три котла стандартного размера №2 и большой котел размера №3 для обучения зельеварению.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Сколькими способами Гарри может купить: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б)два одинаковых котла; 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Воспользуемся правилом произведения. Выбор двух одинаковых котлов мы можем рассматривать как составление упорядоченных пар котлов одного размера. Выбрать первый котел размера №1 мы можем пятью способами, а выбрать второй котел  размера №1 – только четырьмя. Получили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первый котел размера №2 мы можем тремя способами, а выбрать второй котел  размера №2 – только двумя. Получили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пару из котлов размера №3 нам не удастся.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Итого: 20+6=26 способов.</a:t>
            </a:r>
          </a:p>
        </p:txBody>
      </p:sp>
      <p:pic>
        <p:nvPicPr>
          <p:cNvPr id="4" name="Рисунок 3" descr="kotly2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424276" y="4572008"/>
            <a:ext cx="4295448" cy="26774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1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.В </a:t>
            </a: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лавке в Косой аллее продается пять котлов размера №1, три котла стандартного размера №2 и большой котел размера №3 для обучения зельеварению.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Сколькими способами Гарри может купить: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в)два котла разных размеров;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из двух разных котлов можно выбрать так: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 №1 и №2 - 5∙3=15 способами,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 №1 и №3 - 5∙1=5 способами,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 №2 и №3 - 3∙1=3  способами.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Итого: 5∙3+5∙1+3∙1=23 способа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otly2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169468" y="4198625"/>
            <a:ext cx="4805065" cy="299515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2993</TotalTime>
  <Words>87</Words>
  <Application>Microsoft Office PowerPoint</Application>
  <PresentationFormat>Экран (4:3)</PresentationFormat>
  <Paragraphs>19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Admin</cp:lastModifiedBy>
  <cp:revision>20</cp:revision>
  <dcterms:created xsi:type="dcterms:W3CDTF">2014-07-21T09:27:50Z</dcterms:created>
  <dcterms:modified xsi:type="dcterms:W3CDTF">2016-02-23T12:07:26Z</dcterms:modified>
</cp:coreProperties>
</file>