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D395-567A-464B-A81D-E357CE307EF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D62-3EA0-4F65-B75D-DF19FC20E6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D395-567A-464B-A81D-E357CE307EF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D62-3EA0-4F65-B75D-DF19FC20E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D395-567A-464B-A81D-E357CE307EF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D62-3EA0-4F65-B75D-DF19FC20E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D395-567A-464B-A81D-E357CE307EF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D62-3EA0-4F65-B75D-DF19FC20E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D395-567A-464B-A81D-E357CE307EF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BB9D62-3EA0-4F65-B75D-DF19FC20E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D395-567A-464B-A81D-E357CE307EF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D62-3EA0-4F65-B75D-DF19FC20E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D395-567A-464B-A81D-E357CE307EF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D62-3EA0-4F65-B75D-DF19FC20E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D395-567A-464B-A81D-E357CE307EF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D62-3EA0-4F65-B75D-DF19FC20E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D395-567A-464B-A81D-E357CE307EF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D62-3EA0-4F65-B75D-DF19FC20E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D395-567A-464B-A81D-E357CE307EF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D62-3EA0-4F65-B75D-DF19FC20E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D395-567A-464B-A81D-E357CE307EF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9D62-3EA0-4F65-B75D-DF19FC20E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DED395-567A-464B-A81D-E357CE307EFF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BB9D62-3EA0-4F65-B75D-DF19FC20E6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84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Терроризм.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653135"/>
            <a:ext cx="6400800" cy="2237061"/>
          </a:xfrm>
        </p:spPr>
        <p:txBody>
          <a:bodyPr/>
          <a:lstStyle/>
          <a:p>
            <a:r>
              <a:rPr lang="ru-RU" dirty="0" smtClean="0"/>
              <a:t>Выполнили студентки </a:t>
            </a:r>
            <a:r>
              <a:rPr lang="ru-RU" dirty="0" smtClean="0"/>
              <a:t>18гр:</a:t>
            </a:r>
            <a:endParaRPr lang="ru-RU" dirty="0" smtClean="0"/>
          </a:p>
          <a:p>
            <a:r>
              <a:rPr lang="ru-RU" dirty="0" smtClean="0"/>
              <a:t>Бобылева </a:t>
            </a:r>
            <a:r>
              <a:rPr lang="ru-RU" dirty="0" smtClean="0"/>
              <a:t>Ксения</a:t>
            </a:r>
          </a:p>
          <a:p>
            <a:r>
              <a:rPr lang="ru-RU" dirty="0" smtClean="0"/>
              <a:t>и</a:t>
            </a:r>
          </a:p>
          <a:p>
            <a:r>
              <a:rPr lang="ru-RU" dirty="0" smtClean="0"/>
              <a:t>Парфенова Елена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2089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15436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508104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июле 2006 в связи с похищением и убийством работников российского посольства в Ираке президент РФ Владимир Путин обратился к Совету Федерации с просьбой дать разрешение на использование российских формирований вооружённых сил и подразделений спецназначения за рубежом для борьбы с терроризмом — для «защиты прав и свобод человека, обеспечения приоритета защиты прав лиц, подвергающихся террористической опасности, неотвратимости наказания за совершение терактов, охраны суверенитета РФ». 7 июля Совет Федерации единогласно проголосовал за предоставление такого права бессрочно и без каких-либо дополнительных условий.</a:t>
            </a:r>
          </a:p>
        </p:txBody>
      </p:sp>
      <p:pic>
        <p:nvPicPr>
          <p:cNvPr id="7170" name="Picture 2" descr="C:\Users\Сергей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707903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37"/>
            <a:ext cx="8229600" cy="286633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Одновременно 5 июля 2006 Госдума внесла поправки в законы «О ФСБ» и «О противодействии терроризму», которые дают президенту право не ставить Совет федерации в известность о сроках, количестве и типе подразделений, использующихся в </a:t>
            </a:r>
            <a:r>
              <a:rPr lang="ru-RU" sz="2800" dirty="0" smtClean="0">
                <a:solidFill>
                  <a:schemeClr val="tx1"/>
                </a:solidFill>
              </a:rPr>
              <a:t>спецоперациях.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Серге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727280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71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Терроризм и мировая </a:t>
            </a:r>
            <a:r>
              <a:rPr lang="ru-RU" dirty="0" smtClean="0">
                <a:solidFill>
                  <a:schemeClr val="tx1"/>
                </a:solidFill>
              </a:rPr>
              <a:t>экономика.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4211960" cy="5949280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Террористы не только взрывают себя и окружающих, они еще и бьют по государственным бюджетам стран, вовлеченных в антитеррористическую кампанию. И эта финансовая атака отражается на простых, «мирных» налогоплательщиках. Эксперты давно уже отметили финансовую черту терроризма, ведь помимо человеческих жертв, страдает и мировая экономика.</a:t>
            </a:r>
          </a:p>
        </p:txBody>
      </p:sp>
      <p:pic>
        <p:nvPicPr>
          <p:cNvPr id="9218" name="Picture 2" descr="C:\Users\Сергей\Desktop\image3705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50040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188255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8003232" cy="61207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экономическом плане можно выделить два вида ущерба: прямой и каскадный.</a:t>
            </a:r>
          </a:p>
          <a:p>
            <a:endParaRPr lang="ru-RU" dirty="0" smtClean="0"/>
          </a:p>
          <a:p>
            <a:r>
              <a:rPr lang="ru-RU" dirty="0" smtClean="0"/>
              <a:t>Прямой – этот вид ущерба экономике возникает в том случае, если он привел к разрушению или выведению из оборота сравнительно небольшого объема материальных средств и ценностей, сопровождающихся порой гибелью незначительного числа людей, при этом сам масштаб теракта относительно невелик. Обычно такой теракт даже не освещается средствами массовой информации.</a:t>
            </a:r>
          </a:p>
          <a:p>
            <a:endParaRPr lang="ru-RU" dirty="0" smtClean="0"/>
          </a:p>
          <a:p>
            <a:r>
              <a:rPr lang="ru-RU" dirty="0" smtClean="0"/>
              <a:t>Каскадный – этот вид ущерба экономике возникает чаще. Для него характерны урон важнейшим сферам и системам экономики и, как следствие, снижение активности во второстепенных, гибель большого количества людей, широкое освещение теракта в СМИ.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84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2263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355976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теракт </a:t>
            </a:r>
            <a:r>
              <a:rPr lang="ru-RU" dirty="0"/>
              <a:t>11 сентября 2001 </a:t>
            </a:r>
            <a:r>
              <a:rPr lang="ru-RU" dirty="0" smtClean="0"/>
              <a:t>года в США, </a:t>
            </a:r>
            <a:r>
              <a:rPr lang="ru-RU" dirty="0"/>
              <a:t>когда самолеты протаранили здание Всемирного Торгового Центра на Манхэттене и здание Пентагона в Вашингтоне. За неделю после терактов один из основных показателей финансовой стабильности, снизился на 14,2%. С этим может сравниться лишь падение </a:t>
            </a:r>
            <a:r>
              <a:rPr lang="ru-RU" dirty="0" err="1"/>
              <a:t>Dow</a:t>
            </a:r>
            <a:r>
              <a:rPr lang="ru-RU" dirty="0"/>
              <a:t> </a:t>
            </a:r>
            <a:r>
              <a:rPr lang="ru-RU" dirty="0" err="1"/>
              <a:t>Jones</a:t>
            </a:r>
            <a:r>
              <a:rPr lang="ru-RU" dirty="0"/>
              <a:t> в 1933 году - тогда спад составил 15,5%. То есть за короткий промежуток времени экономические показатели достигли индексов 70-летней давности, индексы Великой Депрессии.</a:t>
            </a:r>
          </a:p>
        </p:txBody>
      </p:sp>
      <p:pic>
        <p:nvPicPr>
          <p:cNvPr id="10242" name="Picture 2" descr="C:\Users\Сергей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30346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211960" cy="68580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      Террористические атаки усугубили процесс  падения курсов ценных бумаг на фондовом рынке: за год потери составили $2 трлн. Значительные средства были затрачены американским государством на медицинскую и финансовую помощь пострадавшим. Совокупные расходы США на обеспечение безопасности страны достигли $100 млрд. Расходы федерального правительства на эти цели в 2001 году составляли $17 млрд., в 2002 году они возросли до $29 млрд. В 2003 </a:t>
            </a:r>
            <a:r>
              <a:rPr lang="ru-RU" dirty="0" smtClean="0"/>
              <a:t>году </a:t>
            </a:r>
            <a:r>
              <a:rPr lang="ru-RU" dirty="0" err="1" smtClean="0"/>
              <a:t>выделилт</a:t>
            </a:r>
            <a:r>
              <a:rPr lang="ru-RU" dirty="0" smtClean="0"/>
              <a:t>  </a:t>
            </a:r>
            <a:r>
              <a:rPr lang="ru-RU" dirty="0"/>
              <a:t>$36 млрд.</a:t>
            </a:r>
          </a:p>
          <a:p>
            <a:endParaRPr lang="ru-RU" dirty="0"/>
          </a:p>
        </p:txBody>
      </p:sp>
      <p:pic>
        <p:nvPicPr>
          <p:cNvPr id="11267" name="Picture 3" descr="C:\Users\Сергей\Desktop\c95dw2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44239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20608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После терактов 11 сентября власти штатов </a:t>
            </a:r>
          </a:p>
          <a:p>
            <a:r>
              <a:rPr lang="ru-RU" dirty="0" smtClean="0"/>
              <a:t>США вынуждены были затратить на повышение уровня безопасности около $6 млрд. Муниципалитеты городов и населенных пунктов США потратили на эти же цели $2.6 млрд.</a:t>
            </a:r>
          </a:p>
          <a:p>
            <a:endParaRPr lang="ru-RU" dirty="0"/>
          </a:p>
        </p:txBody>
      </p:sp>
      <p:pic>
        <p:nvPicPr>
          <p:cNvPr id="12290" name="Picture 2" descr="C:\Users\Сергей\Desktop\Istoriya-terrorizma.MadridIspan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8840"/>
            <a:ext cx="9144001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Конец.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           </a:t>
            </a:r>
            <a:r>
              <a:rPr lang="ru-RU" sz="4000" dirty="0" smtClean="0"/>
              <a:t>Спасибо за внимание))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9225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Терроризм и государственный террор.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4032448" cy="544522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+mj-lt"/>
              </a:rPr>
              <a:t>Термин "терроризм" происходит от латинского "</a:t>
            </a:r>
            <a:r>
              <a:rPr lang="ru-RU" sz="2400" dirty="0" err="1">
                <a:latin typeface="+mj-lt"/>
              </a:rPr>
              <a:t>terror</a:t>
            </a:r>
            <a:r>
              <a:rPr lang="ru-RU" sz="2400" dirty="0">
                <a:latin typeface="+mj-lt"/>
              </a:rPr>
              <a:t>" — страх, ужас. Впервые террор как метод политического действия появился во время Великой французской революции и использовался радикальными революционерами для репрессий против политических противников. Таким образом, террор (терроризм) — способ решения политических проблем методом насилия</a:t>
            </a:r>
          </a:p>
        </p:txBody>
      </p:sp>
      <p:pic>
        <p:nvPicPr>
          <p:cNvPr id="2050" name="Picture 2" descr="C:\Users\Сергей\Desktop\1378089449_10610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78802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3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35280" cy="128215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По характеру субъекта </a:t>
            </a:r>
            <a:r>
              <a:rPr lang="ru-RU" dirty="0">
                <a:solidFill>
                  <a:schemeClr val="tx1"/>
                </a:solidFill>
              </a:rPr>
              <a:t>террористической деятельности, терроризм делится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Неорганизованный </a:t>
            </a:r>
            <a:r>
              <a:rPr lang="ru-RU" sz="2400" dirty="0"/>
              <a:t>или индивидуальный (терроризм одиночек) — в этом случае теракт (реже, ряд терактов) совершает один-два человека, за которыми не стоит </a:t>
            </a:r>
            <a:r>
              <a:rPr lang="ru-RU" sz="2400" dirty="0" smtClean="0"/>
              <a:t>какая-либо организация.</a:t>
            </a:r>
          </a:p>
          <a:p>
            <a:pPr marL="137160" indent="0">
              <a:buNone/>
            </a:pPr>
            <a:endParaRPr lang="ru-RU" sz="2400" dirty="0"/>
          </a:p>
          <a:p>
            <a:pPr marL="137160" indent="0">
              <a:buNone/>
            </a:pPr>
            <a:r>
              <a:rPr lang="ru-RU" sz="2400" dirty="0" smtClean="0"/>
              <a:t>       2. </a:t>
            </a:r>
            <a:r>
              <a:rPr lang="ru-RU" sz="2400" dirty="0"/>
              <a:t>Организованный, коллективный — террористическая </a:t>
            </a:r>
            <a:r>
              <a:rPr lang="ru-RU" sz="2400" dirty="0" smtClean="0"/>
              <a:t>       деятельность </a:t>
            </a:r>
            <a:r>
              <a:rPr lang="ru-RU" sz="2400" dirty="0"/>
              <a:t>планируется и реализуется некой организацией </a:t>
            </a:r>
            <a:r>
              <a:rPr lang="ru-RU" sz="2400" dirty="0" smtClean="0"/>
              <a:t>.Организованный </a:t>
            </a:r>
            <a:r>
              <a:rPr lang="ru-RU" sz="2400" dirty="0"/>
              <a:t>терроризм — наиболее распространённый в современном мире.</a:t>
            </a:r>
          </a:p>
        </p:txBody>
      </p:sp>
    </p:spTree>
    <p:extLst>
      <p:ext uri="{BB962C8B-B14F-4D97-AF65-F5344CB8AC3E}">
        <p14:creationId xmlns:p14="http://schemas.microsoft.com/office/powerpoint/2010/main" val="13727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По своим целям терроризм делится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Националистический — преследует сепаратистские или национально-освободительные цели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Религиозный — может быть связан с борьбой приверженцев </a:t>
            </a:r>
            <a:r>
              <a:rPr lang="ru-RU" dirty="0" smtClean="0"/>
              <a:t>религии, </a:t>
            </a:r>
            <a:r>
              <a:rPr lang="ru-RU" dirty="0"/>
              <a:t>и внутри одной веры (католики-протестанты, сунниты-шииты), и преследует цель подорвать светскую власть и утвердить власть </a:t>
            </a:r>
            <a:r>
              <a:rPr lang="ru-RU" dirty="0" smtClean="0"/>
              <a:t>религиозную.</a:t>
            </a:r>
          </a:p>
          <a:p>
            <a:endParaRPr lang="ru-RU" dirty="0"/>
          </a:p>
          <a:p>
            <a:r>
              <a:rPr lang="ru-RU" dirty="0"/>
              <a:t>Идеологически заданный, социальный — преследует цель коренного или частичного изменения экономической или политической системы страны, привлечения внимания общества к какой-либо острой </a:t>
            </a:r>
            <a:r>
              <a:rPr lang="ru-RU" dirty="0" smtClean="0"/>
              <a:t>проблеме.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4499992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+mj-lt"/>
              </a:rPr>
              <a:t>Цель  терроризма — дестабилизация общества. Государственный террор используется для того, чтобы дезорганизовать социальные движения или революционные группы, свести на нет их влияние и противостоять их движущей силе, проявлений которой боится государство или которая уже существует в действительности. Терроризм нацелен на широкую аудиторию, он стремится быть увиденным и услышанным  любой ценой. </a:t>
            </a:r>
            <a:endParaRPr lang="ru-RU" dirty="0">
              <a:latin typeface="+mj-lt"/>
            </a:endParaRPr>
          </a:p>
        </p:txBody>
      </p:sp>
      <p:pic>
        <p:nvPicPr>
          <p:cNvPr id="3075" name="Picture 3" descr="C:\Users\Сергей\Desktop\Террориз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04552"/>
            <a:ext cx="4716016" cy="501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283968" cy="6309360"/>
          </a:xfrm>
        </p:spPr>
        <p:txBody>
          <a:bodyPr>
            <a:normAutofit/>
          </a:bodyPr>
          <a:lstStyle/>
          <a:p>
            <a:r>
              <a:rPr lang="ru-RU" sz="2400" dirty="0"/>
              <a:t>Террористы часто отождествляют себя с борцами за свободу, сражающимися за свои идеалы, и готовы убивать и умирать за них. Иногда государства подолгу и серьезно противоборствуют таким группам. Государства используют тактики террора и против ненасильственных политических движений, мирных демонстрантов и обычных безоружных граждан. </a:t>
            </a:r>
          </a:p>
        </p:txBody>
      </p:sp>
      <p:pic>
        <p:nvPicPr>
          <p:cNvPr id="4098" name="Picture 2" descr="C:\Users\Сергей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038"/>
            <a:ext cx="5148064" cy="663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5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36"/>
            <a:ext cx="8229600" cy="122899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Терроризм в </a:t>
            </a:r>
            <a:r>
              <a:rPr lang="ru-RU" dirty="0" smtClean="0">
                <a:solidFill>
                  <a:schemeClr val="tx1"/>
                </a:solidFill>
              </a:rPr>
              <a:t>России.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Сергей\Desktop\торо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8" y="1154562"/>
            <a:ext cx="8316415" cy="571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ргей\Desktop\Cxem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45719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1820"/>
            <a:ext cx="8229600" cy="6826180"/>
          </a:xfrm>
        </p:spPr>
        <p:txBody>
          <a:bodyPr>
            <a:normAutofit/>
          </a:bodyPr>
          <a:lstStyle/>
          <a:p>
            <a:r>
              <a:rPr lang="ru-RU" sz="2400" dirty="0"/>
              <a:t>26 февраля 2006 Госдума приняла закон «О противодействии терроризму». Закон предусматривает создание государственной системы противодействия терроризму — в частности, формирование организации, которая обеспечивает предупреждение и пресечение терактов, регулирует участие Вооружённых сил в противодействии терроризму и координирует действия органов исполнительной </a:t>
            </a:r>
            <a:r>
              <a:rPr lang="ru-RU" sz="2400" dirty="0" smtClean="0"/>
              <a:t>власти.</a:t>
            </a:r>
          </a:p>
          <a:p>
            <a:endParaRPr lang="ru-RU" sz="2400" dirty="0" smtClean="0"/>
          </a:p>
          <a:p>
            <a:r>
              <a:rPr lang="ru-RU" sz="2400" dirty="0"/>
              <a:t>Основные полномочия по борьбе с терроризмом возлагаются на ФСБ, директор которой возглавляет оперативный штаб и координирует действия вооружённых сил, органов внутренних дел, юстиции и гражданской обороны.</a:t>
            </a:r>
          </a:p>
        </p:txBody>
      </p:sp>
    </p:spTree>
    <p:extLst>
      <p:ext uri="{BB962C8B-B14F-4D97-AF65-F5344CB8AC3E}">
        <p14:creationId xmlns:p14="http://schemas.microsoft.com/office/powerpoint/2010/main" val="345786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357</TotalTime>
  <Words>870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Терроризм.</vt:lpstr>
      <vt:lpstr>Терроризм и государственный террор.</vt:lpstr>
      <vt:lpstr>По характеру субъекта террористической деятельности, терроризм делится на:</vt:lpstr>
      <vt:lpstr>По своим целям терроризм делится на:</vt:lpstr>
      <vt:lpstr>Презентация PowerPoint</vt:lpstr>
      <vt:lpstr>Презентация PowerPoint</vt:lpstr>
      <vt:lpstr>Терроризм в России.</vt:lpstr>
      <vt:lpstr>Презентация PowerPoint</vt:lpstr>
      <vt:lpstr>Презентация PowerPoint</vt:lpstr>
      <vt:lpstr>Презентация PowerPoint</vt:lpstr>
      <vt:lpstr>Одновременно 5 июля 2006 Госдума внесла поправки в законы «О ФСБ» и «О противодействии терроризму», которые дают президенту право не ставить Совет федерации в известность о сроках, количестве и типе подразделений, использующихся в спецоперациях.</vt:lpstr>
      <vt:lpstr>Терроризм и мировая экономика.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12</cp:revision>
  <dcterms:created xsi:type="dcterms:W3CDTF">2013-12-15T08:44:20Z</dcterms:created>
  <dcterms:modified xsi:type="dcterms:W3CDTF">2013-12-17T13:12:18Z</dcterms:modified>
</cp:coreProperties>
</file>