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1" r:id="rId5"/>
    <p:sldId id="258" r:id="rId6"/>
    <p:sldId id="259" r:id="rId7"/>
    <p:sldId id="265" r:id="rId8"/>
    <p:sldId id="273" r:id="rId9"/>
    <p:sldId id="274" r:id="rId10"/>
    <p:sldId id="262" r:id="rId11"/>
    <p:sldId id="257" r:id="rId12"/>
    <p:sldId id="266" r:id="rId13"/>
    <p:sldId id="267" r:id="rId14"/>
    <p:sldId id="268" r:id="rId15"/>
    <p:sldId id="269" r:id="rId16"/>
    <p:sldId id="272" r:id="rId17"/>
    <p:sldId id="270" r:id="rId18"/>
    <p:sldId id="271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2577-10EC-4249-94DB-AFBAED31355B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59BB-84EE-4CF5-B551-856B2FE51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3" y="-5080"/>
            <a:ext cx="9137237" cy="686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214414" y="1000108"/>
            <a:ext cx="700089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анятие по коррекции оптической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дисграфии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2 классе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Различение оптически сходных 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строчных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букв И – Ш в словах,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предложениях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3786190"/>
            <a:ext cx="500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Составила: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Черникова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Елена Анатольевна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– логопед высшей   категории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971550" y="981075"/>
            <a:ext cx="72723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5000" b="1" i="1" dirty="0">
                <a:solidFill>
                  <a:srgbClr val="FF0000"/>
                </a:solidFill>
                <a:latin typeface="Times New Roman" pitchFamily="18" charset="0"/>
              </a:rPr>
              <a:t>и</a:t>
            </a:r>
            <a:r>
              <a:rPr lang="ru-RU" sz="250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5000" b="1" i="1" dirty="0">
                <a:latin typeface="Times New Roman" pitchFamily="18" charset="0"/>
              </a:rPr>
              <a:t>-</a:t>
            </a:r>
            <a:r>
              <a:rPr lang="ru-RU" sz="250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5000" b="1" i="1" dirty="0" err="1">
                <a:solidFill>
                  <a:srgbClr val="0000FF"/>
                </a:solidFill>
                <a:latin typeface="Times New Roman" pitchFamily="18" charset="0"/>
              </a:rPr>
              <a:t>ш</a:t>
            </a:r>
            <a:endParaRPr lang="ru-RU" sz="25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611188" y="4149725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V="1">
            <a:off x="468313" y="2636838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571480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Ассоциации букв </a:t>
            </a:r>
            <a:r>
              <a:rPr lang="ru-RU" sz="4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- </a:t>
            </a:r>
            <a:r>
              <a:rPr lang="ru-RU" sz="4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4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602552" cy="504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3595260" cy="501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472" y="571480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Сходства и различия букв </a:t>
            </a:r>
            <a:r>
              <a:rPr lang="ru-RU" sz="4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- </a:t>
            </a:r>
            <a:r>
              <a:rPr lang="ru-RU" sz="4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4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428736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>
                <a:latin typeface="Times New Roman"/>
                <a:cs typeface="Times New Roman"/>
              </a:rPr>
              <a:t> </a:t>
            </a:r>
            <a:r>
              <a:rPr lang="ru-RU" sz="9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lang="ru-RU" sz="8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</a:t>
            </a:r>
            <a:r>
              <a:rPr lang="ru-RU" sz="8800" i="1" dirty="0" smtClean="0">
                <a:latin typeface="Times New Roman"/>
                <a:cs typeface="Times New Roman"/>
              </a:rPr>
              <a:t>- </a:t>
            </a:r>
            <a:r>
              <a:rPr lang="ru-RU" sz="8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ru-RU" sz="8800" i="1" dirty="0">
              <a:solidFill>
                <a:srgbClr val="FF0000"/>
              </a:solidFill>
            </a:endParaRPr>
          </a:p>
        </p:txBody>
      </p:sp>
      <p:sp>
        <p:nvSpPr>
          <p:cNvPr id="10" name="Дуга 9"/>
          <p:cNvSpPr/>
          <p:nvPr/>
        </p:nvSpPr>
        <p:spPr>
          <a:xfrm>
            <a:off x="2071670" y="2000240"/>
            <a:ext cx="142876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857488" y="1785926"/>
            <a:ext cx="440027" cy="948743"/>
          </a:xfrm>
          <a:custGeom>
            <a:avLst/>
            <a:gdLst>
              <a:gd name="connsiteX0" fmla="*/ 143814 w 440027"/>
              <a:gd name="connsiteY0" fmla="*/ 0 h 948743"/>
              <a:gd name="connsiteX1" fmla="*/ 40783 w 440027"/>
              <a:gd name="connsiteY1" fmla="*/ 837126 h 948743"/>
              <a:gd name="connsiteX2" fmla="*/ 388512 w 440027"/>
              <a:gd name="connsiteY2" fmla="*/ 669701 h 948743"/>
              <a:gd name="connsiteX3" fmla="*/ 349876 w 440027"/>
              <a:gd name="connsiteY3" fmla="*/ 682580 h 948743"/>
              <a:gd name="connsiteX4" fmla="*/ 349876 w 440027"/>
              <a:gd name="connsiteY4" fmla="*/ 682580 h 94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27" h="948743">
                <a:moveTo>
                  <a:pt x="143814" y="0"/>
                </a:moveTo>
                <a:cubicBezTo>
                  <a:pt x="71907" y="362754"/>
                  <a:pt x="0" y="725509"/>
                  <a:pt x="40783" y="837126"/>
                </a:cubicBezTo>
                <a:cubicBezTo>
                  <a:pt x="81566" y="948743"/>
                  <a:pt x="336997" y="695459"/>
                  <a:pt x="388512" y="669701"/>
                </a:cubicBezTo>
                <a:cubicBezTo>
                  <a:pt x="440027" y="643943"/>
                  <a:pt x="349876" y="682580"/>
                  <a:pt x="349876" y="682580"/>
                </a:cubicBezTo>
                <a:lnTo>
                  <a:pt x="349876" y="682580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143108" y="1785926"/>
            <a:ext cx="440027" cy="948743"/>
          </a:xfrm>
          <a:custGeom>
            <a:avLst/>
            <a:gdLst>
              <a:gd name="connsiteX0" fmla="*/ 143814 w 440027"/>
              <a:gd name="connsiteY0" fmla="*/ 0 h 948743"/>
              <a:gd name="connsiteX1" fmla="*/ 40783 w 440027"/>
              <a:gd name="connsiteY1" fmla="*/ 837126 h 948743"/>
              <a:gd name="connsiteX2" fmla="*/ 388512 w 440027"/>
              <a:gd name="connsiteY2" fmla="*/ 669701 h 948743"/>
              <a:gd name="connsiteX3" fmla="*/ 349876 w 440027"/>
              <a:gd name="connsiteY3" fmla="*/ 682580 h 948743"/>
              <a:gd name="connsiteX4" fmla="*/ 349876 w 440027"/>
              <a:gd name="connsiteY4" fmla="*/ 682580 h 94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27" h="948743">
                <a:moveTo>
                  <a:pt x="143814" y="0"/>
                </a:moveTo>
                <a:cubicBezTo>
                  <a:pt x="71907" y="362754"/>
                  <a:pt x="0" y="725509"/>
                  <a:pt x="40783" y="837126"/>
                </a:cubicBezTo>
                <a:cubicBezTo>
                  <a:pt x="81566" y="948743"/>
                  <a:pt x="336997" y="695459"/>
                  <a:pt x="388512" y="669701"/>
                </a:cubicBezTo>
                <a:cubicBezTo>
                  <a:pt x="440027" y="643943"/>
                  <a:pt x="349876" y="682580"/>
                  <a:pt x="349876" y="682580"/>
                </a:cubicBezTo>
                <a:lnTo>
                  <a:pt x="349876" y="682580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786050" y="3786190"/>
            <a:ext cx="564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>
                <a:latin typeface="Times New Roman"/>
                <a:cs typeface="Times New Roman"/>
              </a:rPr>
              <a:t> </a:t>
            </a:r>
            <a:r>
              <a:rPr lang="ru-RU" sz="9600" i="1" dirty="0" err="1">
                <a:solidFill>
                  <a:srgbClr val="0070C0"/>
                </a:solidFill>
                <a:latin typeface="Times New Roman"/>
                <a:cs typeface="Times New Roman"/>
              </a:rPr>
              <a:t>ш</a:t>
            </a:r>
            <a:r>
              <a:rPr lang="ru-RU" sz="88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</a:t>
            </a:r>
            <a:r>
              <a:rPr lang="ru-RU" sz="8800" i="1" dirty="0" smtClean="0">
                <a:latin typeface="Times New Roman"/>
                <a:cs typeface="Times New Roman"/>
              </a:rPr>
              <a:t>- </a:t>
            </a:r>
            <a:r>
              <a:rPr lang="ru-RU" sz="88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</a:t>
            </a:r>
            <a:endParaRPr lang="ru-RU" sz="8800" i="1" dirty="0">
              <a:solidFill>
                <a:srgbClr val="0070C0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429124" y="4143380"/>
            <a:ext cx="440027" cy="948743"/>
          </a:xfrm>
          <a:custGeom>
            <a:avLst/>
            <a:gdLst>
              <a:gd name="connsiteX0" fmla="*/ 143814 w 440027"/>
              <a:gd name="connsiteY0" fmla="*/ 0 h 948743"/>
              <a:gd name="connsiteX1" fmla="*/ 40783 w 440027"/>
              <a:gd name="connsiteY1" fmla="*/ 837126 h 948743"/>
              <a:gd name="connsiteX2" fmla="*/ 388512 w 440027"/>
              <a:gd name="connsiteY2" fmla="*/ 669701 h 948743"/>
              <a:gd name="connsiteX3" fmla="*/ 349876 w 440027"/>
              <a:gd name="connsiteY3" fmla="*/ 682580 h 948743"/>
              <a:gd name="connsiteX4" fmla="*/ 349876 w 440027"/>
              <a:gd name="connsiteY4" fmla="*/ 682580 h 94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27" h="948743">
                <a:moveTo>
                  <a:pt x="143814" y="0"/>
                </a:moveTo>
                <a:cubicBezTo>
                  <a:pt x="71907" y="362754"/>
                  <a:pt x="0" y="725509"/>
                  <a:pt x="40783" y="837126"/>
                </a:cubicBezTo>
                <a:cubicBezTo>
                  <a:pt x="81566" y="948743"/>
                  <a:pt x="336997" y="695459"/>
                  <a:pt x="388512" y="669701"/>
                </a:cubicBezTo>
                <a:cubicBezTo>
                  <a:pt x="440027" y="643943"/>
                  <a:pt x="349876" y="682580"/>
                  <a:pt x="349876" y="682580"/>
                </a:cubicBezTo>
                <a:lnTo>
                  <a:pt x="349876" y="682580"/>
                </a:lnTo>
              </a:path>
            </a:pathLst>
          </a:cu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072066" y="4143380"/>
            <a:ext cx="440027" cy="948743"/>
          </a:xfrm>
          <a:custGeom>
            <a:avLst/>
            <a:gdLst>
              <a:gd name="connsiteX0" fmla="*/ 143814 w 440027"/>
              <a:gd name="connsiteY0" fmla="*/ 0 h 948743"/>
              <a:gd name="connsiteX1" fmla="*/ 40783 w 440027"/>
              <a:gd name="connsiteY1" fmla="*/ 837126 h 948743"/>
              <a:gd name="connsiteX2" fmla="*/ 388512 w 440027"/>
              <a:gd name="connsiteY2" fmla="*/ 669701 h 948743"/>
              <a:gd name="connsiteX3" fmla="*/ 349876 w 440027"/>
              <a:gd name="connsiteY3" fmla="*/ 682580 h 948743"/>
              <a:gd name="connsiteX4" fmla="*/ 349876 w 440027"/>
              <a:gd name="connsiteY4" fmla="*/ 682580 h 94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27" h="948743">
                <a:moveTo>
                  <a:pt x="143814" y="0"/>
                </a:moveTo>
                <a:cubicBezTo>
                  <a:pt x="71907" y="362754"/>
                  <a:pt x="0" y="725509"/>
                  <a:pt x="40783" y="837126"/>
                </a:cubicBezTo>
                <a:cubicBezTo>
                  <a:pt x="81566" y="948743"/>
                  <a:pt x="336997" y="695459"/>
                  <a:pt x="388512" y="669701"/>
                </a:cubicBezTo>
                <a:cubicBezTo>
                  <a:pt x="440027" y="643943"/>
                  <a:pt x="349876" y="682580"/>
                  <a:pt x="349876" y="682580"/>
                </a:cubicBezTo>
                <a:lnTo>
                  <a:pt x="349876" y="682580"/>
                </a:lnTo>
              </a:path>
            </a:pathLst>
          </a:cu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715008" y="4143380"/>
            <a:ext cx="440027" cy="948743"/>
          </a:xfrm>
          <a:custGeom>
            <a:avLst/>
            <a:gdLst>
              <a:gd name="connsiteX0" fmla="*/ 143814 w 440027"/>
              <a:gd name="connsiteY0" fmla="*/ 0 h 948743"/>
              <a:gd name="connsiteX1" fmla="*/ 40783 w 440027"/>
              <a:gd name="connsiteY1" fmla="*/ 837126 h 948743"/>
              <a:gd name="connsiteX2" fmla="*/ 388512 w 440027"/>
              <a:gd name="connsiteY2" fmla="*/ 669701 h 948743"/>
              <a:gd name="connsiteX3" fmla="*/ 349876 w 440027"/>
              <a:gd name="connsiteY3" fmla="*/ 682580 h 948743"/>
              <a:gd name="connsiteX4" fmla="*/ 349876 w 440027"/>
              <a:gd name="connsiteY4" fmla="*/ 682580 h 94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27" h="948743">
                <a:moveTo>
                  <a:pt x="143814" y="0"/>
                </a:moveTo>
                <a:cubicBezTo>
                  <a:pt x="71907" y="362754"/>
                  <a:pt x="0" y="725509"/>
                  <a:pt x="40783" y="837126"/>
                </a:cubicBezTo>
                <a:cubicBezTo>
                  <a:pt x="81566" y="948743"/>
                  <a:pt x="336997" y="695459"/>
                  <a:pt x="388512" y="669701"/>
                </a:cubicBezTo>
                <a:cubicBezTo>
                  <a:pt x="440027" y="643943"/>
                  <a:pt x="349876" y="682580"/>
                  <a:pt x="349876" y="682580"/>
                </a:cubicBezTo>
                <a:lnTo>
                  <a:pt x="349876" y="682580"/>
                </a:lnTo>
              </a:path>
            </a:pathLst>
          </a:cu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842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Дифференциация на буквенном уровне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2357430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2 2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Дифференциация на уровне слогов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40" y="1643050"/>
            <a:ext cx="857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а –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у –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к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а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е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л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с – </a:t>
            </a:r>
            <a:r>
              <a:rPr lang="ru-RU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о –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Дифференциация на уровне слогов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40" y="1643050"/>
            <a:ext cx="857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а – </a:t>
            </a:r>
            <a:r>
              <a:rPr lang="ru-RU" sz="8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у– </a:t>
            </a:r>
            <a:r>
              <a:rPr lang="ru-RU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к </a:t>
            </a:r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8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8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л </a:t>
            </a:r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с – </a:t>
            </a:r>
            <a:r>
              <a:rPr lang="ru-RU" sz="8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4d5acc78fd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2098" cy="6858000"/>
          </a:xfrm>
          <a:prstGeom prst="rect">
            <a:avLst/>
          </a:prstGeom>
        </p:spPr>
      </p:pic>
      <p:pic>
        <p:nvPicPr>
          <p:cNvPr id="2" name="Футаж - зимний лес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39933"/>
            <a:ext cx="9180512" cy="6818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000108"/>
            <a:ext cx="868139" cy="733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2849E-6 C -0.0316 0.29255 -0.0632 0.58534 -0.01406 0.64547 C 0.03507 0.70559 0.22708 0.47109 0.29444 0.36031 C 0.3618 0.24954 0.3816 -0.06591 0.3901 -0.01873 C 0.39861 0.02844 0.31458 0.55758 0.34514 0.64361 C 0.37569 0.72965 0.53333 0.52405 0.57326 0.49722 C 0.61319 0.4704 0.58246 0.48404 0.58455 0.48219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785794"/>
            <a:ext cx="868139" cy="733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0208 C -0.03612 0.31869 -0.0632 0.63529 -0.03195 0.71207 C -0.00052 0.78862 0.13211 0.59528 0.17916 0.46184 C 0.22621 0.32863 0.24826 -0.12951 0.25069 -0.08765 C 0.25295 -0.04579 0.15746 0.6346 0.19375 0.71392 C 0.22986 0.79325 0.40885 0.52058 0.46788 0.38737 C 0.52691 0.25416 0.54982 -0.12072 0.54774 -0.08557 C 0.54583 -0.05065 0.44895 0.46438 0.45573 0.59736 C 0.4625 0.73057 0.55677 0.70907 0.58784 0.71392 C 0.61892 0.71855 0.63385 0.63784 0.64236 0.62604 C 0.65104 0.61448 0.64479 0.62882 0.63888 0.64339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00" y="3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785794"/>
            <a:ext cx="868139" cy="733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41443E-6 C -0.02448 0.31106 -0.04879 0.62211 -0.00695 0.69242 C 0.03489 0.76272 0.19583 0.5377 0.25069 0.42207 C 0.30555 0.30643 0.31441 -0.04741 0.32257 -0.00185 C 0.33073 0.04371 0.27153 0.6043 0.3 0.69612 C 0.32847 0.78793 0.45417 0.53076 0.49305 0.54972 C 0.53194 0.56869 0.54514 0.77313 0.53385 0.81059 C 0.52257 0.84806 0.41059 0.8247 0.42535 0.77498 C 0.4401 0.72526 0.58837 0.55851 0.62257 0.51226 C 0.65677 0.46601 0.62951 0.5 0.63108 0.49723 " pathEditMode="relative" ptsTypes="aaaaaaaaaA">
                                      <p:cBhvr>
                                        <p:cTn id="6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8063" cy="6858000"/>
          </a:xfr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57224" y="357166"/>
            <a:ext cx="764386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Совершенствовать умение детей различать оптически сходные строчные буквы И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 на письме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</a:t>
            </a:r>
            <a:r>
              <a:rPr kumimoji="0" lang="ru-RU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мини проект.</a:t>
            </a:r>
            <a:endParaRPr kumimoji="0" lang="ru-RU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Уточнить написание прописных букв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выявить сходства и отличия.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Уточнить артикуляцию звуков [И]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[Ш], закрепить связь между звуком и буквой и символом для их обозначения;.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Тренировать учащихся в различении букв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изолированном написании, в слогах и словах, в предложениях.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Совершенствовать навык чтения.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Коррекционные: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Активизировать внимание детей, настроить их на работу.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слуховое внимание и восприятие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зрительное восприятие.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зрительный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гнозис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пространственное представление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графические навыки.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речь.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творческие способности и фантазию.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Уточнить и активизировать знания учащихся по теме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Магазин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Воспитательные: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активность и инициативность при выполнении заданий.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Дифференциация на уровне слова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0" y="1214422"/>
            <a:ext cx="7072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Надо хлеба нам купить,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Иль подарок подарить, -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Сумку мы с тобой берем,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на улицу идем,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Там проходим вдоль витрин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заходим в…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2463869" cy="290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Дифференциация на уровне слова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3071810"/>
            <a:ext cx="4071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 smtClean="0">
                <a:latin typeface="Times New Roman" pitchFamily="18" charset="0"/>
                <a:cs typeface="Times New Roman" pitchFamily="18" charset="0"/>
              </a:rPr>
              <a:t>магаз</a:t>
            </a:r>
            <a:r>
              <a:rPr lang="ru-RU" sz="8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88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2428892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500174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429132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357694"/>
            <a:ext cx="3134206" cy="187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357694"/>
            <a:ext cx="2500330" cy="18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1500174"/>
            <a:ext cx="2786082" cy="189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85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Стилизованные буквы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00108"/>
            <a:ext cx="3912103" cy="538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" y="0"/>
            <a:ext cx="9155430" cy="693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3571900" cy="2726454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28604"/>
            <a:ext cx="3429024" cy="2786082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H:\DCIM\101MSDCF\DSC037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00438"/>
            <a:ext cx="3571900" cy="2857520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 descr="F:\лена вывески\сумки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3500438"/>
            <a:ext cx="3429024" cy="2786082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F:\лена вывески\м видео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1785926"/>
            <a:ext cx="3521414" cy="2631861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400" y="7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795558" y="1094446"/>
            <a:ext cx="3535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К</a:t>
            </a:r>
            <a:r>
              <a:rPr lang="ru-RU" sz="3600" i="1" dirty="0" smtClean="0">
                <a:solidFill>
                  <a:srgbClr val="FF0000"/>
                </a:solidFill>
              </a:rPr>
              <a:t>и</a:t>
            </a:r>
            <a:r>
              <a:rPr lang="ru-RU" sz="3600" i="1" dirty="0" smtClean="0"/>
              <a:t>р</a:t>
            </a:r>
            <a:r>
              <a:rPr lang="ru-RU" sz="3600" i="1" dirty="0" smtClean="0">
                <a:solidFill>
                  <a:srgbClr val="FF0000"/>
                </a:solidFill>
              </a:rPr>
              <a:t>и</a:t>
            </a:r>
            <a:r>
              <a:rPr lang="ru-RU" sz="3600" i="1" dirty="0" smtClean="0"/>
              <a:t>лл Хан</a:t>
            </a:r>
            <a:r>
              <a:rPr lang="ru-RU" sz="3600" i="1" dirty="0" smtClean="0">
                <a:solidFill>
                  <a:srgbClr val="FF0000"/>
                </a:solidFill>
              </a:rPr>
              <a:t>и</a:t>
            </a:r>
            <a:r>
              <a:rPr lang="ru-RU" sz="3600" i="1" dirty="0" smtClean="0"/>
              <a:t>н</a:t>
            </a:r>
            <a:endParaRPr lang="ru-RU" sz="3600" i="1" dirty="0"/>
          </a:p>
          <a:p>
            <a:r>
              <a:rPr lang="ru-RU" sz="3600" i="1" dirty="0" smtClean="0"/>
              <a:t> </a:t>
            </a:r>
            <a:endParaRPr lang="ru-RU" sz="3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990190" y="2105243"/>
            <a:ext cx="467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Екатер</a:t>
            </a:r>
            <a:r>
              <a:rPr lang="ru-RU" sz="3600" i="1" dirty="0" smtClean="0">
                <a:solidFill>
                  <a:srgbClr val="FF0000"/>
                </a:solidFill>
              </a:rPr>
              <a:t>и</a:t>
            </a:r>
            <a:r>
              <a:rPr lang="ru-RU" sz="3600" i="1" dirty="0"/>
              <a:t>на Б</a:t>
            </a:r>
            <a:r>
              <a:rPr lang="ru-RU" sz="3600" i="1" dirty="0">
                <a:solidFill>
                  <a:srgbClr val="FF0000"/>
                </a:solidFill>
              </a:rPr>
              <a:t>и</a:t>
            </a:r>
            <a:r>
              <a:rPr lang="ru-RU" sz="3600" i="1" dirty="0"/>
              <a:t>рюкова</a:t>
            </a:r>
          </a:p>
          <a:p>
            <a:endParaRPr lang="ru-RU" sz="3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37997" y="4187441"/>
            <a:ext cx="3374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Са</a:t>
            </a:r>
            <a:r>
              <a:rPr lang="ru-RU" sz="3600" i="1" dirty="0" smtClean="0">
                <a:solidFill>
                  <a:srgbClr val="0070C0"/>
                </a:solidFill>
              </a:rPr>
              <a:t>ш</a:t>
            </a:r>
            <a:r>
              <a:rPr lang="ru-RU" sz="3600" i="1" dirty="0" smtClean="0"/>
              <a:t>а Кулага</a:t>
            </a:r>
            <a:endParaRPr lang="ru-RU" sz="3600" i="1" dirty="0"/>
          </a:p>
          <a:p>
            <a:r>
              <a:rPr lang="ru-RU" sz="3600" i="1" dirty="0" smtClean="0"/>
              <a:t> </a:t>
            </a:r>
            <a:endParaRPr lang="ru-RU" sz="3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72698" y="5877270"/>
            <a:ext cx="3347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Оля </a:t>
            </a:r>
            <a:r>
              <a:rPr lang="ru-RU" sz="3600" i="1" dirty="0" err="1" smtClean="0"/>
              <a:t>Лещёва</a:t>
            </a:r>
            <a:endParaRPr lang="ru-RU" sz="3600" i="1" dirty="0"/>
          </a:p>
          <a:p>
            <a:r>
              <a:rPr lang="ru-RU" sz="3600" i="1" dirty="0" smtClean="0"/>
              <a:t> </a:t>
            </a:r>
            <a:endParaRPr lang="ru-RU" sz="3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022" y="4692364"/>
            <a:ext cx="1831417" cy="196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3717" y="2105244"/>
            <a:ext cx="1733883" cy="214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7103"/>
            <a:ext cx="1641904" cy="202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720" y="3224105"/>
            <a:ext cx="1780978" cy="213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>
            <a:off x="1893424" y="1417611"/>
            <a:ext cx="88809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863" y="4370893"/>
            <a:ext cx="987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702" y="2422866"/>
            <a:ext cx="987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5176" y="6108925"/>
            <a:ext cx="987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4656" y="116632"/>
            <a:ext cx="11777309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28860" y="1785926"/>
            <a:ext cx="55007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Дифференциация </a:t>
            </a:r>
            <a:r>
              <a:rPr lang="ru-RU" sz="44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букв </a:t>
            </a:r>
          </a:p>
          <a:p>
            <a:r>
              <a:rPr lang="ru-RU" sz="44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</a:t>
            </a:r>
            <a:r>
              <a:rPr lang="ru-RU" sz="7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и - </a:t>
            </a:r>
            <a:r>
              <a:rPr lang="ru-RU" sz="72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ш</a:t>
            </a:r>
            <a:endParaRPr lang="ru-RU" sz="7200" b="1" dirty="0">
              <a:solidFill>
                <a:schemeClr val="accent5">
                  <a:lumMod val="40000"/>
                  <a:lumOff val="6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" y="0"/>
            <a:ext cx="9155430" cy="693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14414" y="714356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Характеристика звука </a:t>
            </a:r>
            <a:r>
              <a:rPr lang="ru-RU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[</a:t>
            </a:r>
            <a:r>
              <a:rPr lang="ru-RU" sz="4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]</a:t>
            </a:r>
            <a:endParaRPr lang="ru-RU" sz="4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00174"/>
            <a:ext cx="435771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" y="0"/>
            <a:ext cx="9155430" cy="693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14414" y="714356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Характеристика звука </a:t>
            </a:r>
            <a:r>
              <a:rPr lang="ru-RU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[</a:t>
            </a:r>
            <a:r>
              <a:rPr lang="ru-RU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4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]</a:t>
            </a:r>
            <a:endParaRPr lang="ru-RU" sz="4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571612"/>
            <a:ext cx="44291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357694"/>
            <a:ext cx="2071702" cy="182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5400000">
            <a:off x="5536413" y="4393413"/>
            <a:ext cx="3500462" cy="18573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5893603" y="4107661"/>
            <a:ext cx="3295672" cy="250985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549275"/>
            <a:ext cx="8605838" cy="4392613"/>
            <a:chOff x="158" y="300"/>
            <a:chExt cx="5421" cy="2767"/>
          </a:xfrm>
        </p:grpSpPr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>
              <a:off x="158" y="300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181" y="1661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158" y="3067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28992" y="2714620"/>
            <a:ext cx="2441575" cy="2212975"/>
            <a:chOff x="3152" y="1661"/>
            <a:chExt cx="1538" cy="1394"/>
          </a:xfrm>
        </p:grpSpPr>
        <p:sp>
          <p:nvSpPr>
            <p:cNvPr id="11279" name="Freeform 15"/>
            <p:cNvSpPr>
              <a:spLocks/>
            </p:cNvSpPr>
            <p:nvPr/>
          </p:nvSpPr>
          <p:spPr bwMode="auto">
            <a:xfrm>
              <a:off x="3868" y="1699"/>
              <a:ext cx="822" cy="134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84" name="Freeform 20"/>
            <p:cNvSpPr>
              <a:spLocks/>
            </p:cNvSpPr>
            <p:nvPr/>
          </p:nvSpPr>
          <p:spPr bwMode="auto">
            <a:xfrm>
              <a:off x="3152" y="1707"/>
              <a:ext cx="822" cy="134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AutoShape 11"/>
            <p:cNvSpPr>
              <a:spLocks noChangeArrowheads="1"/>
            </p:cNvSpPr>
            <p:nvPr/>
          </p:nvSpPr>
          <p:spPr bwMode="auto">
            <a:xfrm>
              <a:off x="3695" y="1661"/>
              <a:ext cx="92" cy="90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6" name="AutoShape 12"/>
            <p:cNvSpPr>
              <a:spLocks noChangeArrowheads="1"/>
            </p:cNvSpPr>
            <p:nvPr/>
          </p:nvSpPr>
          <p:spPr bwMode="auto">
            <a:xfrm>
              <a:off x="4377" y="1662"/>
              <a:ext cx="92" cy="90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89" name="AutoShape 25"/>
          <p:cNvSpPr>
            <a:spLocks noChangeArrowheads="1"/>
          </p:cNvSpPr>
          <p:nvPr/>
        </p:nvSpPr>
        <p:spPr bwMode="auto">
          <a:xfrm rot="12875164">
            <a:off x="4555628" y="2671823"/>
            <a:ext cx="649287" cy="144463"/>
          </a:xfrm>
          <a:prstGeom prst="homePlate">
            <a:avLst>
              <a:gd name="adj" fmla="val 11236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28662" y="571480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Два крючка соедини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получишь букву </a:t>
            </a:r>
            <a:r>
              <a:rPr lang="ru-RU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и.</a:t>
            </a:r>
            <a:endParaRPr lang="ru-RU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88529E-7 C -0.03958 0.09598 -0.07899 0.19195 -0.09219 0.24306 C -0.10538 0.29394 -0.10104 0.31129 -0.07934 0.30666 C -0.05764 0.30157 -0.00989 0.25763 0.03802 0.21346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21 0.02636 C 0.06285 0.13737 0.02049 0.24861 0.01302 0.29487 C 0.00556 0.34089 0.03907 0.3129 0.06077 0.30342 C 0.08247 0.29394 0.12952 0.24884 0.14323 0.23797 " pathEditMode="relative" rAng="0" ptsTypes="aaaA">
                                      <p:cBhvr>
                                        <p:cTn id="9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2" animBg="1"/>
      <p:bldP spid="11289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476250"/>
            <a:ext cx="8605838" cy="4392613"/>
            <a:chOff x="158" y="300"/>
            <a:chExt cx="5421" cy="2767"/>
          </a:xfrm>
        </p:grpSpPr>
        <p:sp>
          <p:nvSpPr>
            <p:cNvPr id="26629" name="Line 5"/>
            <p:cNvSpPr>
              <a:spLocks noChangeShapeType="1"/>
            </p:cNvSpPr>
            <p:nvPr/>
          </p:nvSpPr>
          <p:spPr bwMode="auto">
            <a:xfrm>
              <a:off x="158" y="300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181" y="1661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158" y="3067"/>
              <a:ext cx="53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71736" y="2643182"/>
            <a:ext cx="3387725" cy="2141538"/>
            <a:chOff x="3237" y="1660"/>
            <a:chExt cx="2134" cy="1349"/>
          </a:xfrm>
        </p:grpSpPr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3878" y="1661"/>
              <a:ext cx="812" cy="134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auto">
            <a:xfrm>
              <a:off x="3237" y="1706"/>
              <a:ext cx="812" cy="1303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4559" y="1706"/>
              <a:ext cx="812" cy="1303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6" name="AutoShape 12"/>
            <p:cNvSpPr>
              <a:spLocks noChangeArrowheads="1"/>
            </p:cNvSpPr>
            <p:nvPr/>
          </p:nvSpPr>
          <p:spPr bwMode="auto">
            <a:xfrm>
              <a:off x="3787" y="1660"/>
              <a:ext cx="91" cy="91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4376" y="1661"/>
              <a:ext cx="91" cy="91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8" name="AutoShape 14"/>
            <p:cNvSpPr>
              <a:spLocks noChangeArrowheads="1"/>
            </p:cNvSpPr>
            <p:nvPr/>
          </p:nvSpPr>
          <p:spPr bwMode="auto">
            <a:xfrm>
              <a:off x="5103" y="1661"/>
              <a:ext cx="91" cy="91"/>
            </a:xfrm>
            <a:prstGeom prst="flowChartConnector">
              <a:avLst/>
            </a:prstGeom>
            <a:solidFill>
              <a:srgbClr val="FF330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48" name="AutoShape 24"/>
          <p:cNvSpPr>
            <a:spLocks noChangeArrowheads="1"/>
          </p:cNvSpPr>
          <p:nvPr/>
        </p:nvSpPr>
        <p:spPr bwMode="auto">
          <a:xfrm rot="12875164">
            <a:off x="3555497" y="2600386"/>
            <a:ext cx="649287" cy="144462"/>
          </a:xfrm>
          <a:prstGeom prst="homePlate">
            <a:avLst>
              <a:gd name="adj" fmla="val 11236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57158" y="571480"/>
            <a:ext cx="5715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Посмотри на букву </a:t>
            </a:r>
            <a:r>
              <a:rPr lang="ru-RU" sz="28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Буква очень хороша: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 крючка рядком стоят – </a:t>
            </a:r>
          </a:p>
          <a:p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запомнить нам велят.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09066E-6 C -0.01563 0.04232 -0.08039 0.2012 -0.09358 0.2537 C -0.10677 0.30597 -0.1007 0.32008 -0.07934 0.31476 C -0.05799 0.30944 0.01128 0.24145 0.03507 0.22202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1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12 0.01596 C 0.08958 0.06568 0.01267 0.27845 0.02222 0.31383 C 0.03177 0.34945 0.13159 0.247 0.16041 0.22942 " pathEditMode="relative" rAng="0" ptsTypes="aaa">
                                      <p:cBhvr>
                                        <p:cTn id="9" dur="3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19 -0.00508 C 0.2302 0.01758 0.20434 0.08534 0.18906 0.13067 C 0.17378 0.176 0.15364 0.23844 0.14618 0.26758 C 0.13871 0.29649 0.14045 0.29741 0.14461 0.30551 C 0.14878 0.3136 0.15225 0.32794 0.17152 0.31591 C 0.19079 0.30389 0.24184 0.25093 0.26024 0.23381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8" grpId="3" animBg="1"/>
      <p:bldP spid="26648" grpId="4" animBg="1"/>
      <p:bldP spid="26648" grpId="5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392</Words>
  <Application>Microsoft Office PowerPoint</Application>
  <PresentationFormat>Экран (4:3)</PresentationFormat>
  <Paragraphs>66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50</cp:revision>
  <dcterms:created xsi:type="dcterms:W3CDTF">2015-01-27T17:56:16Z</dcterms:created>
  <dcterms:modified xsi:type="dcterms:W3CDTF">2015-01-29T20:23:02Z</dcterms:modified>
</cp:coreProperties>
</file>