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9" r:id="rId20"/>
    <p:sldId id="273" r:id="rId21"/>
    <p:sldId id="275" r:id="rId22"/>
    <p:sldId id="271" r:id="rId23"/>
    <p:sldId id="277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00CC"/>
    <a:srgbClr val="FF6600"/>
    <a:srgbClr val="EA3AC8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358246" cy="1928826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Коррекционно-развивающее занятие.</a:t>
            </a:r>
            <a:b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</a:br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«Тесты. Игры. Упражнения».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857760"/>
            <a:ext cx="4143404" cy="161450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Cambria" pitchFamily="18" charset="0"/>
              </a:rPr>
              <a:t>Подготовила:</a:t>
            </a:r>
          </a:p>
          <a:p>
            <a:pPr algn="l">
              <a:lnSpc>
                <a:spcPct val="12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Cambria" pitchFamily="18" charset="0"/>
              </a:rPr>
              <a:t>Педагог-психолог</a:t>
            </a:r>
          </a:p>
          <a:p>
            <a:pPr algn="l">
              <a:lnSpc>
                <a:spcPct val="12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Cambria" pitchFamily="18" charset="0"/>
              </a:rPr>
              <a:t>Ворошилова Ольга Викторовна</a:t>
            </a:r>
            <a:endParaRPr lang="ru-RU" sz="20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050" name="Picture 2" descr="https://i.pinimg.com/736x/db/79/2a/db792a8faad2afc4b46491137bcef184--back-to-school-art-schoo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071538" y="2643182"/>
            <a:ext cx="343569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Проверяем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49"/>
            <a:ext cx="3714776" cy="404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3289"/>
          <a:stretch>
            <a:fillRect/>
          </a:stretch>
        </p:blipFill>
        <p:spPr bwMode="auto">
          <a:xfrm>
            <a:off x="4929190" y="2428868"/>
            <a:ext cx="350046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4929198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ambria" pitchFamily="18" charset="0"/>
              </a:rPr>
              <a:t>а)</a:t>
            </a:r>
            <a:endParaRPr lang="ru-RU" sz="4000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5715016"/>
            <a:ext cx="684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ambria" pitchFamily="18" charset="0"/>
              </a:rPr>
              <a:t>б)</a:t>
            </a:r>
            <a:endParaRPr lang="ru-RU" sz="4000" b="1" dirty="0">
              <a:latin typeface="Cambria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47821" t="80926" r="25256"/>
          <a:stretch>
            <a:fillRect/>
          </a:stretch>
        </p:blipFill>
        <p:spPr bwMode="auto">
          <a:xfrm>
            <a:off x="3000364" y="2786058"/>
            <a:ext cx="1000132" cy="77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-6185" t="76731" r="68684"/>
          <a:stretch>
            <a:fillRect/>
          </a:stretch>
        </p:blipFill>
        <p:spPr bwMode="auto">
          <a:xfrm>
            <a:off x="6463686" y="3068960"/>
            <a:ext cx="1394462" cy="95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«Физкультминутка»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1506" name="Picture 2" descr="https://arhivurokov.ru/multiurok/html/2017/02/22/s_58ad584b0be1b/569609_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98" r="18458"/>
          <a:stretch>
            <a:fillRect/>
          </a:stretch>
        </p:blipFill>
        <p:spPr bwMode="auto">
          <a:xfrm>
            <a:off x="276759" y="1609408"/>
            <a:ext cx="8410041" cy="4381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«Пары слов»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071942"/>
            <a:ext cx="41222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ИГЛА – ШИТЬ</a:t>
            </a:r>
          </a:p>
          <a:p>
            <a:r>
              <a:rPr lang="ru-RU" sz="3200" b="1" dirty="0" smtClean="0">
                <a:latin typeface="Cambria" pitchFamily="18" charset="0"/>
              </a:rPr>
              <a:t>ТОПОР – КОЛОТИТЬ</a:t>
            </a:r>
          </a:p>
          <a:p>
            <a:r>
              <a:rPr lang="ru-RU" sz="3200" b="1" dirty="0" smtClean="0">
                <a:latin typeface="Cambria" pitchFamily="18" charset="0"/>
              </a:rPr>
              <a:t>ПЕТУХ – КРИЧАТЬ</a:t>
            </a:r>
          </a:p>
          <a:p>
            <a:r>
              <a:rPr lang="ru-RU" sz="3200" b="1" dirty="0" smtClean="0">
                <a:latin typeface="Cambria" pitchFamily="18" charset="0"/>
              </a:rPr>
              <a:t>МАШИНА – ЕХАТЬ 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38062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ОБЛАКО – ДОЖДЬ </a:t>
            </a:r>
          </a:p>
          <a:p>
            <a:r>
              <a:rPr lang="ru-RU" sz="3200" b="1" dirty="0" smtClean="0">
                <a:latin typeface="Cambria" pitchFamily="18" charset="0"/>
              </a:rPr>
              <a:t>ЛОШАДЬ – САНИ </a:t>
            </a:r>
          </a:p>
          <a:p>
            <a:r>
              <a:rPr lang="ru-RU" sz="3200" b="1" dirty="0" smtClean="0">
                <a:latin typeface="Cambria" pitchFamily="18" charset="0"/>
              </a:rPr>
              <a:t>НЕБО – ЗЕМЛЯ </a:t>
            </a:r>
          </a:p>
          <a:p>
            <a:r>
              <a:rPr lang="ru-RU" sz="3200" b="1" dirty="0" smtClean="0">
                <a:latin typeface="Cambria" pitchFamily="18" charset="0"/>
              </a:rPr>
              <a:t>ЯГОДА – ВАРЕНЬЕ 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24582" name="Picture 6" descr="http://www.playcast.ru/uploads/2018/02/10/245968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14488"/>
            <a:ext cx="2786082" cy="2480601"/>
          </a:xfrm>
          <a:prstGeom prst="rect">
            <a:avLst/>
          </a:prstGeom>
          <a:noFill/>
        </p:spPr>
      </p:pic>
      <p:pic>
        <p:nvPicPr>
          <p:cNvPr id="10" name="Picture 2" descr="http://www.clipartsuggest.com/images/70/sewing-101-with-melissa-what-to-do-when-things-don-t-work-out-u5gd6E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6190"/>
            <a:ext cx="2241189" cy="2331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Допишите вторую пару слов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3357562"/>
            <a:ext cx="255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ИГЛА –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ТОПОР –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ПЕТУХ –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МАШИНА –  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428736"/>
            <a:ext cx="2372765" cy="295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ОБЛАКО – 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ЛОШАДЬ –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НЕБО – 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ЯГОДА –  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7" name="Picture 4" descr="https://im0-tub-ru.yandex.net/i?id=d57e65f892841746812b9682eb7916f5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142984"/>
            <a:ext cx="2928958" cy="2975450"/>
          </a:xfrm>
          <a:prstGeom prst="rect">
            <a:avLst/>
          </a:prstGeom>
          <a:noFill/>
        </p:spPr>
      </p:pic>
      <p:pic>
        <p:nvPicPr>
          <p:cNvPr id="23556" name="Picture 4" descr="http://clipart-library.com/image_gallery/n933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86190"/>
            <a:ext cx="2286016" cy="26432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00298" y="1571612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ambria" pitchFamily="18" charset="0"/>
              </a:rPr>
              <a:t>ДОЖДЬ</a:t>
            </a:r>
            <a:endParaRPr lang="ru-RU" sz="3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285992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ambria" pitchFamily="18" charset="0"/>
              </a:rPr>
              <a:t>САНИ</a:t>
            </a:r>
            <a:endParaRPr lang="ru-RU" sz="3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1030" y="3036091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ambria" pitchFamily="18" charset="0"/>
              </a:rPr>
              <a:t>ЗЕМЛЯ</a:t>
            </a:r>
            <a:endParaRPr lang="ru-RU" sz="3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3786190"/>
            <a:ext cx="2000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ambria" pitchFamily="18" charset="0"/>
              </a:rPr>
              <a:t>ВАРЕНЬЕ</a:t>
            </a:r>
            <a:endParaRPr lang="ru-RU" sz="3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8" y="3500438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ambria" pitchFamily="18" charset="0"/>
              </a:rPr>
              <a:t>ШИТЬ</a:t>
            </a:r>
            <a:endParaRPr lang="ru-RU" sz="3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4214818"/>
            <a:ext cx="2373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ambria" pitchFamily="18" charset="0"/>
              </a:rPr>
              <a:t>КОЛОТИТЬ</a:t>
            </a:r>
            <a:endParaRPr lang="ru-RU" sz="3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4941168"/>
            <a:ext cx="1974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ambria" pitchFamily="18" charset="0"/>
              </a:rPr>
              <a:t>КРИЧАТЬ</a:t>
            </a:r>
            <a:endParaRPr lang="ru-RU" sz="3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826" y="5715016"/>
            <a:ext cx="1373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ambria" pitchFamily="18" charset="0"/>
              </a:rPr>
              <a:t>ЕХАТЬ</a:t>
            </a:r>
            <a:endParaRPr lang="ru-RU" sz="3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«Анаграммы»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5" y="1500174"/>
            <a:ext cx="2500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b="1" dirty="0" smtClean="0">
                <a:latin typeface="Cambria" pitchFamily="18" charset="0"/>
              </a:rPr>
              <a:t>ААЛТЕРК –  </a:t>
            </a:r>
          </a:p>
          <a:p>
            <a:pPr>
              <a:lnSpc>
                <a:spcPct val="200000"/>
              </a:lnSpc>
            </a:pPr>
            <a:r>
              <a:rPr lang="ru-RU" sz="3200" b="1" dirty="0" smtClean="0">
                <a:latin typeface="Cambria" pitchFamily="18" charset="0"/>
              </a:rPr>
              <a:t>КОЖАЛ –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3929066"/>
            <a:ext cx="2500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b="1" dirty="0" smtClean="0">
                <a:latin typeface="Cambria" pitchFamily="18" charset="0"/>
              </a:rPr>
              <a:t>ДМОНЧЕА –  </a:t>
            </a:r>
          </a:p>
          <a:p>
            <a:pPr>
              <a:lnSpc>
                <a:spcPct val="200000"/>
              </a:lnSpc>
            </a:pPr>
            <a:r>
              <a:rPr lang="ru-RU" sz="3200" b="1" dirty="0" smtClean="0">
                <a:latin typeface="Cambria" pitchFamily="18" charset="0"/>
              </a:rPr>
              <a:t>ШКААЧ –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12" y="1857364"/>
            <a:ext cx="1995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6600CC"/>
                </a:solidFill>
                <a:latin typeface="Cambria" pitchFamily="18" charset="0"/>
              </a:rPr>
              <a:t>ТАРЕЛКА</a:t>
            </a:r>
            <a:endParaRPr lang="ru-RU" sz="3200" b="1" i="1" dirty="0">
              <a:solidFill>
                <a:srgbClr val="6600CC"/>
              </a:solidFill>
              <a:latin typeface="Cambria" pitchFamily="18" charset="0"/>
            </a:endParaRPr>
          </a:p>
        </p:txBody>
      </p:sp>
      <p:pic>
        <p:nvPicPr>
          <p:cNvPr id="25602" name="Picture 2" descr="https://im0-tub-ru.yandex.net/i?id=04c4102b21d9ebd979775a864a33874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428736"/>
            <a:ext cx="3000364" cy="1368916"/>
          </a:xfrm>
          <a:prstGeom prst="rect">
            <a:avLst/>
          </a:prstGeom>
          <a:noFill/>
        </p:spPr>
      </p:pic>
      <p:pic>
        <p:nvPicPr>
          <p:cNvPr id="25604" name="Picture 4" descr="https://i.pinimg.com/originals/2e/2a/2f/2e2a2fb6f9be13edd45577886d70b8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71744"/>
            <a:ext cx="2285726" cy="12858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57422" y="2786058"/>
            <a:ext cx="168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6600CC"/>
                </a:solidFill>
                <a:latin typeface="Cambria" pitchFamily="18" charset="0"/>
              </a:rPr>
              <a:t>ЛОЖКА</a:t>
            </a:r>
            <a:endParaRPr lang="ru-RU" sz="3200" b="1" i="1" dirty="0">
              <a:solidFill>
                <a:srgbClr val="6600CC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4286256"/>
            <a:ext cx="215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6600CC"/>
                </a:solidFill>
                <a:latin typeface="Cambria" pitchFamily="18" charset="0"/>
              </a:rPr>
              <a:t>ЧЕМОДАН</a:t>
            </a:r>
            <a:endParaRPr lang="ru-RU" sz="3200" b="1" i="1" dirty="0">
              <a:solidFill>
                <a:srgbClr val="6600CC"/>
              </a:solidFill>
              <a:latin typeface="Cambria" pitchFamily="18" charset="0"/>
            </a:endParaRPr>
          </a:p>
        </p:txBody>
      </p:sp>
      <p:pic>
        <p:nvPicPr>
          <p:cNvPr id="25606" name="Picture 6" descr="https://i.pinimg.com/736x/6c/e4/da/6ce4daf752c245e47095a304aab01f81--clipart-images-suitcas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357694"/>
            <a:ext cx="2563756" cy="22860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500694" y="5214950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6600CC"/>
                </a:solidFill>
                <a:latin typeface="Cambria" pitchFamily="18" charset="0"/>
              </a:rPr>
              <a:t>ЧАШКА</a:t>
            </a:r>
            <a:endParaRPr lang="ru-RU" sz="3200" b="1" i="1" dirty="0">
              <a:solidFill>
                <a:srgbClr val="6600CC"/>
              </a:solidFill>
              <a:latin typeface="Cambria" pitchFamily="18" charset="0"/>
            </a:endParaRPr>
          </a:p>
        </p:txBody>
      </p:sp>
      <p:pic>
        <p:nvPicPr>
          <p:cNvPr id="25610" name="Picture 10" descr="https://openclipart.org/image/2400px/svg_to_png/3688/tomas-arad-cup-of-coff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857496"/>
            <a:ext cx="2008481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1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439958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«Из слогов – слово»</a:t>
            </a:r>
            <a:endParaRPr lang="ru-RU" sz="3600" dirty="0">
              <a:ln>
                <a:solidFill>
                  <a:srgbClr val="9900CC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071678"/>
            <a:ext cx="10342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ПРА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ХЛО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КОС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ГАЛ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ПЛА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ЛАС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2000240"/>
            <a:ext cx="1213794" cy="4433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СТУК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ТЁР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ТОК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ПОК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ТИК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ВДА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1750199" y="2964653"/>
            <a:ext cx="3357586" cy="2857520"/>
          </a:xfrm>
          <a:prstGeom prst="straightConnector1">
            <a:avLst/>
          </a:prstGeom>
          <a:ln w="76200">
            <a:solidFill>
              <a:srgbClr val="6600CC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6628" name="Picture 4" descr="https://mirdetstvo.ru/wp-content/uploads/2018/08/shkola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3116"/>
            <a:ext cx="308612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latin typeface="Cambria" pitchFamily="18" charset="0"/>
              </a:rPr>
              <a:t>Проверяем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1643050"/>
            <a:ext cx="177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ПРАВДА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2428868"/>
            <a:ext cx="1867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ХЛОПОК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3214686"/>
            <a:ext cx="1724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КОСТЁР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3714752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ГАЛСТУК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4500570"/>
            <a:ext cx="1815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ПЛАТОК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5214950"/>
            <a:ext cx="1811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ЛАСТИК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2051" name="Picture 3" descr="http://5lubelska.cba.pl/images/mini/FI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8976"/>
            <a:ext cx="3045798" cy="3429024"/>
          </a:xfrm>
          <a:prstGeom prst="rect">
            <a:avLst/>
          </a:prstGeom>
          <a:noFill/>
        </p:spPr>
      </p:pic>
      <p:pic>
        <p:nvPicPr>
          <p:cNvPr id="2055" name="Picture 7" descr="http://clipart-library.com/images/yTkrGgk8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571612"/>
            <a:ext cx="2286016" cy="2286016"/>
          </a:xfrm>
          <a:prstGeom prst="rect">
            <a:avLst/>
          </a:prstGeom>
          <a:noFill/>
        </p:spPr>
      </p:pic>
      <p:pic>
        <p:nvPicPr>
          <p:cNvPr id="2059" name="Picture 11" descr="https://media.istockphoto.com/vectors/cotton-plant-closeup-vector-id538949807?k=6&amp;m=538949807&amp;s=612x612&amp;w=0&amp;h=Viq0eZ5pmo3idJb46sVZ6WkHFMGYqxEwaegp_joly2o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3EFFB"/>
              </a:clrFrom>
              <a:clrTo>
                <a:srgbClr val="D3E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3244">
            <a:off x="6293541" y="578509"/>
            <a:ext cx="2571743" cy="2571744"/>
          </a:xfrm>
          <a:prstGeom prst="rect">
            <a:avLst/>
          </a:prstGeom>
          <a:noFill/>
        </p:spPr>
      </p:pic>
      <p:pic>
        <p:nvPicPr>
          <p:cNvPr id="2061" name="Picture 13" descr="https://ds04.infourok.ru/uploads/ex/122f/0019b4ae-adeaaea0/hello_html_626454f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6188" y="3500438"/>
            <a:ext cx="2468542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Корректирующая гимнастика для глаз</a:t>
            </a:r>
            <a:endParaRPr lang="ru-RU" dirty="0">
              <a:ln>
                <a:solidFill>
                  <a:srgbClr val="9900CC"/>
                </a:solidFill>
              </a:ln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9702" name="Picture 6" descr="https://st2.depositphotos.com/1526816/6541/v/950/depositphotos_65413653-stock-illustration-expression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 l="55279" t="34922" r="19061" b="31818"/>
          <a:stretch>
            <a:fillRect/>
          </a:stretch>
        </p:blipFill>
        <p:spPr bwMode="auto">
          <a:xfrm>
            <a:off x="2071670" y="1571612"/>
            <a:ext cx="5000660" cy="506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latin typeface="Cambria" pitchFamily="18" charset="0"/>
              </a:rPr>
              <a:t>Математические задания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3" name="Рисунок 2" descr="Рисунок 1. - коп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357298"/>
            <a:ext cx="4143404" cy="4677488"/>
          </a:xfrm>
          <a:prstGeom prst="rect">
            <a:avLst/>
          </a:prstGeom>
        </p:spPr>
      </p:pic>
      <p:pic>
        <p:nvPicPr>
          <p:cNvPr id="5" name="Рисунок 4" descr="Рисунок 1. - коп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357298"/>
            <a:ext cx="4143404" cy="4677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18" y="2500306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ambria" pitchFamily="18" charset="0"/>
              </a:rPr>
              <a:t>120</a:t>
            </a:r>
            <a:endParaRPr lang="ru-RU" sz="5400" b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4143380"/>
            <a:ext cx="2997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ambria" pitchFamily="18" charset="0"/>
              </a:rPr>
              <a:t>1 1 1 1 1 </a:t>
            </a:r>
            <a:endParaRPr lang="ru-RU" sz="54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2571744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ambria" pitchFamily="18" charset="0"/>
              </a:rPr>
              <a:t>11</a:t>
            </a:r>
            <a:endParaRPr lang="ru-RU" sz="5400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4143380"/>
            <a:ext cx="2845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ambria" pitchFamily="18" charset="0"/>
              </a:rPr>
              <a:t>2 2 2 2 2</a:t>
            </a:r>
            <a:endParaRPr lang="ru-RU" sz="5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latin typeface="Cambria" pitchFamily="18" charset="0"/>
              </a:rPr>
              <a:t>Проверяем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3" name="Рисунок 2" descr="Рисунок 1. - коп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642918"/>
            <a:ext cx="4286280" cy="4677488"/>
          </a:xfrm>
          <a:prstGeom prst="rect">
            <a:avLst/>
          </a:prstGeom>
        </p:spPr>
      </p:pic>
      <p:pic>
        <p:nvPicPr>
          <p:cNvPr id="5" name="Рисунок 4" descr="Рисунок 1. - коп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1571612"/>
            <a:ext cx="4714908" cy="4677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185736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ambria" pitchFamily="18" charset="0"/>
              </a:rPr>
              <a:t>120</a:t>
            </a:r>
            <a:endParaRPr lang="ru-RU" sz="5400" b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357562"/>
            <a:ext cx="354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atin typeface="Cambria" pitchFamily="18" charset="0"/>
              </a:rPr>
              <a:t>11 * 11 - 1 </a:t>
            </a:r>
            <a:endParaRPr lang="ru-RU" sz="5400" b="1" i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2643182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ambria" pitchFamily="18" charset="0"/>
              </a:rPr>
              <a:t>11</a:t>
            </a:r>
            <a:endParaRPr lang="ru-RU" sz="5400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4357694"/>
            <a:ext cx="3988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atin typeface="Cambria" pitchFamily="18" charset="0"/>
              </a:rPr>
              <a:t>22 : 2 + 2 - 2</a:t>
            </a:r>
            <a:endParaRPr lang="ru-RU" sz="5400" b="1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Приветствие</a:t>
            </a:r>
            <a:endParaRPr lang="ru-RU" sz="4800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https://matveeva-vos-ds31-ryabinka.edumsko.ru/uploads/4200/4177/section/590769/.thumbs/525301_6.jpeg?154126680116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643050"/>
            <a:ext cx="7655443" cy="4304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latin typeface="Cambria" pitchFamily="18" charset="0"/>
              </a:rPr>
              <a:t>«Фигура»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User\Desktop\часть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48" b="8487"/>
          <a:stretch>
            <a:fillRect/>
          </a:stretch>
        </p:blipFill>
        <p:spPr bwMode="auto">
          <a:xfrm rot="16200000">
            <a:off x="2054249" y="660340"/>
            <a:ext cx="4964065" cy="678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latin typeface="Cambria" pitchFamily="18" charset="0"/>
              </a:rPr>
              <a:t>Проверяем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050" name="Picture 2" descr="C:\Users\User\Pictures\Новый точечный рисунок (2)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283260"/>
            <a:ext cx="5072098" cy="5256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исунок 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000108"/>
            <a:ext cx="4370387" cy="543718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latin typeface="Cambria" pitchFamily="18" charset="0"/>
              </a:rPr>
              <a:t>Цветочек «Достижений»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User\Pictures\Рисунок 11 - копия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857232"/>
            <a:ext cx="4643470" cy="56436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500174"/>
            <a:ext cx="48577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Каждый листочек имеет свой определенный цвет: </a:t>
            </a:r>
          </a:p>
          <a:p>
            <a:pPr marL="1438275" lvl="0"/>
            <a:endParaRPr lang="ru-RU" sz="2400" b="1" dirty="0" smtClean="0">
              <a:latin typeface="Cambria" pitchFamily="18" charset="0"/>
            </a:endParaRPr>
          </a:p>
          <a:p>
            <a:pPr marL="1438275" lvl="0"/>
            <a:r>
              <a:rPr lang="ru-RU" sz="2400" b="1" dirty="0" smtClean="0">
                <a:latin typeface="Cambria" pitchFamily="18" charset="0"/>
              </a:rPr>
              <a:t>Розовый — все сделал правильно, </a:t>
            </a:r>
          </a:p>
          <a:p>
            <a:pPr marL="1438275" lvl="0"/>
            <a:endParaRPr lang="ru-RU" sz="2400" b="1" dirty="0" smtClean="0">
              <a:latin typeface="Cambria" pitchFamily="18" charset="0"/>
            </a:endParaRPr>
          </a:p>
          <a:p>
            <a:pPr marL="1438275" lvl="0"/>
            <a:r>
              <a:rPr lang="ru-RU" sz="2400" b="1" dirty="0" smtClean="0">
                <a:latin typeface="Cambria" pitchFamily="18" charset="0"/>
              </a:rPr>
              <a:t>Оранжевый — встретились трудности, </a:t>
            </a:r>
          </a:p>
          <a:p>
            <a:pPr marL="1438275" lvl="0"/>
            <a:endParaRPr lang="ru-RU" sz="2400" b="1" dirty="0" smtClean="0">
              <a:latin typeface="Cambria" pitchFamily="18" charset="0"/>
            </a:endParaRPr>
          </a:p>
          <a:p>
            <a:pPr marL="1438275" lvl="0"/>
            <a:r>
              <a:rPr lang="ru-RU" sz="2400" b="1" dirty="0" smtClean="0">
                <a:latin typeface="Cambria" pitchFamily="18" charset="0"/>
              </a:rPr>
              <a:t>Желтый — много ошибок.</a:t>
            </a:r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  <p:sp>
        <p:nvSpPr>
          <p:cNvPr id="7" name="Капля 6"/>
          <p:cNvSpPr/>
          <p:nvPr/>
        </p:nvSpPr>
        <p:spPr>
          <a:xfrm>
            <a:off x="642910" y="2571744"/>
            <a:ext cx="914400" cy="914400"/>
          </a:xfrm>
          <a:prstGeom prst="teardrop">
            <a:avLst/>
          </a:prstGeom>
          <a:solidFill>
            <a:srgbClr val="EA3AC8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>
            <a:off x="571472" y="3786190"/>
            <a:ext cx="914400" cy="914400"/>
          </a:xfrm>
          <a:prstGeom prst="teardrop">
            <a:avLst/>
          </a:prstGeom>
          <a:solidFill>
            <a:srgbClr val="FF66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>
            <a:off x="642910" y="5143512"/>
            <a:ext cx="914400" cy="914400"/>
          </a:xfrm>
          <a:prstGeom prst="teardrop">
            <a:avLst/>
          </a:prstGeom>
          <a:solidFill>
            <a:srgbClr val="FFFF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Pictures\155f08e9e55a794db99d5c8e4420e338d6658daeabad738e42570ade9e46b3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000232" y="1142984"/>
            <a:ext cx="5214974" cy="5115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latin typeface="Cambria" pitchFamily="18" charset="0"/>
              </a:rPr>
              <a:t>Благодарю …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0-tub-ru.yandex.net/i?id=b60eb49445b1427e9ae36bd919ec1014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8604"/>
            <a:ext cx="4475591" cy="411548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latin typeface="Cambria" pitchFamily="18" charset="0"/>
              </a:rPr>
              <a:t>Спасибо за занятие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3078" name="Picture 6" descr="http://clipart-library.com/img1/7501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852189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Подари улыбку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2" descr="https://i.pinimg.com/736x/82/02/d5/8202d5a3acd9c68a505ec3027425291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928645"/>
            <a:ext cx="6143668" cy="5929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исунок 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857232"/>
            <a:ext cx="4572032" cy="564360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latin typeface="Cambria" pitchFamily="18" charset="0"/>
              </a:rPr>
              <a:t>Цветочек «Достижений»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435771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Каждый лепесток имеет свой определенный цвет: </a:t>
            </a:r>
          </a:p>
          <a:p>
            <a:pPr algn="ctr"/>
            <a:endParaRPr lang="ru-RU" sz="1600" b="1" dirty="0" smtClean="0">
              <a:latin typeface="Cambria" pitchFamily="18" charset="0"/>
            </a:endParaRPr>
          </a:p>
          <a:p>
            <a:pPr marL="1438275" lvl="0"/>
            <a:r>
              <a:rPr lang="ru-RU" sz="2400" b="1" dirty="0" smtClean="0">
                <a:latin typeface="Cambria" pitchFamily="18" charset="0"/>
              </a:rPr>
              <a:t>Розовый — у меня всё получилось, нет ошибок</a:t>
            </a:r>
          </a:p>
          <a:p>
            <a:pPr marL="1438275" lvl="0"/>
            <a:endParaRPr lang="ru-RU" sz="1600" b="1" dirty="0" smtClean="0">
              <a:latin typeface="Cambria" pitchFamily="18" charset="0"/>
            </a:endParaRPr>
          </a:p>
          <a:p>
            <a:pPr marL="1438275" lvl="0"/>
            <a:r>
              <a:rPr lang="ru-RU" sz="2400" b="1" dirty="0" smtClean="0">
                <a:latin typeface="Cambria" pitchFamily="18" charset="0"/>
              </a:rPr>
              <a:t>Оранжевый — мне не всё удалось, 1 – 2 ошибки</a:t>
            </a:r>
          </a:p>
          <a:p>
            <a:pPr marL="1438275" lvl="0"/>
            <a:endParaRPr lang="ru-RU" sz="1600" b="1" dirty="0" smtClean="0">
              <a:latin typeface="Cambria" pitchFamily="18" charset="0"/>
            </a:endParaRPr>
          </a:p>
          <a:p>
            <a:pPr marL="1438275" lvl="0"/>
            <a:r>
              <a:rPr lang="ru-RU" sz="2400" b="1" dirty="0" smtClean="0">
                <a:latin typeface="Cambria" pitchFamily="18" charset="0"/>
              </a:rPr>
              <a:t>Желтый — мне нужна помощь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Капля 6"/>
          <p:cNvSpPr/>
          <p:nvPr/>
        </p:nvSpPr>
        <p:spPr>
          <a:xfrm>
            <a:off x="785786" y="2357430"/>
            <a:ext cx="914400" cy="914400"/>
          </a:xfrm>
          <a:prstGeom prst="teardrop">
            <a:avLst/>
          </a:prstGeom>
          <a:solidFill>
            <a:srgbClr val="EA3AC8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>
            <a:off x="785786" y="3643314"/>
            <a:ext cx="914400" cy="914400"/>
          </a:xfrm>
          <a:prstGeom prst="teardrop">
            <a:avLst/>
          </a:prstGeom>
          <a:solidFill>
            <a:srgbClr val="FF66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>
            <a:off x="714348" y="5286388"/>
            <a:ext cx="914400" cy="914400"/>
          </a:xfrm>
          <a:prstGeom prst="teardrop">
            <a:avLst/>
          </a:prstGeom>
          <a:solidFill>
            <a:srgbClr val="FFFF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Интеллектуальная разминка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5362" name="Picture 2" descr="C:\Users\User\Pictures\math-homework-clip-art-3581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30"/>
          <a:stretch>
            <a:fillRect/>
          </a:stretch>
        </p:blipFill>
        <p:spPr bwMode="auto">
          <a:xfrm>
            <a:off x="2000232" y="1348925"/>
            <a:ext cx="5238096" cy="515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«Память»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4152" b="6570"/>
          <a:stretch>
            <a:fillRect/>
          </a:stretch>
        </p:blipFill>
        <p:spPr bwMode="auto">
          <a:xfrm>
            <a:off x="285721" y="1571613"/>
            <a:ext cx="5000659" cy="25598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t="9983" b="10151"/>
          <a:stretch>
            <a:fillRect/>
          </a:stretch>
        </p:blipFill>
        <p:spPr bwMode="auto">
          <a:xfrm>
            <a:off x="3508168" y="4071942"/>
            <a:ext cx="5278673" cy="250373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.depositphotos.com/1001009/3949/v/950/depositphotos_39495743-stock-illustration-boy-draws-an-easter-egg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428860" y="2214554"/>
            <a:ext cx="4357718" cy="440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214578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Зарисуйте увиденные изображения как можно точнее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Проверяем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4152" b="6570"/>
          <a:stretch>
            <a:fillRect/>
          </a:stretch>
        </p:blipFill>
        <p:spPr bwMode="auto">
          <a:xfrm>
            <a:off x="285720" y="1357298"/>
            <a:ext cx="5000659" cy="25598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t="9983" b="10151"/>
          <a:stretch>
            <a:fillRect/>
          </a:stretch>
        </p:blipFill>
        <p:spPr bwMode="auto">
          <a:xfrm>
            <a:off x="3508168" y="4071942"/>
            <a:ext cx="5278673" cy="250373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3857652" cy="420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9900CC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«Мышление»</a:t>
            </a:r>
            <a:endParaRPr lang="ru-RU" b="1" dirty="0">
              <a:ln>
                <a:solidFill>
                  <a:srgbClr val="9900CC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3289"/>
          <a:stretch>
            <a:fillRect/>
          </a:stretch>
        </p:blipFill>
        <p:spPr bwMode="auto">
          <a:xfrm>
            <a:off x="4929190" y="2428868"/>
            <a:ext cx="350046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4929198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ambria" pitchFamily="18" charset="0"/>
              </a:rPr>
              <a:t>а)</a:t>
            </a:r>
            <a:endParaRPr lang="ru-RU" sz="4000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5715016"/>
            <a:ext cx="684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ambria" pitchFamily="18" charset="0"/>
              </a:rPr>
              <a:t>б)</a:t>
            </a:r>
            <a:endParaRPr lang="ru-RU" sz="4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240</Words>
  <Application>Microsoft Office PowerPoint</Application>
  <PresentationFormat>Экран (4:3)</PresentationFormat>
  <Paragraphs>103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</vt:lpstr>
      <vt:lpstr>Тема Office</vt:lpstr>
      <vt:lpstr>Коррекционно-развивающее занятие. «Тесты. Игры. Упражнения».</vt:lpstr>
      <vt:lpstr>Приветствие</vt:lpstr>
      <vt:lpstr>Подари улыбку</vt:lpstr>
      <vt:lpstr>Цветочек «Достижений»</vt:lpstr>
      <vt:lpstr>Интеллектуальная разминка</vt:lpstr>
      <vt:lpstr>«Память»</vt:lpstr>
      <vt:lpstr>Зарисуйте увиденные изображения как можно точнее</vt:lpstr>
      <vt:lpstr>Проверяем</vt:lpstr>
      <vt:lpstr>«Мышление»</vt:lpstr>
      <vt:lpstr>Проверяем</vt:lpstr>
      <vt:lpstr>«Физкультминутка»</vt:lpstr>
      <vt:lpstr>«Пары слов»</vt:lpstr>
      <vt:lpstr>Допишите вторую пару слов</vt:lpstr>
      <vt:lpstr>«Анаграммы»</vt:lpstr>
      <vt:lpstr>«Из слогов – слово»</vt:lpstr>
      <vt:lpstr>Проверяем</vt:lpstr>
      <vt:lpstr>Корректирующая гимнастика для глаз</vt:lpstr>
      <vt:lpstr>Математические задания</vt:lpstr>
      <vt:lpstr>Проверяем</vt:lpstr>
      <vt:lpstr>«Фигура»</vt:lpstr>
      <vt:lpstr>Проверяем</vt:lpstr>
      <vt:lpstr>Цветочек «Достижений»</vt:lpstr>
      <vt:lpstr>Благодарю …</vt:lpstr>
      <vt:lpstr>Спасибо за занятие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User-PC</cp:lastModifiedBy>
  <cp:revision>74</cp:revision>
  <dcterms:created xsi:type="dcterms:W3CDTF">2019-02-18T07:45:24Z</dcterms:created>
  <dcterms:modified xsi:type="dcterms:W3CDTF">2019-09-08T16:02:00Z</dcterms:modified>
</cp:coreProperties>
</file>