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5;&#1072;%2028.01.2014\&#1085;&#1086;&#1091;%202014\10%20&#1050;&#1051;&#1040;&#1057;&#1057;%20&#1055;&#1057;&#1048;\&#1092;&#1086;&#1085;&#1099;%20&#1076;&#1083;&#1103;%20&#1087;&#1088;&#1080;&#1079;&#1077;&#1085;&#1090;&#1072;&#1094;&#1080;&#1081;\&#1055;&#1089;&#1080;&#1093;&#1086;&#1083;&#1086;&#1075;&#1080;&#1103;%20&#1053;&#1054;&#105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5;&#1072;%2028.01.2014\&#1085;&#1086;&#1091;%202014\10%20&#1050;&#1051;&#1040;&#1057;&#1057;%20&#1055;&#1057;&#1048;\&#1092;&#1086;&#1085;&#1099;%20&#1076;&#1083;&#1103;%20&#1087;&#1088;&#1080;&#1079;&#1077;&#1085;&#1090;&#1072;&#1094;&#1080;&#1081;\&#1055;&#1089;&#1080;&#1093;&#1086;&#1083;&#1086;&#1075;&#1080;&#1103;%20&#1053;&#1054;&#105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5;&#1072;%2028.01.2014\&#1085;&#1086;&#1091;%202014\10%20&#1050;&#1051;&#1040;&#1057;&#1057;%20&#1055;&#1057;&#1048;\&#1092;&#1086;&#1085;&#1099;%20&#1076;&#1083;&#1103;%20&#1087;&#1088;&#1080;&#1079;&#1077;&#1085;&#1090;&#1072;&#1094;&#1080;&#1081;\&#1055;&#1089;&#1080;&#1093;&#1086;&#1083;&#1086;&#1075;&#1080;&#1103;%20&#1053;&#1054;&#105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5;&#1072;%2028.01.2014\&#1085;&#1086;&#1091;%202014\10%20&#1050;&#1051;&#1040;&#1057;&#1057;%20&#1055;&#1057;&#1048;\&#1092;&#1086;&#1085;&#1099;%20&#1076;&#1083;&#1103;%20&#1087;&#1088;&#1080;&#1079;&#1077;&#1085;&#1090;&#1072;&#1094;&#1080;&#1081;\&#1055;&#1089;&#1080;&#1093;&#1086;&#1083;&#1086;&#1075;&#1080;&#1103;%20&#1053;&#1054;&#105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5;&#1072;%2028.01.2014\&#1085;&#1086;&#1091;%202014\10%20&#1050;&#1051;&#1040;&#1057;&#1057;%20&#1055;&#1057;&#1048;\&#1092;&#1086;&#1085;&#1099;%20&#1076;&#1083;&#1103;%20&#1087;&#1088;&#1080;&#1079;&#1077;&#1085;&#1090;&#1072;&#1094;&#1080;&#1081;\&#1055;&#1089;&#1080;&#1093;&#1086;&#1083;&#1086;&#1075;&#1080;&#1103;%20&#1053;&#1054;&#105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85;&#1072;%2028.01.2014\&#1085;&#1086;&#1091;%202014\10%20&#1050;&#1051;&#1040;&#1057;&#1057;%20&#1055;&#1057;&#1048;\&#1092;&#1086;&#1085;&#1099;%20&#1076;&#1083;&#1103;%20&#1087;&#1088;&#1080;&#1079;&#1077;&#1085;&#1090;&#1072;&#1094;&#1080;&#1081;\&#1055;&#1089;&#1080;&#1093;&#1086;&#1083;&#1086;&#1075;&#1080;&#1103;%20&#1053;&#1054;&#105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b="1" dirty="0">
                <a:latin typeface="Bookman Old Style" pitchFamily="18" charset="0"/>
              </a:rPr>
              <a:t>Результаты</a:t>
            </a:r>
            <a:r>
              <a:rPr lang="ru-RU" sz="2000" b="1" baseline="0" dirty="0">
                <a:latin typeface="Bookman Old Style" pitchFamily="18" charset="0"/>
              </a:rPr>
              <a:t> диагностики по методике "Шкала психологического стресса </a:t>
            </a:r>
            <a:r>
              <a:rPr lang="en-US" sz="2000" b="1" baseline="0" dirty="0">
                <a:latin typeface="Bookman Old Style" pitchFamily="18" charset="0"/>
              </a:rPr>
              <a:t>PSM-25</a:t>
            </a:r>
            <a:r>
              <a:rPr lang="ru-RU" sz="2000" b="1" baseline="0" dirty="0">
                <a:latin typeface="Bookman Old Style" pitchFamily="18" charset="0"/>
              </a:rPr>
              <a:t>".</a:t>
            </a:r>
            <a:endParaRPr lang="ru-RU" sz="2000" b="1" i="0" u="none" strike="noStrike" baseline="0" dirty="0">
              <a:latin typeface="Bookman Old Style" pitchFamily="18" charset="0"/>
            </a:endParaRPr>
          </a:p>
          <a:p>
            <a:pPr>
              <a:defRPr/>
            </a:pPr>
            <a:r>
              <a:rPr lang="ru-RU" sz="2000" b="1" i="0" u="none" strike="noStrike" baseline="0" dirty="0">
                <a:latin typeface="Bookman Old Style" pitchFamily="18" charset="0"/>
              </a:rPr>
              <a:t>Констатирующий срез.</a:t>
            </a:r>
            <a:endParaRPr lang="en-US" sz="2000" b="1" dirty="0">
              <a:latin typeface="Bookman Old Style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Лист3!$H$16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Лист3!$G$17:$G$19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Лист3!$H$17:$H$19</c:f>
              <c:numCache>
                <c:formatCode>General</c:formatCode>
                <c:ptCount val="3"/>
                <c:pt idx="0">
                  <c:v>13.2</c:v>
                </c:pt>
                <c:pt idx="1">
                  <c:v>62.7</c:v>
                </c:pt>
                <c:pt idx="2">
                  <c:v>23.1</c:v>
                </c:pt>
              </c:numCache>
            </c:numRef>
          </c:val>
        </c:ser>
        <c:shape val="box"/>
        <c:axId val="36366976"/>
        <c:axId val="95241728"/>
        <c:axId val="0"/>
      </c:bar3DChart>
      <c:catAx>
        <c:axId val="363669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 b="1" dirty="0">
                    <a:latin typeface="Bookman Old Style" pitchFamily="18" charset="0"/>
                  </a:rPr>
                  <a:t>Показатель психической напряженности (уровень стресса)</a:t>
                </a:r>
              </a:p>
            </c:rich>
          </c:tx>
          <c:layout/>
        </c:title>
        <c:majorTickMark val="none"/>
        <c:tickLblPos val="nextTo"/>
        <c:crossAx val="95241728"/>
        <c:crosses val="autoZero"/>
        <c:auto val="1"/>
        <c:lblAlgn val="ctr"/>
        <c:lblOffset val="100"/>
      </c:catAx>
      <c:valAx>
        <c:axId val="952417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</c:title>
        <c:numFmt formatCode="General" sourceLinked="1"/>
        <c:tickLblPos val="nextTo"/>
        <c:crossAx val="3636697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dirty="0">
                <a:latin typeface="Bookman Old Style" pitchFamily="18" charset="0"/>
              </a:rPr>
              <a:t>Результаты</a:t>
            </a:r>
            <a:r>
              <a:rPr lang="ru-RU" sz="1800" b="1" baseline="0" dirty="0">
                <a:latin typeface="Bookman Old Style" pitchFamily="18" charset="0"/>
              </a:rPr>
              <a:t> диагностики по методике "Стратегии преодоления стрессовых ситуаций  (</a:t>
            </a:r>
            <a:r>
              <a:rPr lang="en-US" sz="1800" b="1" baseline="0" dirty="0">
                <a:latin typeface="Bookman Old Style" pitchFamily="18" charset="0"/>
              </a:rPr>
              <a:t>SACS</a:t>
            </a:r>
            <a:r>
              <a:rPr lang="ru-RU" sz="1800" b="1" baseline="0" dirty="0">
                <a:latin typeface="Bookman Old Style" pitchFamily="18" charset="0"/>
              </a:rPr>
              <a:t>)".</a:t>
            </a:r>
          </a:p>
          <a:p>
            <a:pPr>
              <a:defRPr/>
            </a:pPr>
            <a:r>
              <a:rPr lang="ru-RU" sz="1800" b="1" baseline="0" dirty="0">
                <a:latin typeface="Bookman Old Style" pitchFamily="18" charset="0"/>
              </a:rPr>
              <a:t>Констатирующий срез.</a:t>
            </a:r>
            <a:endParaRPr lang="ru-RU" sz="1800" b="1" dirty="0">
              <a:latin typeface="Bookman Old Style" pitchFamily="18" charset="0"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27511712628835489"/>
          <c:y val="0.14306488772236831"/>
          <c:w val="0.70332537269689632"/>
          <c:h val="0.75973753280839973"/>
        </c:manualLayout>
      </c:layout>
      <c:bar3DChart>
        <c:barDir val="bar"/>
        <c:grouping val="clustered"/>
        <c:ser>
          <c:idx val="0"/>
          <c:order val="0"/>
          <c:tx>
            <c:strRef>
              <c:f>'инд.п. SACS'!$O$13</c:f>
              <c:strCache>
                <c:ptCount val="1"/>
                <c:pt idx="0">
                  <c:v>проценты</c:v>
                </c:pt>
              </c:strCache>
            </c:strRef>
          </c:tx>
          <c:cat>
            <c:strRef>
              <c:f>'инд.п. SACS'!$N$14:$N$22</c:f>
              <c:strCache>
                <c:ptCount val="9"/>
                <c:pt idx="0">
                  <c:v>Ассертивные действия</c:v>
                </c:pt>
                <c:pt idx="1">
                  <c:v>Встыпление в социальный контакт</c:v>
                </c:pt>
                <c:pt idx="2">
                  <c:v>Поиск социальной поддержки</c:v>
                </c:pt>
                <c:pt idx="3">
                  <c:v>Осторожные действия</c:v>
                </c:pt>
                <c:pt idx="4">
                  <c:v>Импульсивные действия</c:v>
                </c:pt>
                <c:pt idx="5">
                  <c:v>Избегание</c:v>
                </c:pt>
                <c:pt idx="6">
                  <c:v>Непрямые действия</c:v>
                </c:pt>
                <c:pt idx="7">
                  <c:v>Ассоциальные действия</c:v>
                </c:pt>
                <c:pt idx="8">
                  <c:v>Агрессивные действия</c:v>
                </c:pt>
              </c:strCache>
            </c:strRef>
          </c:cat>
          <c:val>
            <c:numRef>
              <c:f>'инд.п. SACS'!$O$14:$O$22</c:f>
              <c:numCache>
                <c:formatCode>0.0</c:formatCode>
                <c:ptCount val="9"/>
                <c:pt idx="0">
                  <c:v>6.6</c:v>
                </c:pt>
                <c:pt idx="1">
                  <c:v>3.3</c:v>
                </c:pt>
                <c:pt idx="2">
                  <c:v>3.3</c:v>
                </c:pt>
                <c:pt idx="3">
                  <c:v>13.2</c:v>
                </c:pt>
                <c:pt idx="4">
                  <c:v>9.9</c:v>
                </c:pt>
                <c:pt idx="5">
                  <c:v>19.8</c:v>
                </c:pt>
                <c:pt idx="6">
                  <c:v>13.2</c:v>
                </c:pt>
                <c:pt idx="7">
                  <c:v>16.5</c:v>
                </c:pt>
                <c:pt idx="8">
                  <c:v>33</c:v>
                </c:pt>
              </c:numCache>
            </c:numRef>
          </c:val>
        </c:ser>
        <c:shape val="box"/>
        <c:axId val="48422912"/>
        <c:axId val="48424832"/>
        <c:axId val="0"/>
      </c:bar3DChart>
      <c:catAx>
        <c:axId val="4842291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Модель поведения</a:t>
                </a:r>
              </a:p>
            </c:rich>
          </c:tx>
          <c:layout/>
        </c:title>
        <c:majorTickMark val="none"/>
        <c:tickLblPos val="nextTo"/>
        <c:crossAx val="48424832"/>
        <c:crosses val="autoZero"/>
        <c:auto val="1"/>
        <c:lblAlgn val="ctr"/>
        <c:lblOffset val="100"/>
      </c:catAx>
      <c:valAx>
        <c:axId val="4842483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 b="1">
                    <a:latin typeface="Bookman Old Style" pitchFamily="18" charset="0"/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0.69119966818529166"/>
              <c:y val="0.87998096391797176"/>
            </c:manualLayout>
          </c:layout>
        </c:title>
        <c:numFmt formatCode="0.0" sourceLinked="1"/>
        <c:tickLblPos val="nextTo"/>
        <c:crossAx val="4842291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b="1">
                <a:latin typeface="Bookman Old Style" pitchFamily="18" charset="0"/>
              </a:rPr>
              <a:t>Оценка общего индекса конструктивности стратегий преодолевающего поведения.</a:t>
            </a:r>
          </a:p>
          <a:p>
            <a:pPr>
              <a:defRPr/>
            </a:pPr>
            <a:r>
              <a:rPr lang="ru-RU" sz="1200" b="1">
                <a:latin typeface="Bookman Old Style" pitchFamily="18" charset="0"/>
              </a:rPr>
              <a:t>Констатирующий срез.</a:t>
            </a:r>
            <a:endParaRPr lang="en-US" sz="1200" b="1">
              <a:latin typeface="Bookman Old Style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'инд.п. SACS'!$X$7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'инд.п. SACS'!$W$8:$W$10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'инд.п. SACS'!$X$8:$X$10</c:f>
              <c:numCache>
                <c:formatCode>0.0</c:formatCode>
                <c:ptCount val="3"/>
                <c:pt idx="0">
                  <c:v>6.6</c:v>
                </c:pt>
                <c:pt idx="1">
                  <c:v>3.3</c:v>
                </c:pt>
                <c:pt idx="2">
                  <c:v>85.8</c:v>
                </c:pt>
              </c:numCache>
            </c:numRef>
          </c:val>
        </c:ser>
        <c:shape val="box"/>
        <c:axId val="48437504"/>
        <c:axId val="48439680"/>
        <c:axId val="0"/>
      </c:bar3DChart>
      <c:catAx>
        <c:axId val="48437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800" dirty="0"/>
                  <a:t>Уровень индекса конструктивности</a:t>
                </a:r>
              </a:p>
            </c:rich>
          </c:tx>
          <c:layout/>
        </c:title>
        <c:majorTickMark val="none"/>
        <c:tickLblPos val="nextTo"/>
        <c:crossAx val="48439680"/>
        <c:crosses val="autoZero"/>
        <c:auto val="1"/>
        <c:lblAlgn val="ctr"/>
        <c:lblOffset val="100"/>
      </c:catAx>
      <c:valAx>
        <c:axId val="484396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</c:title>
        <c:numFmt formatCode="0.0" sourceLinked="1"/>
        <c:tickLblPos val="nextTo"/>
        <c:crossAx val="4843750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dirty="0">
                <a:latin typeface="Bookman Old Style" pitchFamily="18" charset="0"/>
              </a:rPr>
              <a:t>Результаты</a:t>
            </a:r>
            <a:r>
              <a:rPr lang="ru-RU" sz="1800" b="1" baseline="0" dirty="0">
                <a:latin typeface="Bookman Old Style" pitchFamily="18" charset="0"/>
              </a:rPr>
              <a:t> диагностики по методике "Шкала психологического стресса </a:t>
            </a:r>
            <a:r>
              <a:rPr lang="en-US" sz="1800" b="1" baseline="0" dirty="0">
                <a:latin typeface="Bookman Old Style" pitchFamily="18" charset="0"/>
              </a:rPr>
              <a:t>PSM-25</a:t>
            </a:r>
            <a:r>
              <a:rPr lang="ru-RU" sz="1800" b="1" baseline="0" dirty="0">
                <a:latin typeface="Bookman Old Style" pitchFamily="18" charset="0"/>
              </a:rPr>
              <a:t>".</a:t>
            </a:r>
            <a:endParaRPr lang="ru-RU" sz="1800" b="1" i="0" u="none" strike="noStrike" baseline="0" dirty="0">
              <a:latin typeface="Bookman Old Style" pitchFamily="18" charset="0"/>
            </a:endParaRPr>
          </a:p>
          <a:p>
            <a:pPr>
              <a:defRPr/>
            </a:pPr>
            <a:r>
              <a:rPr lang="ru-RU" sz="1800" b="1" i="0" u="none" strike="noStrike" baseline="0" dirty="0">
                <a:latin typeface="Bookman Old Style" pitchFamily="18" charset="0"/>
              </a:rPr>
              <a:t>После формирующего эксперимента.</a:t>
            </a:r>
            <a:endParaRPr lang="en-US" sz="1800" b="1" dirty="0">
              <a:latin typeface="Bookman Old Style" pitchFamily="18" charset="0"/>
            </a:endParaRPr>
          </a:p>
        </c:rich>
      </c:tx>
      <c:layout>
        <c:manualLayout>
          <c:xMode val="edge"/>
          <c:yMode val="edge"/>
          <c:x val="0.10769069810814376"/>
          <c:y val="2.8328611898016977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Лист3!$H$16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Лист3!$G$17:$G$19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Лист3!$H$17:$H$19</c:f>
              <c:numCache>
                <c:formatCode>General</c:formatCode>
                <c:ptCount val="3"/>
                <c:pt idx="0">
                  <c:v>13.2</c:v>
                </c:pt>
                <c:pt idx="1">
                  <c:v>62.7</c:v>
                </c:pt>
                <c:pt idx="2">
                  <c:v>23.1</c:v>
                </c:pt>
              </c:numCache>
            </c:numRef>
          </c:val>
        </c:ser>
        <c:shape val="box"/>
        <c:axId val="48460544"/>
        <c:axId val="48462464"/>
        <c:axId val="0"/>
      </c:bar3DChart>
      <c:catAx>
        <c:axId val="48460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600" b="1" dirty="0">
                    <a:latin typeface="Bookman Old Style" pitchFamily="18" charset="0"/>
                  </a:rPr>
                  <a:t>Показатель психической напряженности (уровень стресса</a:t>
                </a:r>
                <a:r>
                  <a:rPr lang="ru-RU" b="1" dirty="0">
                    <a:latin typeface="Bookman Old Style" pitchFamily="18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0.15060917426620318"/>
              <c:y val="0.92488888888888932"/>
            </c:manualLayout>
          </c:layout>
        </c:title>
        <c:majorTickMark val="none"/>
        <c:tickLblPos val="nextTo"/>
        <c:crossAx val="48462464"/>
        <c:crosses val="autoZero"/>
        <c:auto val="1"/>
        <c:lblAlgn val="ctr"/>
        <c:lblOffset val="100"/>
      </c:catAx>
      <c:valAx>
        <c:axId val="484624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</c:title>
        <c:numFmt formatCode="General" sourceLinked="1"/>
        <c:tickLblPos val="nextTo"/>
        <c:crossAx val="4846054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latin typeface="Bookman Old Style" pitchFamily="18" charset="0"/>
              </a:rPr>
              <a:t>Ре</a:t>
            </a:r>
            <a:r>
              <a:rPr lang="ru-RU" sz="1600" b="1" dirty="0">
                <a:latin typeface="Bookman Old Style" pitchFamily="18" charset="0"/>
              </a:rPr>
              <a:t>зультаты диагностики по методике "Стратегии преодоления стрессовых ситуаций </a:t>
            </a:r>
            <a:r>
              <a:rPr lang="en-US" sz="1600" b="1" dirty="0">
                <a:latin typeface="Bookman Old Style" pitchFamily="18" charset="0"/>
              </a:rPr>
              <a:t>(SACS)</a:t>
            </a:r>
            <a:r>
              <a:rPr lang="ru-RU" sz="1600" b="1" dirty="0">
                <a:latin typeface="Bookman Old Style" pitchFamily="18" charset="0"/>
              </a:rPr>
              <a:t>"</a:t>
            </a:r>
          </a:p>
          <a:p>
            <a:pPr>
              <a:defRPr/>
            </a:pPr>
            <a:r>
              <a:rPr lang="ru-RU" sz="1600" b="1" dirty="0">
                <a:latin typeface="Bookman Old Style" pitchFamily="18" charset="0"/>
              </a:rPr>
              <a:t>после</a:t>
            </a:r>
            <a:r>
              <a:rPr lang="ru-RU" sz="1600" b="1" baseline="0" dirty="0">
                <a:latin typeface="Bookman Old Style" pitchFamily="18" charset="0"/>
              </a:rPr>
              <a:t> проведения формирующего эксперимента.</a:t>
            </a:r>
            <a:endParaRPr lang="ru-RU" sz="1600" b="1" dirty="0">
              <a:latin typeface="Bookman Old Style" pitchFamily="18" charset="0"/>
            </a:endParaRP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'инд.п. SACS'!$O$66</c:f>
              <c:strCache>
                <c:ptCount val="1"/>
                <c:pt idx="0">
                  <c:v>проценты</c:v>
                </c:pt>
              </c:strCache>
            </c:strRef>
          </c:tx>
          <c:cat>
            <c:strRef>
              <c:f>'инд.п. SACS'!$N$67:$N$75</c:f>
              <c:strCache>
                <c:ptCount val="9"/>
                <c:pt idx="0">
                  <c:v>Ассертивные действия</c:v>
                </c:pt>
                <c:pt idx="1">
                  <c:v>Встыпление в социальный контакт</c:v>
                </c:pt>
                <c:pt idx="2">
                  <c:v>Поиск социальной поддержки</c:v>
                </c:pt>
                <c:pt idx="3">
                  <c:v>Осторожные действия</c:v>
                </c:pt>
                <c:pt idx="4">
                  <c:v>Импульсивные действия</c:v>
                </c:pt>
                <c:pt idx="5">
                  <c:v>Избегание</c:v>
                </c:pt>
                <c:pt idx="6">
                  <c:v>Непрямые действия</c:v>
                </c:pt>
                <c:pt idx="7">
                  <c:v>Ассоциальные действия</c:v>
                </c:pt>
                <c:pt idx="8">
                  <c:v>Агрессивные действия</c:v>
                </c:pt>
              </c:strCache>
            </c:strRef>
          </c:cat>
          <c:val>
            <c:numRef>
              <c:f>'инд.п. SACS'!$O$67:$O$75</c:f>
              <c:numCache>
                <c:formatCode>0.0</c:formatCode>
                <c:ptCount val="9"/>
                <c:pt idx="0">
                  <c:v>19.8</c:v>
                </c:pt>
                <c:pt idx="1">
                  <c:v>9.9</c:v>
                </c:pt>
                <c:pt idx="2">
                  <c:v>13.2</c:v>
                </c:pt>
                <c:pt idx="3">
                  <c:v>6.6</c:v>
                </c:pt>
                <c:pt idx="4">
                  <c:v>9.9</c:v>
                </c:pt>
                <c:pt idx="5">
                  <c:v>13.2</c:v>
                </c:pt>
                <c:pt idx="6">
                  <c:v>6.6</c:v>
                </c:pt>
                <c:pt idx="7">
                  <c:v>3.3</c:v>
                </c:pt>
                <c:pt idx="8">
                  <c:v>13.2</c:v>
                </c:pt>
              </c:numCache>
            </c:numRef>
          </c:val>
        </c:ser>
        <c:shape val="box"/>
        <c:axId val="48495616"/>
        <c:axId val="48505984"/>
        <c:axId val="0"/>
      </c:bar3DChart>
      <c:catAx>
        <c:axId val="484956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Модель поведения</a:t>
                </a:r>
              </a:p>
            </c:rich>
          </c:tx>
          <c:layout/>
        </c:title>
        <c:majorTickMark val="none"/>
        <c:tickLblPos val="nextTo"/>
        <c:crossAx val="48505984"/>
        <c:crosses val="autoZero"/>
        <c:auto val="1"/>
        <c:lblAlgn val="ctr"/>
        <c:lblOffset val="100"/>
      </c:catAx>
      <c:valAx>
        <c:axId val="4850598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ru-RU" sz="1600" b="0"/>
                  <a:t>%</a:t>
                </a:r>
                <a:endParaRPr lang="en-US" sz="1600" b="0"/>
              </a:p>
            </c:rich>
          </c:tx>
          <c:layout>
            <c:manualLayout>
              <c:xMode val="edge"/>
              <c:yMode val="edge"/>
              <c:x val="0.69404002624672101"/>
              <c:y val="0.88873786028143131"/>
            </c:manualLayout>
          </c:layout>
        </c:title>
        <c:numFmt formatCode="0.0" sourceLinked="1"/>
        <c:tickLblPos val="nextTo"/>
        <c:crossAx val="4849561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>
                <a:latin typeface="Bookman Old Style" pitchFamily="18" charset="0"/>
              </a:rPr>
              <a:t>Оценка общего индекса</a:t>
            </a:r>
            <a:r>
              <a:rPr lang="ru-RU" sz="1600" baseline="0" dirty="0">
                <a:latin typeface="Bookman Old Style" pitchFamily="18" charset="0"/>
              </a:rPr>
              <a:t> конструктивности стратегий преодолевающего поведения</a:t>
            </a:r>
          </a:p>
          <a:p>
            <a:pPr>
              <a:defRPr/>
            </a:pPr>
            <a:r>
              <a:rPr lang="ru-RU" sz="1600" baseline="0" dirty="0">
                <a:latin typeface="Bookman Old Style" pitchFamily="18" charset="0"/>
              </a:rPr>
              <a:t>после проведения формирующего эксперимента.</a:t>
            </a:r>
            <a:endParaRPr lang="en-US" sz="1600" dirty="0">
              <a:latin typeface="Bookman Old Style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'инд.п. SACS'!$X$61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'инд.п. SACS'!$W$62:$W$64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'инд.п. SACS'!$X$62:$X$64</c:f>
              <c:numCache>
                <c:formatCode>0.0</c:formatCode>
                <c:ptCount val="3"/>
                <c:pt idx="0">
                  <c:v>49.5</c:v>
                </c:pt>
                <c:pt idx="1">
                  <c:v>33</c:v>
                </c:pt>
                <c:pt idx="2">
                  <c:v>16.5</c:v>
                </c:pt>
              </c:numCache>
            </c:numRef>
          </c:val>
        </c:ser>
        <c:shape val="box"/>
        <c:axId val="48543232"/>
        <c:axId val="48545152"/>
        <c:axId val="0"/>
      </c:bar3DChart>
      <c:catAx>
        <c:axId val="48543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600" dirty="0"/>
                  <a:t>Уровень индекса конструктивности</a:t>
                </a:r>
              </a:p>
            </c:rich>
          </c:tx>
          <c:layout/>
        </c:title>
        <c:majorTickMark val="none"/>
        <c:tickLblPos val="nextTo"/>
        <c:crossAx val="48545152"/>
        <c:crosses val="autoZero"/>
        <c:auto val="1"/>
        <c:lblAlgn val="ctr"/>
        <c:lblOffset val="100"/>
      </c:catAx>
      <c:valAx>
        <c:axId val="4854515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/>
        </c:title>
        <c:numFmt formatCode="0.0" sourceLinked="1"/>
        <c:tickLblPos val="nextTo"/>
        <c:crossAx val="4854323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5646-1B11-475B-89D9-318D96CA274B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CA61A-4D27-43B3-89BF-E1BBC2350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2599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Областной этап областной олимпиады школьников по психологии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2013-2014 учебном году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79514" y="1177008"/>
            <a:ext cx="845295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«Таблетка от стресса»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для поколения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NEXT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      (разработка и апробация психофизического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комплекса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  для борьбы со стрессом).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4155179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Авторы: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Мирзоева Амина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Ковина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Виктория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Лактина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Анастасия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Марина Анастасия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Самохвалова Евгения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класс, МОУ СОШ  № 24,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г.Копейск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392641" y="6429345"/>
            <a:ext cx="19976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Челябинск, 2014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55576" y="0"/>
          <a:ext cx="770485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632848" cy="2808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755576" y="188640"/>
          <a:ext cx="799288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15616" y="332656"/>
          <a:ext cx="74168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3568" y="260648"/>
          <a:ext cx="7344816" cy="3487257"/>
        </p:xfrm>
        <a:graphic>
          <a:graphicData uri="http://schemas.openxmlformats.org/drawingml/2006/table">
            <a:tbl>
              <a:tblPr/>
              <a:tblGrid>
                <a:gridCol w="504056"/>
                <a:gridCol w="4104456"/>
                <a:gridCol w="2736304"/>
              </a:tblGrid>
              <a:tr h="38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Ассертивные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действия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Результат: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Эмп =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Вступление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социальный контакт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Результат: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Эмп = 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Поиск социальной поддержки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Результат: </a:t>
                      </a:r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Эмп = 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Осторожные действия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Результат: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Эмп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54.5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Импульсивные действия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Результат: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Эмп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Избегание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Результат: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Эмп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Непрямые действия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Результат: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Эмп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34.5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Ассоциальные действия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Результат: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Эмп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4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Агрессивные действия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Результат: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Эмп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38.5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861048"/>
            <a:ext cx="7344816" cy="2702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090172"/>
            <a:ext cx="799288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4000" b="1" dirty="0" smtClean="0">
                <a:latin typeface="Bookman Old Style" pitchFamily="18" charset="0"/>
                <a:ea typeface="Times New Roman" pitchFamily="18" charset="0"/>
              </a:rPr>
              <a:t> «Таблетка от стресса»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4000" b="1" dirty="0" smtClean="0">
                <a:latin typeface="Bookman Old Style" pitchFamily="18" charset="0"/>
                <a:ea typeface="Times New Roman" pitchFamily="18" charset="0"/>
              </a:rPr>
              <a:t>для поколения </a:t>
            </a:r>
            <a:r>
              <a:rPr lang="en-US" sz="4000" b="1" dirty="0" smtClean="0">
                <a:latin typeface="Bookman Old Style" pitchFamily="18" charset="0"/>
                <a:ea typeface="Times New Roman" pitchFamily="18" charset="0"/>
              </a:rPr>
              <a:t>NEXT/</a:t>
            </a:r>
            <a:endParaRPr lang="ru-RU" sz="4000" b="1" dirty="0" smtClean="0">
              <a:latin typeface="Bookman Old Style" pitchFamily="18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3200" b="1" dirty="0" smtClean="0">
              <a:latin typeface="Bookman Old Style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b="1" dirty="0" smtClean="0">
                <a:latin typeface="Bookman Old Style" pitchFamily="18" charset="0"/>
                <a:ea typeface="Times New Roman" pitchFamily="18" charset="0"/>
              </a:rPr>
              <a:t>       </a:t>
            </a:r>
            <a:r>
              <a:rPr lang="ru-RU" sz="2000" b="1" dirty="0" smtClean="0">
                <a:latin typeface="Bookman Old Style" pitchFamily="18" charset="0"/>
                <a:ea typeface="Times New Roman" pitchFamily="18" charset="0"/>
              </a:rPr>
              <a:t>(разработка и апробация психофизического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000" b="1" dirty="0" smtClean="0">
                <a:latin typeface="Bookman Old Style" pitchFamily="18" charset="0"/>
                <a:ea typeface="Times New Roman" pitchFamily="18" charset="0"/>
              </a:rPr>
              <a:t>комплекса </a:t>
            </a:r>
            <a:endParaRPr lang="ru-RU" sz="2000" b="1" dirty="0" smtClean="0">
              <a:latin typeface="Bookman Old Style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000" b="1" dirty="0" smtClean="0">
                <a:latin typeface="Bookman Old Style" pitchFamily="18" charset="0"/>
                <a:ea typeface="Times New Roman" pitchFamily="18" charset="0"/>
              </a:rPr>
              <a:t>   для борьбы со стрессом).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64669" y="6309320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Челябинск, 2014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Областной этап областной олимпиады школьников по психологии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2013-2014 учебном году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картинки стресс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754976"/>
            <a:ext cx="9108000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проекта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разработка и апробация психофизического комплекса для борьбы со стрессом.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	Изучить состояние проблемы в литературе.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Разработать психофизический комплекс для борьбы со стрессом.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	Провести апробацию и оценить эффективность использования данного комплекса для коррекции психической напряженности (уровня стресса).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Определить наличие связи стратегий преодоления стрессовых ситуаций и уровня стресса.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	Предоставить соответствующие выводы.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2728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Bookman Old Style" pitchFamily="18" charset="0"/>
              </a:rPr>
              <a:t>Стресс</a:t>
            </a:r>
            <a:r>
              <a:rPr lang="ru-RU" sz="2000" dirty="0" smtClean="0">
                <a:latin typeface="Bookman Old Style" pitchFamily="18" charset="0"/>
              </a:rPr>
              <a:t>(англ. </a:t>
            </a:r>
            <a:r>
              <a:rPr lang="ru-RU" sz="2000" i="1" dirty="0" err="1" smtClean="0">
                <a:latin typeface="Bookman Old Style" pitchFamily="18" charset="0"/>
              </a:rPr>
              <a:t>stress</a:t>
            </a:r>
            <a:r>
              <a:rPr lang="ru-RU" sz="2000" i="1" dirty="0" smtClean="0">
                <a:latin typeface="Bookman Old Style" pitchFamily="18" charset="0"/>
              </a:rPr>
              <a:t>–</a:t>
            </a:r>
            <a:r>
              <a:rPr lang="ru-RU" sz="2000" dirty="0" smtClean="0">
                <a:latin typeface="Bookman Old Style" pitchFamily="18" charset="0"/>
              </a:rPr>
              <a:t>напряжение, давление) – состояние психического напряжения, психической обструкции, которая возникает в процессе деятельности, как правило, в экстремальных или сложных условиях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E:\картинки стресс\фф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73246"/>
            <a:ext cx="4752528" cy="297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51520" y="620688"/>
            <a:ext cx="8892480" cy="483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Нами были использованы следующие методики:</a:t>
            </a: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Шкала психологического стресса РSM–25 (Шкала PSM–25 Лемура–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Тесье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Филлиона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Перевод и адаптация русского варианта методики выполнены Н. Е. Водопьяновой.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400" b="1" i="1" dirty="0" smtClean="0">
              <a:solidFill>
                <a:srgbClr val="4F81BD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Шкала SACS ( стратегии преодоления стрессовых ситуаций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Русскоязычная версия Н. Водопьяновой, Е.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Старченковой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9552" y="332656"/>
          <a:ext cx="777686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9552" y="476672"/>
          <a:ext cx="80648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2895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429000"/>
            <a:ext cx="27813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692696"/>
            <a:ext cx="28098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365</Words>
  <Application>Microsoft Office PowerPoint</Application>
  <PresentationFormat>Экран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Жидкова Т.С.</dc:creator>
  <cp:lastModifiedBy>админ</cp:lastModifiedBy>
  <cp:revision>24</cp:revision>
  <dcterms:created xsi:type="dcterms:W3CDTF">2003-06-05T18:51:20Z</dcterms:created>
  <dcterms:modified xsi:type="dcterms:W3CDTF">2014-02-21T16:07:36Z</dcterms:modified>
</cp:coreProperties>
</file>