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61" r:id="rId3"/>
    <p:sldId id="265" r:id="rId4"/>
    <p:sldId id="264" r:id="rId5"/>
    <p:sldId id="267" r:id="rId6"/>
    <p:sldId id="262" r:id="rId7"/>
    <p:sldId id="266" r:id="rId8"/>
    <p:sldId id="257" r:id="rId9"/>
    <p:sldId id="271" r:id="rId10"/>
    <p:sldId id="263" r:id="rId11"/>
    <p:sldId id="258" r:id="rId12"/>
    <p:sldId id="259" r:id="rId13"/>
    <p:sldId id="260" r:id="rId14"/>
    <p:sldId id="268" r:id="rId15"/>
    <p:sldId id="277" r:id="rId16"/>
    <p:sldId id="269" r:id="rId17"/>
    <p:sldId id="270" r:id="rId18"/>
    <p:sldId id="276" r:id="rId19"/>
    <p:sldId id="27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FAF"/>
    <a:srgbClr val="000066"/>
    <a:srgbClr val="66FF99"/>
    <a:srgbClr val="FF2525"/>
    <a:srgbClr val="000099"/>
    <a:srgbClr val="00FFFF"/>
    <a:srgbClr val="FF0505"/>
    <a:srgbClr val="2DC8FF"/>
    <a:srgbClr val="FC8CBF"/>
    <a:srgbClr val="6DD9FF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7" autoAdjust="0"/>
    <p:restoredTop sz="94624" autoAdjust="0"/>
  </p:normalViewPr>
  <p:slideViewPr>
    <p:cSldViewPr>
      <p:cViewPr varScale="1">
        <p:scale>
          <a:sx n="87" d="100"/>
          <a:sy n="87" d="100"/>
        </p:scale>
        <p:origin x="-9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2D119F-7617-4612-B922-3A2CC93CEB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081697-11E8-4ECC-977C-E2B3D65BCECB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algn="ctr" rtl="0"/>
          <a:r>
            <a:rPr lang="ru-RU" b="1" dirty="0" smtClean="0"/>
            <a:t>С.В. Кривцова </a:t>
          </a:r>
        </a:p>
        <a:p>
          <a:pPr algn="ctr" rtl="0"/>
          <a:r>
            <a:rPr lang="ru-RU" b="1" dirty="0" smtClean="0"/>
            <a:t>«Учитель и проблемы дисциплины»</a:t>
          </a:r>
          <a:endParaRPr lang="ru-RU" b="1" dirty="0"/>
        </a:p>
      </dgm:t>
    </dgm:pt>
    <dgm:pt modelId="{5C82B7FD-12D3-4B70-939D-F870515BF026}" type="parTrans" cxnId="{4A67A25F-9A52-4A5E-A965-85F6838F42EA}">
      <dgm:prSet/>
      <dgm:spPr/>
      <dgm:t>
        <a:bodyPr/>
        <a:lstStyle/>
        <a:p>
          <a:endParaRPr lang="ru-RU"/>
        </a:p>
      </dgm:t>
    </dgm:pt>
    <dgm:pt modelId="{9F570FB0-8AF6-40DE-838C-9DDA6BDE17B1}" type="sibTrans" cxnId="{4A67A25F-9A52-4A5E-A965-85F6838F42EA}">
      <dgm:prSet/>
      <dgm:spPr/>
      <dgm:t>
        <a:bodyPr/>
        <a:lstStyle/>
        <a:p>
          <a:endParaRPr lang="ru-RU"/>
        </a:p>
      </dgm:t>
    </dgm:pt>
    <dgm:pt modelId="{CE399B35-65F5-4D55-8FC7-A1CAD872D24E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ru-RU" sz="2000" b="0" spc="100" baseline="0" dirty="0" smtClean="0">
              <a:solidFill>
                <a:schemeClr val="tx1"/>
              </a:solidFill>
            </a:rPr>
            <a:t>Индивидуальная программа построения взаимоотношений с проблемным учеником  </a:t>
          </a:r>
          <a:endParaRPr lang="ru-RU" sz="2000" b="0" spc="100" baseline="0" dirty="0">
            <a:solidFill>
              <a:schemeClr val="tx1"/>
            </a:solidFill>
          </a:endParaRPr>
        </a:p>
      </dgm:t>
    </dgm:pt>
    <dgm:pt modelId="{52E08BC1-3A7D-41F6-846E-5238360D74E1}" type="parTrans" cxnId="{F46BFA0F-BD8D-4F4D-83F3-A1005D3087A7}">
      <dgm:prSet/>
      <dgm:spPr/>
      <dgm:t>
        <a:bodyPr/>
        <a:lstStyle/>
        <a:p>
          <a:endParaRPr lang="ru-RU"/>
        </a:p>
      </dgm:t>
    </dgm:pt>
    <dgm:pt modelId="{12325B77-A99A-44F3-ADB8-24DCDA0E5FF9}" type="sibTrans" cxnId="{F46BFA0F-BD8D-4F4D-83F3-A1005D3087A7}">
      <dgm:prSet/>
      <dgm:spPr/>
      <dgm:t>
        <a:bodyPr/>
        <a:lstStyle/>
        <a:p>
          <a:endParaRPr lang="ru-RU"/>
        </a:p>
      </dgm:t>
    </dgm:pt>
    <dgm:pt modelId="{C61E5DEA-53D0-4644-9B85-A441FD62D131}" type="pres">
      <dgm:prSet presAssocID="{A42D119F-7617-4612-B922-3A2CC93CEB25}" presName="linear" presStyleCnt="0">
        <dgm:presLayoutVars>
          <dgm:animLvl val="lvl"/>
          <dgm:resizeHandles val="exact"/>
        </dgm:presLayoutVars>
      </dgm:prSet>
      <dgm:spPr/>
    </dgm:pt>
    <dgm:pt modelId="{CF64B669-A6CF-49DB-BBC4-8AE254E21646}" type="pres">
      <dgm:prSet presAssocID="{51081697-11E8-4ECC-977C-E2B3D65BCECB}" presName="parentText" presStyleLbl="node1" presStyleIdx="0" presStyleCnt="2" custLinFactNeighborX="-9244" custLinFactNeighborY="947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C5759B-5684-45E3-9293-1F8BC1BA7AA4}" type="pres">
      <dgm:prSet presAssocID="{9F570FB0-8AF6-40DE-838C-9DDA6BDE17B1}" presName="spacer" presStyleCnt="0"/>
      <dgm:spPr/>
    </dgm:pt>
    <dgm:pt modelId="{5C9172EB-3534-4C00-82AF-35C3564B4A84}" type="pres">
      <dgm:prSet presAssocID="{CE399B35-65F5-4D55-8FC7-A1CAD872D24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A872B4-B8AD-4717-9452-685904AB2474}" type="presOf" srcId="{51081697-11E8-4ECC-977C-E2B3D65BCECB}" destId="{CF64B669-A6CF-49DB-BBC4-8AE254E21646}" srcOrd="0" destOrd="0" presId="urn:microsoft.com/office/officeart/2005/8/layout/vList2"/>
    <dgm:cxn modelId="{4A67A25F-9A52-4A5E-A965-85F6838F42EA}" srcId="{A42D119F-7617-4612-B922-3A2CC93CEB25}" destId="{51081697-11E8-4ECC-977C-E2B3D65BCECB}" srcOrd="0" destOrd="0" parTransId="{5C82B7FD-12D3-4B70-939D-F870515BF026}" sibTransId="{9F570FB0-8AF6-40DE-838C-9DDA6BDE17B1}"/>
    <dgm:cxn modelId="{F46BFA0F-BD8D-4F4D-83F3-A1005D3087A7}" srcId="{A42D119F-7617-4612-B922-3A2CC93CEB25}" destId="{CE399B35-65F5-4D55-8FC7-A1CAD872D24E}" srcOrd="1" destOrd="0" parTransId="{52E08BC1-3A7D-41F6-846E-5238360D74E1}" sibTransId="{12325B77-A99A-44F3-ADB8-24DCDA0E5FF9}"/>
    <dgm:cxn modelId="{EB7C5394-F0B1-4B23-BF65-B03A428BA55F}" type="presOf" srcId="{CE399B35-65F5-4D55-8FC7-A1CAD872D24E}" destId="{5C9172EB-3534-4C00-82AF-35C3564B4A84}" srcOrd="0" destOrd="0" presId="urn:microsoft.com/office/officeart/2005/8/layout/vList2"/>
    <dgm:cxn modelId="{538D13DD-D2FC-48C2-A249-5E19753A638B}" type="presOf" srcId="{A42D119F-7617-4612-B922-3A2CC93CEB25}" destId="{C61E5DEA-53D0-4644-9B85-A441FD62D131}" srcOrd="0" destOrd="0" presId="urn:microsoft.com/office/officeart/2005/8/layout/vList2"/>
    <dgm:cxn modelId="{F11BF2EF-F13D-43DE-B62C-79FC1BC1B463}" type="presParOf" srcId="{C61E5DEA-53D0-4644-9B85-A441FD62D131}" destId="{CF64B669-A6CF-49DB-BBC4-8AE254E21646}" srcOrd="0" destOrd="0" presId="urn:microsoft.com/office/officeart/2005/8/layout/vList2"/>
    <dgm:cxn modelId="{2F02CAD7-A16C-439C-BC5C-B0E0A17A1AF5}" type="presParOf" srcId="{C61E5DEA-53D0-4644-9B85-A441FD62D131}" destId="{65C5759B-5684-45E3-9293-1F8BC1BA7AA4}" srcOrd="1" destOrd="0" presId="urn:microsoft.com/office/officeart/2005/8/layout/vList2"/>
    <dgm:cxn modelId="{A168CB29-1799-41DC-B573-E9C2A10C6010}" type="presParOf" srcId="{C61E5DEA-53D0-4644-9B85-A441FD62D131}" destId="{5C9172EB-3534-4C00-82AF-35C3564B4A84}" srcOrd="2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72E8A2-0429-4308-8BF3-C53B93506BB2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DFBF16-B0C3-411B-BCAC-39879F029F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33309A-7ED0-4604-B058-4C05EED97319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F3BCE6-F033-4441-92E8-89FD66D44F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742E99-52F3-424E-9D09-FA284084C786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5ACF53-EE56-4224-88EA-F4FDA15F82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F9C47A-DB5E-4FC6-85CA-819C80A901EF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9BEAFB-C13C-4B46-9435-112EF5057D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7ACA04-C1BC-47F7-B8A0-1F31C7E18B4B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748ED9-F871-410B-B830-603D4BB72A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93BE35-1902-46CE-82E0-BA3CBDD0A017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1655E7-D4A9-40F8-87B9-0583C707C1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A6CE2E-D816-4FBC-88CC-22E33029FB1E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9B0C41-C1D9-4B67-897B-E309F716D9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F7AC49-734A-4042-AF7D-032A040101E6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4C31AE-441D-423E-A112-555F5AEC63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C7AD9D-5F99-42D7-A903-353582C23FC1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75A799-AC4F-4AEF-A9AD-068478982D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4E3A6F-E751-4151-B3E8-7E5877345ED3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131ECB-49DB-42D6-A389-A4583D8F97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573E4C-6723-4E20-8FC8-EE0AF58C23BF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B60BCA-BC2F-4AD9-BAB9-E42AD40D6E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365FD4A-700F-41AB-9083-CB1AEFCCAF9A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D97B870B-01EF-423E-BFFC-86E7CAC231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BE3EB"/>
            </a:gs>
            <a:gs pos="50000">
              <a:srgbClr val="0C01A1">
                <a:alpha val="79000"/>
              </a:srgbClr>
            </a:gs>
            <a:gs pos="100000">
              <a:srgbClr val="F8FE00">
                <a:alpha val="73000"/>
              </a:srgb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:\Багира\педсовет\5653_d39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857364"/>
            <a:ext cx="4714908" cy="32861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 rot="196932">
            <a:off x="454709" y="811065"/>
            <a:ext cx="8402255" cy="1152875"/>
          </a:xfrm>
          <a:prstGeom prst="rect">
            <a:avLst/>
          </a:prstGeom>
          <a:noFill/>
        </p:spPr>
        <p:txBody>
          <a:bodyPr wrap="none">
            <a:prstTxWarp prst="textCanDown">
              <a:avLst>
                <a:gd name="adj" fmla="val 0"/>
              </a:avLst>
            </a:prstTxWarp>
            <a:spAutoFit/>
            <a:scene3d>
              <a:camera prst="perspectiveAbove" fov="2700000">
                <a:rot lat="21594000" lon="0" rev="0"/>
              </a:camera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700" b="1" dirty="0" smtClean="0">
                <a:ln w="11430"/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Построение эффективных отношений</a:t>
            </a:r>
            <a:br>
              <a:rPr lang="ru-RU" sz="5700" b="1" dirty="0" smtClean="0">
                <a:ln w="11430"/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</a:br>
            <a:r>
              <a:rPr lang="ru-RU" sz="5700" b="1" dirty="0" smtClean="0">
                <a:ln w="11430"/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 между учителем и учащимися</a:t>
            </a:r>
            <a:endParaRPr lang="ru-RU" sz="5700" b="1" dirty="0">
              <a:ln w="11430"/>
              <a:solidFill>
                <a:schemeClr val="accent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7852" y="4214818"/>
            <a:ext cx="278611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Чеботаева</a:t>
            </a:r>
            <a:r>
              <a:rPr lang="ru-RU" sz="2400" b="1" dirty="0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Ирина </a:t>
            </a:r>
            <a:r>
              <a:rPr lang="ru-RU" sz="2200" b="1" dirty="0" err="1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Файзрахмановна</a:t>
            </a:r>
            <a:endParaRPr lang="ru-RU" sz="2200" b="1" dirty="0" smtClean="0">
              <a:ln>
                <a:solidFill>
                  <a:schemeClr val="bg1"/>
                </a:solidFill>
              </a:ln>
              <a:latin typeface="Arial" pitchFamily="34" charset="0"/>
              <a:cs typeface="Arial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b="1" dirty="0" smtClean="0">
              <a:ln>
                <a:solidFill>
                  <a:schemeClr val="bg1"/>
                </a:solidFill>
              </a:ln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педагог-психолог</a:t>
            </a:r>
            <a:endParaRPr lang="ru-RU" sz="2000" b="1" dirty="0">
              <a:ln>
                <a:solidFill>
                  <a:schemeClr val="bg1"/>
                </a:solidFill>
              </a:ln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МБОУ ООШ </a:t>
            </a:r>
            <a:r>
              <a:rPr lang="ru-RU" sz="2000" b="1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№34 </a:t>
            </a:r>
            <a:r>
              <a:rPr lang="ru-RU" sz="2200" b="1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</a:br>
            <a:endParaRPr lang="ru-RU" sz="2800" b="1" dirty="0">
              <a:ln>
                <a:solidFill>
                  <a:schemeClr val="bg1"/>
                </a:solidFill>
              </a:ln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71472" y="285728"/>
            <a:ext cx="814393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200" b="1" spc="14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Примеры </a:t>
            </a:r>
            <a:r>
              <a:rPr lang="ru-RU" sz="2200" b="1" spc="14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проблем у учеников и учителей. </a:t>
            </a:r>
          </a:p>
          <a:p>
            <a:pPr algn="ctr"/>
            <a:r>
              <a:rPr lang="ru-RU" sz="2200" b="1" spc="14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Важно определить, кому принадлежит проблема:</a:t>
            </a:r>
            <a:endParaRPr lang="ru-RU" sz="2200" spc="140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57158" y="1142984"/>
            <a:ext cx="8358246" cy="5223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ru-RU" sz="2000" dirty="0">
                <a:uFill>
                  <a:solidFill>
                    <a:srgbClr val="FA58A1"/>
                  </a:solidFill>
                </a:uFill>
                <a:latin typeface="+mn-lt"/>
              </a:rPr>
              <a:t>Петя не может справиться с домашними заданиями</a:t>
            </a:r>
            <a:r>
              <a:rPr lang="ru-RU" sz="2000" dirty="0" smtClean="0">
                <a:uFill>
                  <a:solidFill>
                    <a:srgbClr val="FA58A1"/>
                  </a:solidFill>
                </a:uFill>
                <a:latin typeface="+mn-lt"/>
              </a:rPr>
              <a:t>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ru-RU" sz="2000" dirty="0" smtClean="0">
                <a:uFill>
                  <a:solidFill>
                    <a:srgbClr val="FA58A1"/>
                  </a:solidFill>
                </a:uFill>
                <a:latin typeface="+mn-lt"/>
              </a:rPr>
              <a:t>Даша постоянно опаздывает на урок и дезорганизует работу класса.</a:t>
            </a:r>
            <a:endParaRPr lang="ru-RU" sz="2000" dirty="0">
              <a:uFill>
                <a:solidFill>
                  <a:srgbClr val="FA58A1"/>
                </a:solidFill>
              </a:uFill>
              <a:latin typeface="+mn-lt"/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ru-RU" sz="2000" dirty="0" smtClean="0">
                <a:uFill>
                  <a:solidFill>
                    <a:srgbClr val="FA58A1"/>
                  </a:solidFill>
                </a:uFill>
                <a:latin typeface="+mn-lt"/>
              </a:rPr>
              <a:t>Ваня не принес на урок математики нужные материалы: нет ни тетради, ни учебника, ни задачника.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ru-RU" sz="2000" dirty="0" smtClean="0">
                <a:uFill>
                  <a:solidFill>
                    <a:srgbClr val="FA58A1"/>
                  </a:solidFill>
                </a:uFill>
                <a:latin typeface="+mn-lt"/>
              </a:rPr>
              <a:t>Алиса начинает любое предложение со слова «блин».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ru-RU" sz="2000" dirty="0" smtClean="0">
                <a:uFill>
                  <a:solidFill>
                    <a:srgbClr val="FA58A1"/>
                  </a:solidFill>
                </a:uFill>
                <a:latin typeface="+mn-lt"/>
              </a:rPr>
              <a:t>Кирилл сорит семечками  в классе.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ru-RU" sz="2000" dirty="0" smtClean="0">
                <a:uFill>
                  <a:solidFill>
                    <a:srgbClr val="FA58A1"/>
                  </a:solidFill>
                </a:uFill>
                <a:latin typeface="+mn-lt"/>
              </a:rPr>
              <a:t>Мальчики бурно ссорятся на уроке и мешают Вам.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ru-RU" sz="2000" dirty="0" smtClean="0">
                <a:uFill>
                  <a:solidFill>
                    <a:srgbClr val="FA58A1"/>
                  </a:solidFill>
                </a:uFill>
                <a:latin typeface="+mn-lt"/>
              </a:rPr>
              <a:t>Лёша </a:t>
            </a:r>
            <a:r>
              <a:rPr lang="ru-RU" sz="2000" dirty="0">
                <a:uFill>
                  <a:solidFill>
                    <a:srgbClr val="FA58A1"/>
                  </a:solidFill>
                </a:uFill>
                <a:latin typeface="+mn-lt"/>
              </a:rPr>
              <a:t>боится старшеклассников</a:t>
            </a:r>
            <a:r>
              <a:rPr lang="ru-RU" sz="2000" dirty="0" smtClean="0">
                <a:uFill>
                  <a:solidFill>
                    <a:srgbClr val="FA58A1"/>
                  </a:solidFill>
                </a:uFill>
                <a:latin typeface="+mn-lt"/>
              </a:rPr>
              <a:t>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ru-RU" sz="2000" dirty="0" smtClean="0">
                <a:uFill>
                  <a:solidFill>
                    <a:srgbClr val="FA58A1"/>
                  </a:solidFill>
                </a:uFill>
                <a:latin typeface="+mn-lt"/>
              </a:rPr>
              <a:t>Никита отрывает у Вас много времени, жалуясь на одноклассников.</a:t>
            </a:r>
            <a:endParaRPr lang="ru-RU" sz="2000" dirty="0">
              <a:uFill>
                <a:solidFill>
                  <a:srgbClr val="FA58A1"/>
                </a:solidFill>
              </a:uFill>
              <a:latin typeface="+mn-lt"/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ru-RU" sz="2000" dirty="0" smtClean="0">
                <a:uFill>
                  <a:solidFill>
                    <a:srgbClr val="FA58A1"/>
                  </a:solidFill>
                </a:uFill>
                <a:latin typeface="+mn-lt"/>
              </a:rPr>
              <a:t>Женя портит учебные пособия.</a:t>
            </a:r>
            <a:endParaRPr lang="ru-RU" sz="2000" dirty="0">
              <a:uFill>
                <a:solidFill>
                  <a:srgbClr val="FA58A1"/>
                </a:solidFill>
              </a:uFill>
              <a:latin typeface="+mn-lt"/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ru-RU" sz="2000" dirty="0" smtClean="0">
                <a:uFill>
                  <a:solidFill>
                    <a:srgbClr val="FA58A1"/>
                  </a:solidFill>
                </a:uFill>
                <a:latin typeface="+mn-lt"/>
              </a:rPr>
              <a:t>Боря боится, что одноклассники будут смеяться над ним, если он сделает ошибку.</a:t>
            </a:r>
            <a:endParaRPr lang="ru-RU" sz="2000" dirty="0">
              <a:uFill>
                <a:solidFill>
                  <a:srgbClr val="FA58A1"/>
                </a:solidFill>
              </a:u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BE3EB"/>
            </a:gs>
            <a:gs pos="50000">
              <a:srgbClr val="0C01A1">
                <a:alpha val="79000"/>
              </a:srgbClr>
            </a:gs>
            <a:gs pos="100000">
              <a:srgbClr val="F8FE00">
                <a:alpha val="73000"/>
              </a:srgb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57290" y="1234915"/>
          <a:ext cx="7215239" cy="5265919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3092246"/>
                <a:gridCol w="4122993"/>
              </a:tblGrid>
              <a:tr h="693623">
                <a:tc>
                  <a:txBody>
                    <a:bodyPr/>
                    <a:lstStyle/>
                    <a:p>
                      <a:pPr marL="360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Школьник начинает взаимодействие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Учитель начинает взаимодействие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5970">
                <a:tc>
                  <a:txBody>
                    <a:bodyPr/>
                    <a:lstStyle/>
                    <a:p>
                      <a:pPr marL="360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Учитель слушает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Учитель говорит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97708">
                <a:tc>
                  <a:txBody>
                    <a:bodyPr/>
                    <a:lstStyle/>
                    <a:p>
                      <a:pPr marL="360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Учитель помогает, советует, консультирует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Учитель воздействует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4156">
                <a:tc>
                  <a:txBody>
                    <a:bodyPr/>
                    <a:lstStyle/>
                    <a:p>
                      <a:pPr marL="360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Учитель хочет помочь школьнику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Учитель хочет помочь себе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97708">
                <a:tc>
                  <a:txBody>
                    <a:bodyPr/>
                    <a:lstStyle/>
                    <a:p>
                      <a:pPr marL="360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Учитель принимает решение, сделанное школьником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Учитель самостоятельно принимает удовлетворяющее его решение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329514">
                <a:tc>
                  <a:txBody>
                    <a:bodyPr/>
                    <a:lstStyle/>
                    <a:p>
                      <a:pPr marL="360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Учитель заинтересован в удовлетворении потребностей школьника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Учитель заинтересован в удовлетворении собственных потребностей 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26295">
                <a:tc>
                  <a:txBody>
                    <a:bodyPr/>
                    <a:lstStyle/>
                    <a:p>
                      <a:pPr marL="360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Учитель облегчает школьнику принятие решения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Учитель сам активно решает проблему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Verdan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6" name="Рисунок 5" descr="trudnosti-mladshix-shkolnikov-pri-ovladenii-gramotoy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42852"/>
            <a:ext cx="1643074" cy="1935970"/>
          </a:xfrm>
          <a:prstGeom prst="wedgeRoundRectCallout">
            <a:avLst>
              <a:gd name="adj1" fmla="val 35967"/>
              <a:gd name="adj2" fmla="val 60552"/>
              <a:gd name="adj3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3D195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учитель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919" y="142852"/>
            <a:ext cx="2267081" cy="1881677"/>
          </a:xfrm>
          <a:prstGeom prst="wedgeRoundRectCallout">
            <a:avLst>
              <a:gd name="adj1" fmla="val -37842"/>
              <a:gd name="adj2" fmla="val 61498"/>
              <a:gd name="adj3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3D195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isometricOffAxis2Lef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2285984" y="214290"/>
            <a:ext cx="4500594" cy="969496"/>
          </a:xfrm>
          <a:prstGeom prst="rect">
            <a:avLst/>
          </a:prstGeom>
          <a:solidFill>
            <a:srgbClr val="FFE697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spc="300" dirty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ВАРИАНТЫ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spc="300" dirty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ВЗАИМОДЕЙСТВИЯ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spc="300" dirty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С УЧЕНИКОМ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BE3EB"/>
            </a:gs>
            <a:gs pos="50000">
              <a:srgbClr val="0C01A1">
                <a:alpha val="79000"/>
              </a:srgbClr>
            </a:gs>
            <a:gs pos="100000">
              <a:srgbClr val="F8FE00">
                <a:alpha val="73000"/>
              </a:srgb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85786" y="428604"/>
            <a:ext cx="5643602" cy="400110"/>
          </a:xfrm>
          <a:prstGeom prst="rect">
            <a:avLst/>
          </a:prstGeom>
          <a:solidFill>
            <a:srgbClr val="FFE697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spc="300" dirty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3 ЧАСТИ Я-ВЫСКАЗЫВАНИЯ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071546"/>
            <a:ext cx="3500437" cy="2277547"/>
          </a:xfrm>
          <a:prstGeom prst="rect">
            <a:avLst/>
          </a:prstGeom>
          <a:ln w="76200">
            <a:solidFill>
              <a:srgbClr val="F3D195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cs typeface="Arial" pitchFamily="34" charset="0"/>
              </a:rPr>
              <a:t>1.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cs typeface="Arial" pitchFamily="34" charset="0"/>
              </a:rPr>
              <a:t>Информация о проблеме учителя – нейтральное описывание фактов без выражения личного отношения к этим фактам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63" y="3500438"/>
            <a:ext cx="4500565" cy="1500198"/>
          </a:xfrm>
          <a:prstGeom prst="rect">
            <a:avLst/>
          </a:prstGeom>
          <a:ln w="76200">
            <a:solidFill>
              <a:srgbClr val="F3D19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</a:t>
            </a:r>
            <a:r>
              <a:rPr lang="en-US" b="1" dirty="0"/>
              <a:t>. </a:t>
            </a: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Тот значимый конкретный эффект, который возникает в результате неприемлемого поведения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8313" y="5157788"/>
            <a:ext cx="4572000" cy="992187"/>
          </a:xfrm>
          <a:prstGeom prst="rect">
            <a:avLst/>
          </a:prstGeom>
          <a:ln w="76200">
            <a:solidFill>
              <a:srgbClr val="F3D19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Чувства и эмоции, которые учитель испытывает </a:t>
            </a:r>
          </a:p>
        </p:txBody>
      </p:sp>
      <p:sp>
        <p:nvSpPr>
          <p:cNvPr id="13" name="Выноска-облако 12"/>
          <p:cNvSpPr/>
          <p:nvPr/>
        </p:nvSpPr>
        <p:spPr>
          <a:xfrm>
            <a:off x="6244642" y="428604"/>
            <a:ext cx="2834738" cy="2071702"/>
          </a:xfrm>
          <a:prstGeom prst="cloudCallout">
            <a:avLst>
              <a:gd name="adj1" fmla="val -70257"/>
              <a:gd name="adj2" fmla="val 17408"/>
            </a:avLst>
          </a:prstGeom>
          <a:solidFill>
            <a:srgbClr val="F8D5A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«Когда ты высовываешь ноги из-под парты …»</a:t>
            </a:r>
          </a:p>
        </p:txBody>
      </p:sp>
      <p:pic>
        <p:nvPicPr>
          <p:cNvPr id="14" name="Рисунок 13" descr="фигурка учител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857232"/>
            <a:ext cx="1417369" cy="28615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Выноска-облако 14"/>
          <p:cNvSpPr/>
          <p:nvPr/>
        </p:nvSpPr>
        <p:spPr>
          <a:xfrm>
            <a:off x="6072198" y="2428868"/>
            <a:ext cx="2571768" cy="2081226"/>
          </a:xfrm>
          <a:prstGeom prst="cloudCallout">
            <a:avLst>
              <a:gd name="adj1" fmla="val -65123"/>
              <a:gd name="adj2" fmla="val -32377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E00"/>
                </a:solidFill>
              </a:rPr>
              <a:t>«Я могу споткнуться о них …»</a:t>
            </a:r>
          </a:p>
        </p:txBody>
      </p:sp>
      <p:sp>
        <p:nvSpPr>
          <p:cNvPr id="16" name="Выноска-облако 15"/>
          <p:cNvSpPr/>
          <p:nvPr/>
        </p:nvSpPr>
        <p:spPr>
          <a:xfrm>
            <a:off x="5572132" y="4429132"/>
            <a:ext cx="2643206" cy="2233626"/>
          </a:xfrm>
          <a:prstGeom prst="cloudCallout">
            <a:avLst>
              <a:gd name="adj1" fmla="val -46176"/>
              <a:gd name="adj2" fmla="val -66349"/>
            </a:avLst>
          </a:prstGeom>
          <a:solidFill>
            <a:srgbClr val="99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66"/>
                </a:solidFill>
              </a:rPr>
              <a:t>«И я боюсь упасть и </a:t>
            </a:r>
            <a:r>
              <a:rPr lang="ru-RU" b="1" dirty="0" smtClean="0">
                <a:solidFill>
                  <a:srgbClr val="000066"/>
                </a:solidFill>
              </a:rPr>
              <a:t>разбиться»</a:t>
            </a:r>
            <a:endParaRPr lang="ru-RU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85720" y="214290"/>
            <a:ext cx="8643998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457200" algn="ctr">
              <a:spcBef>
                <a:spcPts val="0"/>
              </a:spcBef>
            </a:pPr>
            <a:r>
              <a:rPr lang="ru-RU" sz="2200" spc="100" dirty="0" smtClean="0">
                <a:ln w="12700">
                  <a:noFill/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Если ученик имеет мотив привлечения внимания</a:t>
            </a:r>
          </a:p>
          <a:p>
            <a:pPr indent="-457200" algn="ctr">
              <a:spcBef>
                <a:spcPts val="0"/>
              </a:spcBef>
            </a:pPr>
            <a:r>
              <a:rPr lang="ru-RU" sz="2200" spc="100" dirty="0" smtClean="0">
                <a:ln w="12700">
                  <a:noFill/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и чтобы Вы могли переместить проблему из </a:t>
            </a:r>
            <a:r>
              <a:rPr lang="en-US" sz="2200" spc="100" dirty="0" smtClean="0">
                <a:ln w="12700">
                  <a:noFill/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Z</a:t>
            </a:r>
            <a:r>
              <a:rPr lang="ru-RU" sz="2200" spc="100" dirty="0" smtClean="0">
                <a:ln w="12700">
                  <a:noFill/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принадлежности учителя в </a:t>
            </a:r>
            <a:r>
              <a:rPr lang="en-US" sz="2200" spc="100" dirty="0" smtClean="0">
                <a:ln w="12700">
                  <a:noFill/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Z </a:t>
            </a:r>
            <a:r>
              <a:rPr lang="ru-RU" sz="2200" spc="100" dirty="0" smtClean="0">
                <a:ln w="12700">
                  <a:noFill/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принадлежности ученика</a:t>
            </a:r>
            <a:r>
              <a:rPr lang="en-US" sz="2200" spc="100" dirty="0" smtClean="0">
                <a:ln w="12700">
                  <a:noFill/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</a:t>
            </a:r>
            <a:r>
              <a:rPr lang="ru-RU" sz="2200" spc="100" dirty="0" smtClean="0">
                <a:ln w="12700">
                  <a:noFill/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 </a:t>
            </a:r>
          </a:p>
          <a:p>
            <a:pPr algn="ctr">
              <a:spcBef>
                <a:spcPts val="1200"/>
              </a:spcBef>
            </a:pPr>
            <a:r>
              <a:rPr lang="ru-RU" sz="23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ВАЖНО ВЫРАЗИТЬ ОТРИЦАТЕЛЬНЫЕ ЭМОЦИИ ЧЕРЕЗ       «Я-ВЫСКАЗЫВАНИЕ» ! </a:t>
            </a:r>
            <a:endParaRPr lang="ru-RU" sz="2300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28596" y="2285992"/>
            <a:ext cx="8318529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uFill>
                  <a:solidFill>
                    <a:srgbClr val="FA58A1"/>
                  </a:solidFill>
                </a:uFill>
                <a:latin typeface="+mj-lt"/>
              </a:rPr>
              <a:t>Когда я вижу бумажки, лежащие на полу…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uFill>
                  <a:solidFill>
                    <a:srgbClr val="FA58A1"/>
                  </a:solidFill>
                </a:uFill>
                <a:latin typeface="+mj-lt"/>
              </a:rPr>
              <a:t>Когда вы рисуете на парте…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uFill>
                  <a:solidFill>
                    <a:srgbClr val="FA58A1"/>
                  </a:solidFill>
                </a:uFill>
                <a:latin typeface="+mj-lt"/>
              </a:rPr>
              <a:t>Когда меня прерывают во время объяснения…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uFill>
                  <a:solidFill>
                    <a:srgbClr val="FA58A1"/>
                  </a:solidFill>
                </a:uFill>
                <a:latin typeface="+mj-lt"/>
              </a:rPr>
              <a:t>Когда ты вертишься…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uFill>
                  <a:solidFill>
                    <a:srgbClr val="FA58A1"/>
                  </a:solidFill>
                </a:uFill>
                <a:latin typeface="+mj-lt"/>
              </a:rPr>
              <a:t>Когда ты опаздываешь…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uFill>
                  <a:solidFill>
                    <a:srgbClr val="FA58A1"/>
                  </a:solidFill>
                </a:uFill>
                <a:latin typeface="+mj-lt"/>
              </a:rPr>
              <a:t>Когда ты споришь со мной…</a:t>
            </a:r>
          </a:p>
          <a:p>
            <a:pPr marL="457200" indent="-457200" algn="ctr"/>
            <a:endParaRPr lang="ru-RU" sz="1200" b="1" spc="100" dirty="0" smtClean="0">
              <a:ln w="19050">
                <a:noFill/>
                <a:prstDash val="solid"/>
              </a:ln>
              <a:latin typeface="Calibri" pitchFamily="34" charset="0"/>
            </a:endParaRPr>
          </a:p>
          <a:p>
            <a:pPr marL="457200" indent="-457200" algn="ctr"/>
            <a:r>
              <a:rPr lang="ru-RU" sz="2400" b="1" spc="100" dirty="0" smtClean="0">
                <a:ln w="19050">
                  <a:noFill/>
                  <a:prstDash val="solid"/>
                </a:ln>
                <a:latin typeface="Calibri" pitchFamily="34" charset="0"/>
              </a:rPr>
              <a:t>Применять приём следует только в особых случаях!</a:t>
            </a:r>
            <a:endParaRPr lang="ru-RU" sz="2400" u="dash" dirty="0">
              <a:ln w="19050">
                <a:noFill/>
                <a:prstDash val="solid"/>
              </a:ln>
              <a:uFill>
                <a:solidFill>
                  <a:srgbClr val="FA58A1"/>
                </a:solidFill>
              </a:u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BE3EB"/>
            </a:gs>
            <a:gs pos="50000">
              <a:srgbClr val="0C01A1">
                <a:alpha val="79000"/>
              </a:srgbClr>
            </a:gs>
            <a:gs pos="100000">
              <a:srgbClr val="F8FE00">
                <a:alpha val="73000"/>
              </a:srgb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28728" y="357166"/>
            <a:ext cx="6572296" cy="400110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spc="300" dirty="0" smtClean="0">
                <a:ln w="11430" cmpd="sng">
                  <a:noFill/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КАК ВЫРАЖАТЬ БЛАГОДАРНОСТЬ?</a:t>
            </a:r>
            <a:endParaRPr lang="ru-RU" sz="2000" b="1" spc="300" dirty="0">
              <a:ln w="11430" cmpd="sng">
                <a:noFill/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928670"/>
            <a:ext cx="8143932" cy="461665"/>
          </a:xfrm>
          <a:prstGeom prst="rect">
            <a:avLst/>
          </a:prstGeom>
          <a:ln w="76200">
            <a:solidFill>
              <a:srgbClr val="F3D195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pitchFamily="34" charset="0"/>
              </a:rPr>
              <a:t>1. </a:t>
            </a:r>
            <a:r>
              <a:rPr lang="ru-RU" sz="2400" dirty="0" smtClean="0">
                <a:cs typeface="Arial" pitchFamily="34" charset="0"/>
              </a:rPr>
              <a:t>Саша, спасибо за то, что ты сегодня сделал.</a:t>
            </a:r>
            <a:endParaRPr lang="ru-RU" sz="2400" dirty="0"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928934"/>
            <a:ext cx="8143932" cy="830997"/>
          </a:xfrm>
          <a:prstGeom prst="rect">
            <a:avLst/>
          </a:prstGeom>
          <a:ln w="76200">
            <a:solidFill>
              <a:srgbClr val="F3D19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3</a:t>
            </a:r>
            <a:r>
              <a:rPr lang="en-US" sz="2400" dirty="0" smtClean="0"/>
              <a:t>. </a:t>
            </a:r>
            <a:r>
              <a:rPr lang="ru-RU" sz="2400" dirty="0" smtClean="0"/>
              <a:t>Саша, спасибо, я надеюсь, ты теперь всегда так же хорошо будешь дежурить по классу!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4143380"/>
            <a:ext cx="8143932" cy="830997"/>
          </a:xfrm>
          <a:prstGeom prst="rect">
            <a:avLst/>
          </a:prstGeom>
          <a:ln w="76200">
            <a:solidFill>
              <a:srgbClr val="F3D19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4. Саша, неужели это ты все вымыл?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Что же ты раньше так не делал?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1714488"/>
            <a:ext cx="8143932" cy="830997"/>
          </a:xfrm>
          <a:prstGeom prst="rect">
            <a:avLst/>
          </a:prstGeom>
          <a:ln w="76200">
            <a:solidFill>
              <a:srgbClr val="F3D19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2. Саша, как я рада, что ты сам всё убрал,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ты так помог мне!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5214950"/>
            <a:ext cx="8001056" cy="1200329"/>
          </a:xfrm>
          <a:prstGeom prst="rect">
            <a:avLst/>
          </a:prstGeom>
          <a:ln w="76200">
            <a:solidFill>
              <a:srgbClr val="F3D19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5. Когда я увидел, как ты прибираешь класс,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Саша, я подумал: </a:t>
            </a:r>
            <a:r>
              <a:rPr lang="ru-RU" sz="2400" dirty="0" smtClean="0"/>
              <a:t>он </a:t>
            </a:r>
            <a:r>
              <a:rPr lang="ru-RU" sz="2400" dirty="0" smtClean="0"/>
              <a:t>умеет работать не только головой, но и руками!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285728"/>
            <a:ext cx="6572296" cy="523220"/>
          </a:xfrm>
          <a:prstGeom prst="rect">
            <a:avLst/>
          </a:prstGeom>
          <a:solidFill>
            <a:schemeClr val="bg1"/>
          </a:solidFill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latin typeface="+mj-lt"/>
              </a:rPr>
              <a:t>Девизы-заклинания</a:t>
            </a:r>
            <a:endParaRPr lang="ru-RU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071546"/>
            <a:ext cx="8143932" cy="1938992"/>
          </a:xfrm>
          <a:prstGeom prst="rect">
            <a:avLst/>
          </a:prstGeom>
          <a:ln w="76200">
            <a:solidFill>
              <a:srgbClr val="F3D195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66"/>
                </a:solidFill>
                <a:cs typeface="Arial" pitchFamily="34" charset="0"/>
              </a:rPr>
              <a:t>«</a:t>
            </a:r>
            <a:r>
              <a:rPr lang="ru-RU" sz="2400" dirty="0" smtClean="0">
                <a:solidFill>
                  <a:srgbClr val="000066"/>
                </a:solidFill>
              </a:rPr>
              <a:t>Ты сможешь, если будешь думать, что сможешь! Повторяй это каждый день, особенно в отношении того, что у тебя плохо получается»</a:t>
            </a:r>
          </a:p>
          <a:p>
            <a:endParaRPr lang="ru-RU" sz="2400" dirty="0" smtClean="0">
              <a:solidFill>
                <a:srgbClr val="000066"/>
              </a:solidFill>
            </a:endParaRPr>
          </a:p>
          <a:p>
            <a:pPr algn="ctr"/>
            <a:r>
              <a:rPr lang="ru-RU" sz="2400" dirty="0" smtClean="0">
                <a:solidFill>
                  <a:srgbClr val="000066"/>
                </a:solidFill>
              </a:rPr>
              <a:t>«Пробуй - и результат обязательно будет!»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3357562"/>
            <a:ext cx="8143932" cy="3046988"/>
          </a:xfrm>
          <a:prstGeom prst="rect">
            <a:avLst/>
          </a:prstGeom>
          <a:ln w="76200">
            <a:solidFill>
              <a:srgbClr val="F3D19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800" dirty="0" smtClean="0">
              <a:solidFill>
                <a:srgbClr val="000066"/>
              </a:solidFill>
            </a:endParaRPr>
          </a:p>
          <a:p>
            <a:pPr algn="ctr"/>
            <a:r>
              <a:rPr lang="ru-RU" sz="2400" dirty="0" smtClean="0">
                <a:solidFill>
                  <a:srgbClr val="000066"/>
                </a:solidFill>
              </a:rPr>
              <a:t>«Я могу это сделать!»</a:t>
            </a:r>
          </a:p>
          <a:p>
            <a:pPr algn="ctr"/>
            <a:endParaRPr lang="ru-RU" sz="1600" dirty="0" smtClean="0">
              <a:solidFill>
                <a:srgbClr val="000066"/>
              </a:solidFill>
            </a:endParaRPr>
          </a:p>
          <a:p>
            <a:pPr algn="ctr"/>
            <a:r>
              <a:rPr lang="ru-RU" sz="2400" dirty="0" smtClean="0">
                <a:solidFill>
                  <a:srgbClr val="000066"/>
                </a:solidFill>
              </a:rPr>
              <a:t>«Я достаточно умен, чтобы»</a:t>
            </a:r>
          </a:p>
          <a:p>
            <a:pPr algn="ctr"/>
            <a:endParaRPr lang="ru-RU" sz="1600" dirty="0" smtClean="0">
              <a:solidFill>
                <a:srgbClr val="000066"/>
              </a:solidFill>
            </a:endParaRPr>
          </a:p>
          <a:p>
            <a:pPr algn="ctr"/>
            <a:r>
              <a:rPr lang="ru-RU" sz="2400" dirty="0" smtClean="0">
                <a:solidFill>
                  <a:srgbClr val="000066"/>
                </a:solidFill>
              </a:rPr>
              <a:t>«Когда говорю себе, что я могу, </a:t>
            </a:r>
          </a:p>
          <a:p>
            <a:pPr algn="ctr"/>
            <a:r>
              <a:rPr lang="ru-RU" sz="2400" dirty="0" smtClean="0">
                <a:solidFill>
                  <a:srgbClr val="000066"/>
                </a:solidFill>
              </a:rPr>
              <a:t>я действительно могу!»</a:t>
            </a:r>
          </a:p>
          <a:p>
            <a:pPr algn="ctr"/>
            <a:endParaRPr lang="ru-RU" sz="2400" dirty="0" smtClean="0">
              <a:solidFill>
                <a:srgbClr val="000066"/>
              </a:solidFill>
            </a:endParaRPr>
          </a:p>
          <a:p>
            <a:pPr algn="ctr"/>
            <a:r>
              <a:rPr lang="ru-RU" sz="2400" dirty="0" smtClean="0">
                <a:solidFill>
                  <a:srgbClr val="000066"/>
                </a:solidFill>
              </a:rPr>
              <a:t>«Я могу стать таким, каким я хочу быть»</a:t>
            </a:r>
          </a:p>
          <a:p>
            <a:pPr algn="ctr"/>
            <a:endParaRPr lang="ru-RU" sz="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85720" y="285728"/>
            <a:ext cx="86439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ФОРМУЛА ДОСТОЙНОГО ОТВЕТА В СИТУАЦИИ МАНИПУЛИРОВАНИЯ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28596" y="1071547"/>
            <a:ext cx="5143535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часть. </a:t>
            </a:r>
            <a:r>
              <a:rPr lang="ru-RU" sz="2000" dirty="0" smtClean="0">
                <a:latin typeface="+mj-lt"/>
              </a:rPr>
              <a:t>Признайте силу ученика над вами, скажите ему о своем «слабом месте» и о том, что он может добиться своего, используя ваши слабости.</a:t>
            </a:r>
          </a:p>
          <a:p>
            <a:endParaRPr lang="ru-RU" sz="2000" dirty="0" smtClean="0">
              <a:latin typeface="+mj-lt"/>
            </a:endParaRPr>
          </a:p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II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часть. </a:t>
            </a:r>
            <a:r>
              <a:rPr lang="ru-RU" sz="2000" dirty="0" smtClean="0">
                <a:latin typeface="+mj-lt"/>
              </a:rPr>
              <a:t>Скажите ему о том, что бывает потом. Опишите, что происходит с вами, когда осознаете, что кто-то использовал вашу </a:t>
            </a:r>
            <a:r>
              <a:rPr lang="ru-RU" sz="2000" dirty="0" smtClean="0">
                <a:latin typeface="+mj-lt"/>
              </a:rPr>
              <a:t>слабость. </a:t>
            </a:r>
          </a:p>
          <a:p>
            <a:endParaRPr lang="ru-RU" sz="1600" b="1" i="1" dirty="0" smtClean="0">
              <a:latin typeface="+mj-lt"/>
            </a:endParaRPr>
          </a:p>
          <a:p>
            <a:r>
              <a:rPr lang="ru-RU" sz="1600" b="1" i="1" dirty="0" smtClean="0">
                <a:latin typeface="+mj-lt"/>
              </a:rPr>
              <a:t>в</a:t>
            </a:r>
            <a:r>
              <a:rPr lang="ru-RU" sz="1600" b="1" i="1" dirty="0" smtClean="0">
                <a:latin typeface="+mj-lt"/>
              </a:rPr>
              <a:t>озможно, вы начинаете сторониться этого человека или меньше ему доверяете, думаете о нем неприязненно или теряете уважение к нему — выберите то, что именно для вас характерно.</a:t>
            </a:r>
            <a:endParaRPr lang="ru-RU" sz="1600" b="1" i="1" dirty="0" smtClean="0">
              <a:latin typeface="+mj-lt"/>
            </a:endParaRPr>
          </a:p>
        </p:txBody>
      </p:sp>
      <p:sp>
        <p:nvSpPr>
          <p:cNvPr id="4" name="Выноска-облако 3"/>
          <p:cNvSpPr/>
          <p:nvPr/>
        </p:nvSpPr>
        <p:spPr>
          <a:xfrm rot="262204">
            <a:off x="5349513" y="785476"/>
            <a:ext cx="3500462" cy="2861221"/>
          </a:xfrm>
          <a:prstGeom prst="cloudCallout">
            <a:avLst>
              <a:gd name="adj1" fmla="val -75865"/>
              <a:gd name="adj2" fmla="val 37244"/>
            </a:avLst>
          </a:prstGeom>
          <a:solidFill>
            <a:srgbClr val="F8D5A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 smtClean="0">
                <a:solidFill>
                  <a:schemeClr val="tx1"/>
                </a:solidFill>
              </a:rPr>
              <a:t>«Знаешь, Таня, у меня есть слабое место: я не могу видеть женских слёз. Ты сейчас можешь легко добиться 5-рки»</a:t>
            </a:r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5" name="Выноска-облако 4"/>
          <p:cNvSpPr/>
          <p:nvPr/>
        </p:nvSpPr>
        <p:spPr>
          <a:xfrm rot="21264397">
            <a:off x="5785856" y="3590095"/>
            <a:ext cx="3644487" cy="3097670"/>
          </a:xfrm>
          <a:prstGeom prst="cloudCallout">
            <a:avLst>
              <a:gd name="adj1" fmla="val -69978"/>
              <a:gd name="adj2" fmla="val -32549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 smtClean="0">
                <a:solidFill>
                  <a:schemeClr val="tx1"/>
                </a:solidFill>
              </a:rPr>
              <a:t>«При этом я боюсь, что наши отношения изменятся, я не смогу так же уважать тебя, не люблю, когда меня используют»</a:t>
            </a:r>
            <a:endParaRPr lang="ru-RU" sz="1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85720" y="357166"/>
            <a:ext cx="864399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19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ФОРМУЛА ДОСТОЙНОГО ОТВЕТА В СИТУАЦИИ МАНИПУЛИРОВАНИЯ</a:t>
            </a:r>
            <a:endParaRPr lang="ru-RU" sz="1900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42910" y="1357298"/>
            <a:ext cx="4143404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III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часть. </a:t>
            </a:r>
            <a:r>
              <a:rPr lang="ru-RU" sz="2000" dirty="0" smtClean="0">
                <a:latin typeface="+mj-lt"/>
              </a:rPr>
              <a:t>Объясните, почему это происходит. </a:t>
            </a:r>
          </a:p>
          <a:p>
            <a:endParaRPr lang="ru-RU" sz="2000" dirty="0" smtClean="0">
              <a:latin typeface="+mj-lt"/>
            </a:endParaRPr>
          </a:p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IV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часть. </a:t>
            </a:r>
            <a:r>
              <a:rPr lang="ru-RU" sz="2000" dirty="0" smtClean="0">
                <a:latin typeface="+mj-lt"/>
              </a:rPr>
              <a:t>Предложите ученику выбирать. </a:t>
            </a:r>
          </a:p>
          <a:p>
            <a:endParaRPr lang="ru-RU" sz="1600" b="1" dirty="0" smtClean="0">
              <a:latin typeface="+mj-lt"/>
            </a:endParaRPr>
          </a:p>
          <a:p>
            <a:r>
              <a:rPr lang="ru-RU" sz="1600" b="1" dirty="0" smtClean="0">
                <a:latin typeface="+mj-lt"/>
              </a:rPr>
              <a:t>Если </a:t>
            </a:r>
            <a:r>
              <a:rPr lang="ru-RU" sz="1600" b="1" dirty="0" smtClean="0">
                <a:latin typeface="+mj-lt"/>
              </a:rPr>
              <a:t>решает, что всё-таки «5», </a:t>
            </a:r>
            <a:endParaRPr lang="ru-RU" sz="1600" b="1" dirty="0" smtClean="0">
              <a:latin typeface="+mj-lt"/>
            </a:endParaRPr>
          </a:p>
          <a:p>
            <a:r>
              <a:rPr lang="ru-RU" sz="1600" b="1" dirty="0" smtClean="0">
                <a:latin typeface="+mj-lt"/>
              </a:rPr>
              <a:t>то </a:t>
            </a:r>
            <a:r>
              <a:rPr lang="ru-RU" sz="1600" b="1" dirty="0" smtClean="0">
                <a:latin typeface="+mj-lt"/>
              </a:rPr>
              <a:t>у большинства детей возникает феномен «горькой конфеты» и неприятные переживания скажутся на дальнейших выборах.</a:t>
            </a:r>
          </a:p>
          <a:p>
            <a:endParaRPr lang="ru-RU" sz="1600" b="1" dirty="0" smtClean="0">
              <a:latin typeface="+mj-lt"/>
            </a:endParaRPr>
          </a:p>
          <a:p>
            <a:r>
              <a:rPr lang="ru-RU" sz="1600" b="1" dirty="0" smtClean="0">
                <a:latin typeface="+mj-lt"/>
              </a:rPr>
              <a:t>Если </a:t>
            </a:r>
            <a:r>
              <a:rPr lang="ru-RU" sz="1600" b="1" dirty="0" smtClean="0">
                <a:latin typeface="+mj-lt"/>
              </a:rPr>
              <a:t>он делает достойный выбор, важно поддержать его, выразив положительные чувства.</a:t>
            </a:r>
          </a:p>
        </p:txBody>
      </p:sp>
      <p:sp>
        <p:nvSpPr>
          <p:cNvPr id="4" name="Выноска-облако 3"/>
          <p:cNvSpPr/>
          <p:nvPr/>
        </p:nvSpPr>
        <p:spPr>
          <a:xfrm>
            <a:off x="5572132" y="785794"/>
            <a:ext cx="3143272" cy="2714644"/>
          </a:xfrm>
          <a:prstGeom prst="cloudCallout">
            <a:avLst>
              <a:gd name="adj1" fmla="val -76427"/>
              <a:gd name="adj2" fmla="val -3954"/>
            </a:avLst>
          </a:prstGeom>
          <a:solidFill>
            <a:srgbClr val="F8D5A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«Так что выбирай,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я </a:t>
            </a:r>
            <a:r>
              <a:rPr lang="ru-RU" sz="2000" dirty="0" smtClean="0">
                <a:solidFill>
                  <a:schemeClr val="tx1"/>
                </a:solidFill>
              </a:rPr>
              <a:t>поставлю ту оценку, которую назовешь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ты </a:t>
            </a:r>
            <a:r>
              <a:rPr lang="ru-RU" sz="2000" dirty="0" smtClean="0">
                <a:solidFill>
                  <a:schemeClr val="tx1"/>
                </a:solidFill>
              </a:rPr>
              <a:t>сама…»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Выноска-облако 4"/>
          <p:cNvSpPr/>
          <p:nvPr/>
        </p:nvSpPr>
        <p:spPr>
          <a:xfrm rot="20911719">
            <a:off x="5297117" y="3756500"/>
            <a:ext cx="3571900" cy="2771894"/>
          </a:xfrm>
          <a:prstGeom prst="cloudCallout">
            <a:avLst>
              <a:gd name="adj1" fmla="val -66107"/>
              <a:gd name="adj2" fmla="val -30623"/>
            </a:avLst>
          </a:prstGeom>
          <a:solidFill>
            <a:srgbClr val="99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«Знаешь, что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я </a:t>
            </a:r>
            <a:r>
              <a:rPr lang="ru-RU" sz="2000" dirty="0" smtClean="0">
                <a:solidFill>
                  <a:schemeClr val="tx1"/>
                </a:solidFill>
              </a:rPr>
              <a:t>чувствую сейчас? Огромное облегчение.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Я </a:t>
            </a:r>
            <a:r>
              <a:rPr lang="ru-RU" sz="2000" dirty="0" smtClean="0">
                <a:solidFill>
                  <a:schemeClr val="tx1"/>
                </a:solidFill>
              </a:rPr>
              <a:t>горжусь тобой!»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928662" y="357166"/>
            <a:ext cx="73581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АЛЬТЕРНАТИВА НАКАЗАНИЮ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00034" y="785794"/>
            <a:ext cx="607223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1. Резко </a:t>
            </a:r>
            <a:r>
              <a:rPr lang="ru-RU" dirty="0" smtClean="0">
                <a:latin typeface="+mj-lt"/>
              </a:rPr>
              <a:t>выразите свои чувства без нападок на характер.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2</a:t>
            </a:r>
            <a:r>
              <a:rPr lang="ru-RU" dirty="0" smtClean="0">
                <a:latin typeface="+mj-lt"/>
              </a:rPr>
              <a:t>. Сформулируйте свои ожидания.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3</a:t>
            </a:r>
            <a:r>
              <a:rPr lang="ru-RU" dirty="0" smtClean="0">
                <a:latin typeface="+mj-lt"/>
              </a:rPr>
              <a:t>. Покажите ребенку, как загладить вину. </a:t>
            </a:r>
            <a:endParaRPr lang="ru-RU" dirty="0" smtClean="0">
              <a:latin typeface="+mj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4</a:t>
            </a:r>
            <a:r>
              <a:rPr lang="ru-RU" dirty="0" smtClean="0">
                <a:latin typeface="+mj-lt"/>
              </a:rPr>
              <a:t>. Предоставьте ребенку выбор. </a:t>
            </a:r>
            <a:endParaRPr lang="ru-RU" dirty="0" smtClean="0">
              <a:latin typeface="+mj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5</a:t>
            </a:r>
            <a:r>
              <a:rPr lang="ru-RU" dirty="0" smtClean="0">
                <a:latin typeface="+mj-lt"/>
              </a:rPr>
              <a:t>. Предпримите действия. </a:t>
            </a:r>
            <a:endParaRPr lang="ru-RU" dirty="0" smtClean="0">
              <a:latin typeface="+mj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6</a:t>
            </a:r>
            <a:r>
              <a:rPr lang="ru-RU" dirty="0" smtClean="0">
                <a:latin typeface="+mj-lt"/>
              </a:rPr>
              <a:t>. Решение проблемы.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472" y="2928934"/>
            <a:ext cx="821537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+mj-lt"/>
              </a:rPr>
              <a:t> «</a:t>
            </a:r>
            <a:r>
              <a:rPr lang="ru-RU" sz="1400" dirty="0" smtClean="0">
                <a:latin typeface="+mj-lt"/>
              </a:rPr>
              <a:t>Я в ярости от того, что мою новую пилу оставили на улице ржаветь под дождем!» </a:t>
            </a:r>
            <a:endParaRPr lang="ru-RU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ru-RU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+mj-lt"/>
              </a:rPr>
              <a:t> «</a:t>
            </a:r>
            <a:r>
              <a:rPr lang="ru-RU" sz="1400" dirty="0" smtClean="0">
                <a:latin typeface="+mj-lt"/>
              </a:rPr>
              <a:t>Я рассчитываю на то, что после того, как у меня возьмут инструменты, мне их вернут». </a:t>
            </a:r>
            <a:endParaRPr lang="ru-RU" sz="1400" dirty="0" smtClean="0">
              <a:latin typeface="+mj-lt"/>
            </a:endParaRPr>
          </a:p>
          <a:p>
            <a:endParaRPr lang="ru-RU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+mj-lt"/>
              </a:rPr>
              <a:t> «</a:t>
            </a:r>
            <a:r>
              <a:rPr lang="ru-RU" sz="1400" dirty="0" smtClean="0">
                <a:latin typeface="+mj-lt"/>
              </a:rPr>
              <a:t>Теперь пиле нужны маленькая стальная мочалка и тяжелая физическая работа». </a:t>
            </a:r>
            <a:endParaRPr lang="ru-RU" sz="1400" dirty="0" smtClean="0">
              <a:latin typeface="+mj-lt"/>
            </a:endParaRPr>
          </a:p>
          <a:p>
            <a:endParaRPr lang="ru-RU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+mj-lt"/>
              </a:rPr>
              <a:t> «</a:t>
            </a:r>
            <a:r>
              <a:rPr lang="ru-RU" sz="1400" dirty="0" smtClean="0">
                <a:latin typeface="+mj-lt"/>
              </a:rPr>
              <a:t>Ты можешь брать мои инструменты и возвращать их. Ты можешь перестать использовать их. Тебе решать». </a:t>
            </a:r>
            <a:endParaRPr lang="ru-RU" sz="1400" dirty="0" smtClean="0">
              <a:latin typeface="+mj-lt"/>
            </a:endParaRPr>
          </a:p>
          <a:p>
            <a:endParaRPr lang="ru-RU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+mj-lt"/>
              </a:rPr>
              <a:t> Ребенок</a:t>
            </a:r>
            <a:r>
              <a:rPr lang="ru-RU" sz="1400" dirty="0" smtClean="0">
                <a:latin typeface="+mj-lt"/>
              </a:rPr>
              <a:t>. Почему ящик с инструментами заперт? </a:t>
            </a:r>
          </a:p>
          <a:p>
            <a:r>
              <a:rPr lang="ru-RU" sz="1400" dirty="0" smtClean="0">
                <a:latin typeface="+mj-lt"/>
              </a:rPr>
              <a:t>  Отец</a:t>
            </a:r>
            <a:r>
              <a:rPr lang="ru-RU" sz="1400" dirty="0" smtClean="0">
                <a:latin typeface="+mj-lt"/>
              </a:rPr>
              <a:t>. Ты мне ответь — почему. </a:t>
            </a:r>
          </a:p>
          <a:p>
            <a:endParaRPr lang="ru-RU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+mj-lt"/>
              </a:rPr>
              <a:t> «</a:t>
            </a:r>
            <a:r>
              <a:rPr lang="ru-RU" sz="1400" dirty="0" smtClean="0">
                <a:latin typeface="+mj-lt"/>
              </a:rPr>
              <a:t>Что мы можем придумать, чтобы ты пользовался моими инструментами, если они тебе нужны, и чтобы я был уверен, что найду их на месте, когда они мне понадобятся?» </a:t>
            </a:r>
          </a:p>
          <a:p>
            <a:endParaRPr lang="ru-RU" sz="12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4BE3EB"/>
            </a:gs>
            <a:gs pos="50000">
              <a:srgbClr val="0C01A1">
                <a:alpha val="79000"/>
              </a:srgbClr>
            </a:gs>
            <a:gs pos="100000">
              <a:srgbClr val="F8FE00">
                <a:alpha val="73000"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:\фото\картинки\11593632.10998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785794"/>
            <a:ext cx="3071834" cy="489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547813" y="404813"/>
            <a:ext cx="6264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sz="2400" dirty="0">
              <a:latin typeface="Cambria" pitchFamily="18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68313" y="1844675"/>
            <a:ext cx="806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4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4294967295"/>
          </p:nvPr>
        </p:nvSpPr>
        <p:spPr>
          <a:xfrm>
            <a:off x="500034" y="642918"/>
            <a:ext cx="4000500" cy="5715039"/>
          </a:xfrm>
        </p:spPr>
        <p:txBody>
          <a:bodyPr>
            <a:normAutofit fontScale="92500"/>
          </a:bodyPr>
          <a:lstStyle/>
          <a:p>
            <a:pPr algn="l" fontAlgn="auto">
              <a:spcAft>
                <a:spcPts val="0"/>
              </a:spcAft>
              <a:buNone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Дети – не роботы.  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marL="0" algn="l" fontAlgn="auto">
              <a:lnSpc>
                <a:spcPct val="130000"/>
              </a:lnSpc>
              <a:spcBef>
                <a:spcPts val="300"/>
              </a:spcBef>
              <a:spcAft>
                <a:spcPts val="0"/>
              </a:spcAft>
              <a:buNone/>
              <a:defRPr/>
            </a:pPr>
            <a:r>
              <a:rPr lang="ru-RU" sz="2200" dirty="0" smtClean="0">
                <a:latin typeface="Cambria" pitchFamily="18" charset="0"/>
              </a:rPr>
              <a:t>Наша </a:t>
            </a:r>
            <a:r>
              <a:rPr lang="ru-RU" sz="2200" dirty="0" smtClean="0">
                <a:latin typeface="Cambria" pitchFamily="18" charset="0"/>
              </a:rPr>
              <a:t>цель заключается не в том, чтобы изложить ряд методов, как управлять поведением </a:t>
            </a:r>
            <a:r>
              <a:rPr lang="ru-RU" sz="2200" dirty="0" smtClean="0">
                <a:latin typeface="Cambria" pitchFamily="18" charset="0"/>
              </a:rPr>
              <a:t>детей. </a:t>
            </a:r>
            <a:endParaRPr lang="ru-RU" sz="2200" dirty="0" smtClean="0">
              <a:latin typeface="Cambria" pitchFamily="18" charset="0"/>
            </a:endParaRPr>
          </a:p>
          <a:p>
            <a:pPr algn="l" fontAlgn="auto">
              <a:spcAft>
                <a:spcPts val="0"/>
              </a:spcAft>
              <a:buNone/>
              <a:defRPr/>
            </a:pPr>
            <a:endParaRPr lang="ru-RU" sz="1200" b="1" dirty="0" smtClean="0">
              <a:solidFill>
                <a:srgbClr val="FA0000"/>
              </a:solidFill>
              <a:latin typeface="Cambria" pitchFamily="18" charset="0"/>
            </a:endParaRPr>
          </a:p>
          <a:p>
            <a:pPr marL="0" algn="l" fontAlgn="auto">
              <a:lnSpc>
                <a:spcPct val="130000"/>
              </a:lnSpc>
              <a:spcBef>
                <a:spcPts val="300"/>
              </a:spcBef>
              <a:spcAft>
                <a:spcPts val="0"/>
              </a:spcAft>
              <a:buNone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Наша цель </a:t>
            </a:r>
            <a:r>
              <a:rPr lang="ru-RU" sz="23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— пробудить лучшее, что есть в детях: </a:t>
            </a:r>
            <a:endParaRPr lang="ru-RU" sz="23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marL="0" algn="l" fontAlgn="auto">
              <a:lnSpc>
                <a:spcPct val="130000"/>
              </a:lnSpc>
              <a:spcBef>
                <a:spcPts val="300"/>
              </a:spcBef>
              <a:spcAft>
                <a:spcPts val="0"/>
              </a:spcAft>
              <a:buNone/>
              <a:defRPr/>
            </a:pPr>
            <a:r>
              <a:rPr lang="ru-RU" sz="2200" dirty="0" smtClean="0">
                <a:uFill>
                  <a:solidFill>
                    <a:srgbClr val="FF3399"/>
                  </a:solidFill>
                </a:uFill>
                <a:latin typeface="Cambria" pitchFamily="18" charset="0"/>
              </a:rPr>
              <a:t>их </a:t>
            </a:r>
            <a:r>
              <a:rPr lang="ru-RU" sz="2200" dirty="0" smtClean="0">
                <a:uFill>
                  <a:solidFill>
                    <a:srgbClr val="FF3399"/>
                  </a:solidFill>
                </a:uFill>
                <a:latin typeface="Cambria" pitchFamily="18" charset="0"/>
              </a:rPr>
              <a:t>умственные способности, инициативу, ответственность, </a:t>
            </a:r>
            <a:endParaRPr lang="ru-RU" sz="2200" dirty="0" smtClean="0">
              <a:uFill>
                <a:solidFill>
                  <a:srgbClr val="FF3399"/>
                </a:solidFill>
              </a:uFill>
              <a:latin typeface="Cambria" pitchFamily="18" charset="0"/>
            </a:endParaRPr>
          </a:p>
          <a:p>
            <a:pPr marL="0" algn="l" fontAlgn="auto">
              <a:lnSpc>
                <a:spcPct val="130000"/>
              </a:lnSpc>
              <a:spcBef>
                <a:spcPts val="300"/>
              </a:spcBef>
              <a:spcAft>
                <a:spcPts val="0"/>
              </a:spcAft>
              <a:buNone/>
              <a:defRPr/>
            </a:pPr>
            <a:r>
              <a:rPr lang="ru-RU" sz="2200" dirty="0" smtClean="0">
                <a:uFill>
                  <a:solidFill>
                    <a:srgbClr val="FF3399"/>
                  </a:solidFill>
                </a:uFill>
                <a:latin typeface="Cambria" pitchFamily="18" charset="0"/>
              </a:rPr>
              <a:t>чувство </a:t>
            </a:r>
            <a:r>
              <a:rPr lang="ru-RU" sz="2200" dirty="0" smtClean="0">
                <a:uFill>
                  <a:solidFill>
                    <a:srgbClr val="FF3399"/>
                  </a:solidFill>
                </a:uFill>
                <a:latin typeface="Cambria" pitchFamily="18" charset="0"/>
              </a:rPr>
              <a:t>юмора, их способность быть внимательными к потребностям других людей. </a:t>
            </a:r>
          </a:p>
        </p:txBody>
      </p:sp>
      <p:pic>
        <p:nvPicPr>
          <p:cNvPr id="10" name="Picture 4" descr="D:\фото\картинки\0cdf6e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714356"/>
            <a:ext cx="3429000" cy="514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285852" y="357166"/>
            <a:ext cx="68818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Мотивы нарушения дисциплины на уроке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785786" y="928670"/>
            <a:ext cx="7643866" cy="552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19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Привлечение внимания </a:t>
            </a:r>
            <a:r>
              <a:rPr lang="ru-RU" sz="1900" dirty="0" smtClean="0">
                <a:latin typeface="Cambria" pitchFamily="18" charset="0"/>
              </a:rPr>
              <a:t>— </a:t>
            </a:r>
            <a:endParaRPr lang="ru-RU" sz="1900" dirty="0" smtClean="0">
              <a:latin typeface="Cambria" pitchFamily="18" charset="0"/>
            </a:endParaRPr>
          </a:p>
          <a:p>
            <a:pPr algn="just"/>
            <a:r>
              <a:rPr lang="ru-RU" sz="1900" dirty="0" smtClean="0">
                <a:latin typeface="Cambria" pitchFamily="18" charset="0"/>
              </a:rPr>
              <a:t>некоторые </a:t>
            </a:r>
            <a:r>
              <a:rPr lang="ru-RU" sz="1900" dirty="0" smtClean="0">
                <a:latin typeface="Cambria" pitchFamily="18" charset="0"/>
              </a:rPr>
              <a:t>ученики выбирают «плохое» поведение, чтобы получить особое внимание учителя. Они все время хотят быть в центре внимания, не давая учителю вести урок, а ребятам — понимать учителя. </a:t>
            </a:r>
            <a:endParaRPr lang="ru-RU" sz="800" dirty="0" smtClean="0">
              <a:latin typeface="Cambria" pitchFamily="18" charset="0"/>
            </a:endParaRPr>
          </a:p>
          <a:p>
            <a:pPr algn="just"/>
            <a:endParaRPr lang="ru-RU" sz="10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just"/>
            <a:r>
              <a:rPr lang="ru-RU" sz="19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Власть </a:t>
            </a:r>
            <a:r>
              <a:rPr lang="ru-RU" sz="1900" dirty="0" smtClean="0">
                <a:latin typeface="Cambria" pitchFamily="18" charset="0"/>
              </a:rPr>
              <a:t>— </a:t>
            </a:r>
            <a:endParaRPr lang="ru-RU" sz="1900" dirty="0" smtClean="0">
              <a:latin typeface="Cambria" pitchFamily="18" charset="0"/>
            </a:endParaRPr>
          </a:p>
          <a:p>
            <a:pPr algn="just"/>
            <a:r>
              <a:rPr lang="ru-RU" sz="1900" dirty="0" smtClean="0">
                <a:latin typeface="Cambria" pitchFamily="18" charset="0"/>
              </a:rPr>
              <a:t>некоторые </a:t>
            </a:r>
            <a:r>
              <a:rPr lang="ru-RU" sz="1900" dirty="0" smtClean="0">
                <a:latin typeface="Cambria" pitchFamily="18" charset="0"/>
              </a:rPr>
              <a:t>ученики «плохо» ведут себя, потому что для них важно быть главными. </a:t>
            </a:r>
            <a:r>
              <a:rPr lang="ru-RU" sz="1900" dirty="0" smtClean="0">
                <a:latin typeface="Cambria" pitchFamily="18" charset="0"/>
              </a:rPr>
              <a:t>Своим </a:t>
            </a:r>
            <a:r>
              <a:rPr lang="ru-RU" sz="1900" dirty="0" smtClean="0">
                <a:latin typeface="Cambria" pitchFamily="18" charset="0"/>
              </a:rPr>
              <a:t>поведением они фактически говорят: «Ты мне ничего не сделаешь</a:t>
            </a:r>
            <a:r>
              <a:rPr lang="ru-RU" sz="1900" dirty="0" smtClean="0">
                <a:latin typeface="Cambria" pitchFamily="18" charset="0"/>
              </a:rPr>
              <a:t>».</a:t>
            </a:r>
            <a:endParaRPr lang="ru-RU" sz="1900" dirty="0" smtClean="0">
              <a:latin typeface="Cambria" pitchFamily="18" charset="0"/>
            </a:endParaRPr>
          </a:p>
          <a:p>
            <a:pPr algn="just"/>
            <a:endParaRPr lang="ru-RU" sz="1000" dirty="0" smtClean="0">
              <a:latin typeface="Cambria" pitchFamily="18" charset="0"/>
            </a:endParaRPr>
          </a:p>
          <a:p>
            <a:pPr algn="just"/>
            <a:r>
              <a:rPr lang="ru-RU" sz="19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Месть</a:t>
            </a:r>
            <a:r>
              <a:rPr lang="ru-RU" sz="1900" dirty="0" smtClean="0">
                <a:latin typeface="Cambria" pitchFamily="18" charset="0"/>
              </a:rPr>
              <a:t> </a:t>
            </a:r>
            <a:r>
              <a:rPr lang="ru-RU" sz="1900" dirty="0" smtClean="0">
                <a:latin typeface="Cambria" pitchFamily="18" charset="0"/>
              </a:rPr>
              <a:t>— </a:t>
            </a:r>
            <a:endParaRPr lang="ru-RU" sz="1900" dirty="0" smtClean="0">
              <a:latin typeface="Cambria" pitchFamily="18" charset="0"/>
            </a:endParaRPr>
          </a:p>
          <a:p>
            <a:pPr algn="just"/>
            <a:r>
              <a:rPr lang="ru-RU" sz="1900" dirty="0" smtClean="0">
                <a:latin typeface="Cambria" pitchFamily="18" charset="0"/>
              </a:rPr>
              <a:t>для </a:t>
            </a:r>
            <a:r>
              <a:rPr lang="ru-RU" sz="1900" dirty="0" smtClean="0">
                <a:latin typeface="Cambria" pitchFamily="18" charset="0"/>
              </a:rPr>
              <a:t>некоторых учеников главной целью их присутствия в классе становится месть за реальную или вымышленную обиду. Мстить они могут как учителю, так и кому-то из ребят или всему миру.</a:t>
            </a:r>
          </a:p>
          <a:p>
            <a:pPr algn="just"/>
            <a:endParaRPr lang="ru-RU" sz="1000" b="1" dirty="0" smtClean="0">
              <a:solidFill>
                <a:srgbClr val="FFFF00"/>
              </a:solidFill>
              <a:latin typeface="Cambria" pitchFamily="18" charset="0"/>
            </a:endParaRPr>
          </a:p>
          <a:p>
            <a:pPr algn="just"/>
            <a:r>
              <a:rPr lang="ru-RU" sz="19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Избегание неудачи </a:t>
            </a:r>
            <a:r>
              <a:rPr lang="ru-RU" sz="1900" dirty="0" smtClean="0">
                <a:latin typeface="Cambria" pitchFamily="18" charset="0"/>
              </a:rPr>
              <a:t>— </a:t>
            </a:r>
            <a:endParaRPr lang="ru-RU" sz="1900" dirty="0" smtClean="0">
              <a:latin typeface="Cambria" pitchFamily="18" charset="0"/>
            </a:endParaRPr>
          </a:p>
          <a:p>
            <a:pPr algn="just"/>
            <a:r>
              <a:rPr lang="ru-RU" sz="1900" dirty="0" smtClean="0">
                <a:latin typeface="Cambria" pitchFamily="18" charset="0"/>
              </a:rPr>
              <a:t>некоторые </a:t>
            </a:r>
            <a:r>
              <a:rPr lang="ru-RU" sz="1900" dirty="0" smtClean="0">
                <a:latin typeface="Cambria" pitchFamily="18" charset="0"/>
              </a:rPr>
              <a:t>ученики так боятся повторить свое поражение, неудачу, что предпочитают ничего не делать. </a:t>
            </a:r>
            <a:r>
              <a:rPr lang="ru-RU" sz="1900" dirty="0" smtClean="0">
                <a:latin typeface="Cambria" pitchFamily="18" charset="0"/>
              </a:rPr>
              <a:t>Они </a:t>
            </a:r>
            <a:r>
              <a:rPr lang="ru-RU" sz="1900" dirty="0" smtClean="0">
                <a:latin typeface="Cambria" pitchFamily="18" charset="0"/>
              </a:rPr>
              <a:t>мечтают, чтобы все оставили их в </a:t>
            </a:r>
            <a:r>
              <a:rPr lang="ru-RU" sz="1900" dirty="0" smtClean="0">
                <a:latin typeface="Cambria" pitchFamily="18" charset="0"/>
              </a:rPr>
              <a:t>покое.</a:t>
            </a:r>
            <a:endParaRPr lang="ru-RU" sz="19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142976" y="428604"/>
          <a:ext cx="7000924" cy="178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00034" y="2357430"/>
            <a:ext cx="814393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Шаг № 1. </a:t>
            </a:r>
            <a:r>
              <a:rPr lang="ru-RU" sz="2000" u="dash" dirty="0" smtClean="0">
                <a:uFill>
                  <a:solidFill>
                    <a:srgbClr val="DE86CD"/>
                  </a:solidFill>
                </a:uFill>
                <a:latin typeface="+mj-lt"/>
              </a:rPr>
              <a:t>Объективное описание поведения ребенка.</a:t>
            </a:r>
          </a:p>
          <a:p>
            <a:endParaRPr lang="ru-RU" sz="2000" b="1" dirty="0" smtClean="0">
              <a:solidFill>
                <a:srgbClr val="FFFF00"/>
              </a:solidFill>
              <a:latin typeface="+mj-lt"/>
            </a:endParaRP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Шаг № 2.</a:t>
            </a:r>
            <a:r>
              <a:rPr lang="ru-RU" sz="2000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2000" u="dash" dirty="0" smtClean="0">
                <a:uFill>
                  <a:solidFill>
                    <a:srgbClr val="DE86CD"/>
                  </a:solidFill>
                </a:uFill>
                <a:latin typeface="+mj-lt"/>
              </a:rPr>
              <a:t>Понимание мотива «плохого» поведения.</a:t>
            </a:r>
          </a:p>
          <a:p>
            <a:endParaRPr lang="ru-RU" sz="2000" b="1" dirty="0" smtClean="0">
              <a:solidFill>
                <a:srgbClr val="FFFF00"/>
              </a:solidFill>
              <a:latin typeface="+mj-lt"/>
            </a:endParaRP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Шаг № 3. </a:t>
            </a:r>
            <a:r>
              <a:rPr lang="ru-RU" sz="2000" u="dash" dirty="0" smtClean="0">
                <a:uFill>
                  <a:solidFill>
                    <a:srgbClr val="DE86CD"/>
                  </a:solidFill>
                </a:uFill>
                <a:latin typeface="+mj-lt"/>
              </a:rPr>
              <a:t>Выбор техники педагогического вмешательства для экстренного прекращения «выходки» на уроке. </a:t>
            </a:r>
          </a:p>
          <a:p>
            <a:endParaRPr lang="ru-RU" sz="2000" b="1" dirty="0" smtClean="0">
              <a:solidFill>
                <a:srgbClr val="FFFF00"/>
              </a:solidFill>
              <a:latin typeface="+mj-lt"/>
            </a:endParaRP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Шаг № 4. </a:t>
            </a:r>
            <a:r>
              <a:rPr lang="ru-RU" sz="2000" u="dash" dirty="0" smtClean="0">
                <a:uFill>
                  <a:solidFill>
                    <a:srgbClr val="DE86CD"/>
                  </a:solidFill>
                </a:uFill>
                <a:latin typeface="+mj-lt"/>
              </a:rPr>
              <a:t>Разработка стратегии и тактики поддержки ученика для повышения его самоуважения.</a:t>
            </a:r>
          </a:p>
          <a:p>
            <a:endParaRPr lang="ru-RU" sz="2000" b="1" dirty="0" smtClean="0">
              <a:solidFill>
                <a:srgbClr val="FFFF00"/>
              </a:solidFill>
              <a:latin typeface="+mj-lt"/>
            </a:endParaRP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Шаг № 5. </a:t>
            </a:r>
            <a:r>
              <a:rPr lang="ru-RU" sz="2000" u="dash" dirty="0" smtClean="0">
                <a:uFill>
                  <a:solidFill>
                    <a:srgbClr val="DE86CD"/>
                  </a:solidFill>
                </a:uFill>
                <a:latin typeface="+mj-lt"/>
              </a:rPr>
              <a:t>Включение родителей и коллег-педагогов в реализацию школьного плана действий.</a:t>
            </a:r>
            <a:endParaRPr lang="ru-RU" sz="2000" u="dash" dirty="0">
              <a:uFill>
                <a:solidFill>
                  <a:srgbClr val="DE86CD"/>
                </a:solidFill>
              </a:u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547813" y="404813"/>
            <a:ext cx="6264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sz="2400" dirty="0">
              <a:latin typeface="Cambria" pitchFamily="18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68313" y="1844675"/>
            <a:ext cx="806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4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4294967295"/>
          </p:nvPr>
        </p:nvSpPr>
        <p:spPr>
          <a:xfrm>
            <a:off x="1357313" y="571500"/>
            <a:ext cx="7786687" cy="5572125"/>
          </a:xfrm>
        </p:spPr>
        <p:txBody>
          <a:bodyPr/>
          <a:lstStyle/>
          <a:p>
            <a:pPr algn="l" fontAlgn="auto">
              <a:spcAft>
                <a:spcPts val="0"/>
              </a:spcAft>
              <a:buNone/>
              <a:defRPr/>
            </a:pPr>
            <a:r>
              <a:rPr lang="ru-RU" sz="2200" b="1" u="dash" dirty="0" smtClean="0">
                <a:solidFill>
                  <a:srgbClr val="FFFFFF"/>
                </a:solidFill>
                <a:uFill>
                  <a:solidFill>
                    <a:srgbClr val="FF3399"/>
                  </a:solidFill>
                </a:uFill>
                <a:latin typeface="Cambria" pitchFamily="18" charset="0"/>
              </a:rPr>
              <a:t> </a:t>
            </a:r>
          </a:p>
        </p:txBody>
      </p:sp>
      <p:pic>
        <p:nvPicPr>
          <p:cNvPr id="6" name="Picture 2" descr="07052413202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5" y="214290"/>
            <a:ext cx="8072494" cy="6308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sz="half" idx="1"/>
          </p:nvPr>
        </p:nvSpPr>
        <p:spPr>
          <a:xfrm>
            <a:off x="428596" y="3143248"/>
            <a:ext cx="4286280" cy="3286148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ru-RU" sz="2000" dirty="0" smtClean="0">
                <a:latin typeface="Cambria" pitchFamily="18" charset="0"/>
              </a:rPr>
              <a:t>Мы должны перестать воспринимать ребенка как проблему, которая требует наказания. </a:t>
            </a:r>
          </a:p>
          <a:p>
            <a:pPr>
              <a:buBlip>
                <a:blip r:embed="rId3"/>
              </a:buBlip>
            </a:pPr>
            <a:r>
              <a:rPr lang="ru-RU" sz="2000" dirty="0" smtClean="0">
                <a:latin typeface="Cambria" pitchFamily="18" charset="0"/>
              </a:rPr>
              <a:t>Мы должны отказаться от идеи, </a:t>
            </a:r>
            <a:r>
              <a:rPr lang="ru-RU" sz="2000" dirty="0" smtClean="0">
                <a:latin typeface="Cambria" pitchFamily="18" charset="0"/>
              </a:rPr>
              <a:t>что нас </a:t>
            </a:r>
            <a:r>
              <a:rPr lang="ru-RU" sz="2000" dirty="0" smtClean="0">
                <a:latin typeface="Cambria" pitchFamily="18" charset="0"/>
              </a:rPr>
              <a:t>всегда есть правильный ответ. </a:t>
            </a:r>
          </a:p>
          <a:p>
            <a:pPr>
              <a:buBlip>
                <a:blip r:embed="rId3"/>
              </a:buBlip>
            </a:pPr>
            <a:r>
              <a:rPr lang="ru-RU" sz="2000" dirty="0" smtClean="0">
                <a:latin typeface="Cambria" pitchFamily="18" charset="0"/>
              </a:rPr>
              <a:t>Нам нужно перестать беспокоиться, </a:t>
            </a:r>
            <a:r>
              <a:rPr lang="ru-RU" sz="2000" dirty="0" smtClean="0">
                <a:latin typeface="Cambria" pitchFamily="18" charset="0"/>
              </a:rPr>
              <a:t>что ученик может «сесть нам на шею». </a:t>
            </a:r>
            <a:endParaRPr lang="ru-RU" sz="2000" dirty="0" smtClean="0">
              <a:latin typeface="Cambria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3357554" y="785794"/>
            <a:ext cx="5286412" cy="250033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endParaRPr lang="ru-RU" sz="800" b="1" dirty="0" smtClean="0">
              <a:latin typeface="Cambria" pitchFamily="18" charset="0"/>
            </a:endParaRPr>
          </a:p>
          <a:p>
            <a:pPr algn="r">
              <a:buBlip>
                <a:blip r:embed="rId3"/>
              </a:buBlip>
            </a:pPr>
            <a:r>
              <a:rPr lang="ru-RU" sz="2000" dirty="0" smtClean="0">
                <a:latin typeface="Cambria" pitchFamily="18" charset="0"/>
              </a:rPr>
              <a:t>Это требует от нас большой веры в то, что, если мы </a:t>
            </a:r>
            <a:r>
              <a:rPr lang="ru-RU" sz="2000" dirty="0" smtClean="0">
                <a:latin typeface="Cambria" pitchFamily="18" charset="0"/>
              </a:rPr>
              <a:t>поделимся </a:t>
            </a:r>
            <a:r>
              <a:rPr lang="ru-RU" sz="2000" dirty="0" smtClean="0">
                <a:latin typeface="Cambria" pitchFamily="18" charset="0"/>
              </a:rPr>
              <a:t>своими  искренними чувствами с подрастающим человеком и выслушаем его чувства, мы вместе придумаем </a:t>
            </a:r>
            <a:r>
              <a:rPr lang="ru-RU" sz="2000" dirty="0" smtClean="0">
                <a:latin typeface="Cambria" pitchFamily="18" charset="0"/>
              </a:rPr>
              <a:t>удачные </a:t>
            </a:r>
            <a:r>
              <a:rPr lang="ru-RU" sz="2000" dirty="0" smtClean="0">
                <a:latin typeface="Cambria" pitchFamily="18" charset="0"/>
              </a:rPr>
              <a:t>для нас обоих решения</a:t>
            </a:r>
            <a:r>
              <a:rPr lang="ru-RU" sz="2000" dirty="0" smtClean="0">
                <a:latin typeface="Cambria" pitchFamily="18" charset="0"/>
              </a:rPr>
              <a:t>. </a:t>
            </a:r>
            <a:endParaRPr lang="ru-RU" sz="2000" dirty="0" smtClean="0">
              <a:latin typeface="Cambria" pitchFamily="18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547813" y="404813"/>
            <a:ext cx="6264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sz="2400" dirty="0">
              <a:latin typeface="Cambria" pitchFamily="18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68313" y="1844675"/>
            <a:ext cx="806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400" dirty="0"/>
          </a:p>
        </p:txBody>
      </p:sp>
      <p:pic>
        <p:nvPicPr>
          <p:cNvPr id="7170" name="Picture 2" descr="http://umorist.name/uploads/posts/2013-12/1387554132_getima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143248"/>
            <a:ext cx="3952678" cy="304479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357166"/>
            <a:ext cx="8286808" cy="615553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СОХРАНЯЮТ ЛИ </a:t>
            </a:r>
            <a:r>
              <a:rPr lang="ru-RU" sz="1600" b="1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УЧИТЕЛЬ И УЧЕНИК ВНУТРЕННЮЮ СВОБОДУ</a:t>
            </a:r>
            <a:r>
              <a:rPr lang="ru-RU" b="1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?</a:t>
            </a:r>
            <a:r>
              <a:rPr lang="ru-RU" sz="1600" b="1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 </a:t>
            </a:r>
            <a:endParaRPr lang="ru-RU" sz="1600" b="1" spc="300" dirty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</a:endParaRPr>
          </a:p>
        </p:txBody>
      </p:sp>
      <p:pic>
        <p:nvPicPr>
          <p:cNvPr id="6" name="Picture 4" descr="D:\фото\картинки\1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928670"/>
            <a:ext cx="1785950" cy="21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57126" y="357166"/>
            <a:ext cx="87868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Техники экстренных педагогических воздействий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28596" y="857232"/>
            <a:ext cx="828680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200" b="1" i="1" u="sng" spc="160" dirty="0" smtClean="0">
                <a:ln w="9525">
                  <a:noFill/>
                  <a:prstDash val="sysDot"/>
                </a:ln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привлечение внимания </a:t>
            </a:r>
          </a:p>
          <a:p>
            <a:pPr algn="ctr">
              <a:spcAft>
                <a:spcPts val="600"/>
              </a:spcAft>
            </a:pPr>
            <a:endParaRPr lang="ru-RU" sz="800" b="1" i="1" u="sng" spc="160" dirty="0" smtClean="0">
              <a:ln w="9525">
                <a:noFill/>
                <a:prstDash val="sysDot"/>
              </a:ln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just">
              <a:buFont typeface="Calibri" pitchFamily="34" charset="0"/>
              <a:buChar char="-"/>
            </a:pPr>
            <a:r>
              <a:rPr lang="ru-RU" sz="2200" dirty="0" smtClean="0">
                <a:latin typeface="Calibri" pitchFamily="34" charset="0"/>
              </a:rPr>
              <a:t>Приём </a:t>
            </a:r>
            <a:r>
              <a:rPr lang="ru-RU" sz="2200" dirty="0" smtClean="0">
                <a:latin typeface="Calibri" pitchFamily="34" charset="0"/>
              </a:rPr>
              <a:t>«Разрешенная квота»</a:t>
            </a:r>
          </a:p>
          <a:p>
            <a:pPr algn="just">
              <a:buFont typeface="Calibri" pitchFamily="34" charset="0"/>
              <a:buChar char="-"/>
            </a:pPr>
            <a:r>
              <a:rPr lang="ru-RU" sz="2200" b="1" dirty="0" smtClean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uFill>
                  <a:solidFill>
                    <a:schemeClr val="tx1"/>
                  </a:solidFill>
                </a:uFill>
                <a:latin typeface="Calibri" pitchFamily="34" charset="0"/>
              </a:rPr>
              <a:t>Применение «</a:t>
            </a:r>
            <a:r>
              <a:rPr lang="ru-RU" sz="2200" b="1" dirty="0" err="1" smtClean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uFill>
                  <a:solidFill>
                    <a:schemeClr val="tx1"/>
                  </a:solidFill>
                </a:uFill>
                <a:latin typeface="Calibri" pitchFamily="34" charset="0"/>
              </a:rPr>
              <a:t>Я-высказываний</a:t>
            </a:r>
            <a:r>
              <a:rPr lang="ru-RU" sz="2200" b="1" dirty="0" smtClean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uFill>
                  <a:solidFill>
                    <a:schemeClr val="tx1"/>
                  </a:solidFill>
                </a:uFill>
                <a:latin typeface="Calibri" pitchFamily="34" charset="0"/>
              </a:rPr>
              <a:t>»</a:t>
            </a:r>
          </a:p>
          <a:p>
            <a:pPr algn="just">
              <a:buFont typeface="Calibri" pitchFamily="34" charset="0"/>
              <a:buChar char="-"/>
            </a:pPr>
            <a:r>
              <a:rPr lang="ru-RU" sz="2200" dirty="0" smtClean="0">
                <a:latin typeface="Calibri" pitchFamily="34" charset="0"/>
              </a:rPr>
              <a:t>Обращение с искренней просьбой</a:t>
            </a:r>
          </a:p>
          <a:p>
            <a:pPr algn="just"/>
            <a:endParaRPr lang="ru-RU" sz="1200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sz="2200" b="1" i="1" u="sng" spc="160" dirty="0" smtClean="0">
                <a:ln w="9525">
                  <a:noFill/>
                  <a:prstDash val="sysDot"/>
                </a:ln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власть и месть</a:t>
            </a:r>
          </a:p>
          <a:p>
            <a:pPr algn="ctr">
              <a:spcAft>
                <a:spcPts val="600"/>
              </a:spcAft>
            </a:pPr>
            <a:endParaRPr lang="ru-RU" sz="800" b="1" i="1" u="sng" spc="160" dirty="0" smtClean="0">
              <a:ln w="9525">
                <a:noFill/>
                <a:prstDash val="sysDot"/>
              </a:ln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just">
              <a:buFont typeface="Calibri" pitchFamily="34" charset="0"/>
              <a:buChar char="-"/>
            </a:pPr>
            <a:r>
              <a:rPr lang="ru-RU" sz="2200" dirty="0" smtClean="0">
                <a:latin typeface="Calibri" pitchFamily="34" charset="0"/>
              </a:rPr>
              <a:t>Приём </a:t>
            </a:r>
            <a:r>
              <a:rPr lang="ru-RU" sz="2200" dirty="0" smtClean="0">
                <a:latin typeface="Calibri" pitchFamily="34" charset="0"/>
              </a:rPr>
              <a:t>«Изящный уход»</a:t>
            </a:r>
          </a:p>
          <a:p>
            <a:pPr algn="just">
              <a:buFont typeface="Calibri" pitchFamily="34" charset="0"/>
              <a:buChar char="-"/>
            </a:pPr>
            <a:r>
              <a:rPr lang="ru-RU" sz="2200" b="1" dirty="0" smtClean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uFill>
                  <a:solidFill>
                    <a:schemeClr val="tx1"/>
                  </a:solidFill>
                </a:uFill>
                <a:latin typeface="Calibri" pitchFamily="34" charset="0"/>
              </a:rPr>
              <a:t>Активное сопротивление манипулированию</a:t>
            </a:r>
          </a:p>
          <a:p>
            <a:pPr algn="just">
              <a:buFont typeface="Calibri" pitchFamily="34" charset="0"/>
              <a:buChar char="-"/>
            </a:pPr>
            <a:r>
              <a:rPr lang="ru-RU" sz="2200" b="1" dirty="0" smtClean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uFill>
                  <a:solidFill>
                    <a:schemeClr val="tx1"/>
                  </a:solidFill>
                </a:uFill>
                <a:latin typeface="Calibri" pitchFamily="34" charset="0"/>
              </a:rPr>
              <a:t>Позитивная речь и позитивное мышление</a:t>
            </a:r>
          </a:p>
          <a:p>
            <a:pPr algn="just">
              <a:buFont typeface="Calibri" pitchFamily="34" charset="0"/>
              <a:buChar char="-"/>
            </a:pPr>
            <a:r>
              <a:rPr lang="ru-RU" sz="2200" dirty="0" smtClean="0">
                <a:latin typeface="Calibri" pitchFamily="34" charset="0"/>
              </a:rPr>
              <a:t>Техника удаления</a:t>
            </a:r>
          </a:p>
          <a:p>
            <a:pPr algn="just"/>
            <a:endParaRPr lang="ru-RU" sz="1200" dirty="0" smtClean="0">
              <a:latin typeface="Cambria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sz="2200" b="1" i="1" u="sng" spc="160" dirty="0" smtClean="0">
                <a:ln w="9525">
                  <a:noFill/>
                  <a:prstDash val="sysDot"/>
                </a:ln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избегание неудачи </a:t>
            </a:r>
          </a:p>
          <a:p>
            <a:pPr algn="ctr">
              <a:spcAft>
                <a:spcPts val="600"/>
              </a:spcAft>
            </a:pPr>
            <a:endParaRPr lang="ru-RU" sz="800" b="1" i="1" u="sng" spc="160" dirty="0" smtClean="0">
              <a:ln w="9525">
                <a:noFill/>
                <a:prstDash val="sysDot"/>
              </a:ln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just">
              <a:buFont typeface="Calibri" pitchFamily="34" charset="0"/>
              <a:buChar char="-"/>
            </a:pPr>
            <a:r>
              <a:rPr lang="ru-RU" sz="2200" dirty="0" smtClean="0">
                <a:latin typeface="Calibri" pitchFamily="34" charset="0"/>
              </a:rPr>
              <a:t>«</a:t>
            </a:r>
            <a:r>
              <a:rPr lang="ru-RU" sz="2200" dirty="0" smtClean="0">
                <a:latin typeface="Calibri" pitchFamily="34" charset="0"/>
              </a:rPr>
              <a:t>Поддержки много не бывает, бывает мало твёрдости!»</a:t>
            </a:r>
          </a:p>
          <a:p>
            <a:pPr algn="just">
              <a:buFont typeface="Calibri" pitchFamily="34" charset="0"/>
              <a:buChar char="-"/>
            </a:pPr>
            <a:r>
              <a:rPr lang="ru-RU" sz="2200" b="1" dirty="0" smtClean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uFill>
                  <a:solidFill>
                    <a:schemeClr val="tx1"/>
                  </a:solidFill>
                </a:uFill>
                <a:latin typeface="Calibri" pitchFamily="34" charset="0"/>
              </a:rPr>
              <a:t>Выражение благодарности за хорошие поступки </a:t>
            </a:r>
            <a:endParaRPr lang="ru-RU" sz="2200" b="1" dirty="0" smtClean="0"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uFill>
                <a:solidFill>
                  <a:schemeClr val="tx1"/>
                </a:solidFill>
              </a:uFill>
              <a:latin typeface="Calibri" pitchFamily="34" charset="0"/>
            </a:endParaRPr>
          </a:p>
          <a:p>
            <a:pPr algn="just"/>
            <a:r>
              <a:rPr lang="ru-RU" sz="2200" b="1" dirty="0" smtClean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uFill>
                  <a:solidFill>
                    <a:schemeClr val="tx1"/>
                  </a:solidFill>
                </a:uFill>
                <a:latin typeface="Calibri" pitchFamily="34" charset="0"/>
              </a:rPr>
              <a:t> </a:t>
            </a:r>
            <a:r>
              <a:rPr lang="ru-RU" sz="2200" b="1" dirty="0" smtClean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uFill>
                  <a:solidFill>
                    <a:schemeClr val="tx1"/>
                  </a:solidFill>
                </a:uFill>
                <a:latin typeface="Calibri" pitchFamily="34" charset="0"/>
              </a:rPr>
              <a:t> </a:t>
            </a:r>
            <a:r>
              <a:rPr lang="ru-RU" sz="2200" b="1" dirty="0" smtClean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uFill>
                  <a:solidFill>
                    <a:schemeClr val="tx1"/>
                  </a:solidFill>
                </a:uFill>
                <a:latin typeface="Calibri" pitchFamily="34" charset="0"/>
              </a:rPr>
              <a:t>при </a:t>
            </a:r>
            <a:r>
              <a:rPr lang="ru-RU" sz="2200" b="1" dirty="0" smtClean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uFill>
                  <a:solidFill>
                    <a:schemeClr val="tx1"/>
                  </a:solidFill>
                </a:uFill>
                <a:latin typeface="Calibri" pitchFamily="34" charset="0"/>
              </a:rPr>
              <a:t>всём классе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4BE3EB"/>
            </a:gs>
            <a:gs pos="50000">
              <a:srgbClr val="0C01A1">
                <a:alpha val="79000"/>
              </a:srgbClr>
            </a:gs>
            <a:gs pos="100000">
              <a:srgbClr val="F8FE00">
                <a:alpha val="73000"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714612" y="285728"/>
            <a:ext cx="3500462" cy="461665"/>
          </a:xfrm>
          <a:prstGeom prst="rect">
            <a:avLst/>
          </a:prstGeom>
          <a:solidFill>
            <a:srgbClr val="FFE697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300" dirty="0">
                <a:ln w="11430" cmpd="sng">
                  <a:solidFill>
                    <a:srgbClr val="07438B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ОКНО ГОРДОНА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14348" y="1214422"/>
          <a:ext cx="7715304" cy="4880254"/>
        </p:xfrm>
        <a:graphic>
          <a:graphicData uri="http://schemas.openxmlformats.org/drawingml/2006/table">
            <a:tbl>
              <a:tblPr/>
              <a:tblGrid>
                <a:gridCol w="1214446"/>
                <a:gridCol w="2643206"/>
                <a:gridCol w="714380"/>
                <a:gridCol w="3143272"/>
              </a:tblGrid>
              <a:tr h="15988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88" marR="49088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проблемы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Wide Lati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ученика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8" marR="49088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←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8" marR="49088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ученик мечтает о чем-то на уроке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088" marR="4908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0027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spc="160" baseline="0" dirty="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Arial"/>
                        </a:rPr>
                        <a:t>линия приятия</a:t>
                      </a:r>
                      <a:endParaRPr lang="ru-RU" sz="700" b="1" i="0" spc="160" baseline="0" dirty="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↓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8" marR="49088" marT="0" marB="0" vert="vert27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беспроблемное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Wide Lati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поведение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8" marR="49088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D5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←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8" marR="49088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ученик решает задачи на контрольной по математике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088" marR="4908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88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проблемы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Wide Lati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учителя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8" marR="49088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52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←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8" marR="49088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ученик отламывает ножку стула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088" marR="4908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4BE3EB"/>
            </a:gs>
            <a:gs pos="50000">
              <a:srgbClr val="0C01A1">
                <a:alpha val="79000"/>
              </a:srgbClr>
            </a:gs>
            <a:gs pos="100000">
              <a:srgbClr val="F8FE00">
                <a:alpha val="73000"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4282" y="214290"/>
            <a:ext cx="8715436" cy="830997"/>
          </a:xfrm>
          <a:prstGeom prst="rect">
            <a:avLst/>
          </a:prstGeom>
          <a:solidFill>
            <a:srgbClr val="EAFFA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300" dirty="0" smtClean="0">
                <a:ln w="11430" cmpd="sng">
                  <a:noFill/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itchFamily="34" charset="0"/>
              </a:rPr>
              <a:t>Чтобы определить принадлежность проблемы, необходимо задать себе 2 вопроса:</a:t>
            </a:r>
            <a:endParaRPr lang="ru-RU" sz="2400" b="1" spc="300" dirty="0">
              <a:ln w="11430" cmpd="sng">
                <a:noFill/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785926"/>
            <a:ext cx="4786346" cy="14465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spc="300" dirty="0" smtClean="0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itchFamily="34" charset="0"/>
                <a:ea typeface="Cambria Math" pitchFamily="18" charset="0"/>
              </a:rPr>
              <a:t>1. </a:t>
            </a:r>
            <a:r>
              <a:rPr lang="ru-RU" sz="2200" dirty="0" smtClean="0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itchFamily="34" charset="0"/>
                <a:ea typeface="Cambria Math" pitchFamily="18" charset="0"/>
              </a:rPr>
              <a:t>Испытываю ли я отрицательные эмоции от того, что поведение ученика оказывает реальное, осязаемое воздействие на меня?</a:t>
            </a:r>
            <a:endParaRPr lang="ru-RU" sz="2200" dirty="0">
              <a:ln w="11430" cmpd="sng">
                <a:noFill/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libri" pitchFamily="34" charset="0"/>
              <a:ea typeface="Cambria Math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4143380"/>
            <a:ext cx="4857784" cy="11079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spc="300" dirty="0" smtClean="0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itchFamily="34" charset="0"/>
                <a:ea typeface="Cambria Math" pitchFamily="18" charset="0"/>
              </a:rPr>
              <a:t>2. </a:t>
            </a:r>
            <a:r>
              <a:rPr lang="ru-RU" sz="2200" dirty="0" smtClean="0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itchFamily="34" charset="0"/>
                <a:ea typeface="Cambria Math" pitchFamily="18" charset="0"/>
              </a:rPr>
              <a:t>Испытываю ли я отрицательные эмоции от того, что ученик не такой, каким бы мне его хотелось видеть?</a:t>
            </a:r>
            <a:endParaRPr lang="ru-RU" sz="2200" dirty="0">
              <a:ln w="11430" cmpd="sng">
                <a:noFill/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libri" pitchFamily="34" charset="0"/>
              <a:ea typeface="Cambria Math" pitchFamily="18" charset="0"/>
            </a:endParaRPr>
          </a:p>
        </p:txBody>
      </p:sp>
      <p:sp>
        <p:nvSpPr>
          <p:cNvPr id="11" name="Выноска-облако 10"/>
          <p:cNvSpPr/>
          <p:nvPr/>
        </p:nvSpPr>
        <p:spPr>
          <a:xfrm rot="446099">
            <a:off x="5569948" y="4016153"/>
            <a:ext cx="3213479" cy="2768237"/>
          </a:xfrm>
          <a:prstGeom prst="cloudCallout">
            <a:avLst>
              <a:gd name="adj1" fmla="val -76205"/>
              <a:gd name="adj2" fmla="val 13991"/>
            </a:avLst>
          </a:prstGeom>
          <a:solidFill>
            <a:srgbClr val="EAFFAF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rgbClr val="002E00"/>
              </a:solidFill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E00"/>
                </a:solidFill>
                <a:latin typeface="Calibri" pitchFamily="34" charset="0"/>
              </a:rPr>
              <a:t>Если ответ «да», </a:t>
            </a: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 </a:t>
            </a:r>
            <a:r>
              <a:rPr lang="ru-RU" sz="20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проблема</a:t>
            </a: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равно как и способы её разрешения, </a:t>
            </a:r>
            <a:r>
              <a:rPr lang="ru-RU" sz="20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принадлежит ученику</a:t>
            </a: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solidFill>
                <a:srgbClr val="002E00"/>
              </a:solidFill>
              <a:latin typeface="Calibri" pitchFamily="34" charset="0"/>
            </a:endParaRPr>
          </a:p>
        </p:txBody>
      </p:sp>
      <p:sp>
        <p:nvSpPr>
          <p:cNvPr id="12" name="Выноска-облако 11"/>
          <p:cNvSpPr/>
          <p:nvPr/>
        </p:nvSpPr>
        <p:spPr>
          <a:xfrm rot="21233028">
            <a:off x="6077171" y="1187753"/>
            <a:ext cx="3213479" cy="2768237"/>
          </a:xfrm>
          <a:prstGeom prst="cloudCallout">
            <a:avLst>
              <a:gd name="adj1" fmla="val -76205"/>
              <a:gd name="adj2" fmla="val 13991"/>
            </a:avLst>
          </a:prstGeom>
          <a:solidFill>
            <a:srgbClr val="EAFFAF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rgbClr val="002E00"/>
              </a:solidFill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E00"/>
                </a:solidFill>
                <a:latin typeface="Calibri" pitchFamily="34" charset="0"/>
              </a:rPr>
              <a:t>Если ответ «да», </a:t>
            </a: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 </a:t>
            </a:r>
            <a:r>
              <a:rPr lang="ru-RU" sz="20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проблема принадлежит, безусловно, Вам </a:t>
            </a: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решать ее также должны Вы. </a:t>
            </a:r>
            <a:endParaRPr lang="ru-RU" sz="2000" dirty="0">
              <a:solidFill>
                <a:srgbClr val="002E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1164</TotalTime>
  <Words>1437</Words>
  <PresentationFormat>Экран (4:3)</PresentationFormat>
  <Paragraphs>195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User-PC</cp:lastModifiedBy>
  <cp:revision>149</cp:revision>
  <dcterms:modified xsi:type="dcterms:W3CDTF">2016-10-07T08:24:39Z</dcterms:modified>
</cp:coreProperties>
</file>