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75" r:id="rId4"/>
    <p:sldId id="261" r:id="rId5"/>
    <p:sldId id="262" r:id="rId6"/>
    <p:sldId id="263" r:id="rId7"/>
    <p:sldId id="279" r:id="rId8"/>
    <p:sldId id="282" r:id="rId9"/>
    <p:sldId id="283" r:id="rId10"/>
    <p:sldId id="284" r:id="rId11"/>
    <p:sldId id="264" r:id="rId12"/>
    <p:sldId id="273" r:id="rId13"/>
    <p:sldId id="265" r:id="rId14"/>
    <p:sldId id="266" r:id="rId15"/>
    <p:sldId id="271" r:id="rId16"/>
    <p:sldId id="268" r:id="rId17"/>
    <p:sldId id="272" r:id="rId18"/>
    <p:sldId id="269" r:id="rId19"/>
    <p:sldId id="285" r:id="rId20"/>
    <p:sldId id="286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80" autoAdjust="0"/>
    <p:restoredTop sz="89724" autoAdjust="0"/>
  </p:normalViewPr>
  <p:slideViewPr>
    <p:cSldViewPr>
      <p:cViewPr>
        <p:scale>
          <a:sx n="61" d="100"/>
          <a:sy n="61" d="100"/>
        </p:scale>
        <p:origin x="-1320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>
        <c:manualLayout>
          <c:layoutTarget val="inner"/>
          <c:xMode val="edge"/>
          <c:yMode val="edge"/>
          <c:x val="0.10726959630880864"/>
          <c:y val="6.1938743012771962E-2"/>
          <c:w val="0.72714436571889285"/>
          <c:h val="0.7520271472342108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/>
                      <a:t>9,2%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dLbl>
              <c:idx val="0"/>
              <c:layout>
                <c:manualLayout>
                  <c:x val="-2.3518344308560675E-3"/>
                  <c:y val="-2.460024600246011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/>
                      <a:t>4,1%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54.1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/>
                      <a:t>6,7%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16.7</c:v>
                </c:pt>
              </c:numCache>
            </c:numRef>
          </c:val>
        </c:ser>
        <c:dLbls>
          <c:showVal val="1"/>
        </c:dLbls>
        <c:axId val="110084480"/>
        <c:axId val="110086400"/>
      </c:barChart>
      <c:catAx>
        <c:axId val="110084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b="1">
                    <a:latin typeface="Times New Roman" pitchFamily="18" charset="0"/>
                    <a:cs typeface="Times New Roman" pitchFamily="18" charset="0"/>
                  </a:rPr>
                  <a:t>Показатели уровня переключения и распределения внимания</a:t>
                </a:r>
              </a:p>
            </c:rich>
          </c:tx>
          <c:layout/>
        </c:title>
        <c:numFmt formatCode="General" sourceLinked="1"/>
        <c:tickLblPos val="nextTo"/>
        <c:crossAx val="110086400"/>
        <c:crosses val="autoZero"/>
        <c:auto val="1"/>
        <c:lblAlgn val="ctr"/>
        <c:lblOffset val="100"/>
      </c:catAx>
      <c:valAx>
        <c:axId val="110086400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кол-во человек в %</a:t>
                </a:r>
              </a:p>
            </c:rich>
          </c:tx>
          <c:layout>
            <c:manualLayout>
              <c:xMode val="edge"/>
              <c:yMode val="edge"/>
              <c:x val="2.0833333333333783E-2"/>
              <c:y val="0.25503124609423361"/>
            </c:manualLayout>
          </c:layout>
        </c:title>
        <c:numFmt formatCode="General" sourceLinked="1"/>
        <c:tickLblPos val="nextTo"/>
        <c:crossAx val="110084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/>
                      <a:t>9,2%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/>
                      <a:t>6,7%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/>
                      <a:t>,1%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</c:ser>
        <c:dLbls>
          <c:showVal val="1"/>
        </c:dLbls>
        <c:axId val="110411776"/>
        <c:axId val="110413696"/>
      </c:barChart>
      <c:catAx>
        <c:axId val="110411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Показатели уровня устойчивости внимания</a:t>
                </a:r>
              </a:p>
            </c:rich>
          </c:tx>
          <c:layout/>
        </c:title>
        <c:numFmt formatCode="General" sourceLinked="1"/>
        <c:tickLblPos val="nextTo"/>
        <c:crossAx val="110413696"/>
        <c:crosses val="autoZero"/>
        <c:auto val="1"/>
        <c:lblAlgn val="ctr"/>
        <c:lblOffset val="100"/>
      </c:catAx>
      <c:valAx>
        <c:axId val="110413696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b="1">
                    <a:latin typeface="Times New Roman" pitchFamily="18" charset="0"/>
                    <a:cs typeface="Times New Roman" pitchFamily="18" charset="0"/>
                  </a:rPr>
                  <a:t>кол-во человек в %</a:t>
                </a:r>
              </a:p>
            </c:rich>
          </c:tx>
          <c:layout>
            <c:manualLayout>
              <c:xMode val="edge"/>
              <c:yMode val="edge"/>
              <c:x val="2.0833333333333412E-2"/>
              <c:y val="0.2550312460942335"/>
            </c:manualLayout>
          </c:layout>
        </c:title>
        <c:numFmt formatCode="General" sourceLinked="1"/>
        <c:tickLblPos val="nextTo"/>
        <c:crossAx val="1104117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836110619172137"/>
          <c:y val="0.19561213991769549"/>
          <c:w val="0.68844804853297381"/>
          <c:h val="0.6577444444444452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/>
                      <a:t>6,7%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/>
                      <a:t>0,8%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/>
                      <a:t>2,5%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12.5</c:v>
                </c:pt>
              </c:numCache>
            </c:numRef>
          </c:val>
        </c:ser>
        <c:dLbls>
          <c:showVal val="1"/>
        </c:dLbls>
        <c:axId val="112981120"/>
        <c:axId val="112983040"/>
      </c:barChart>
      <c:catAx>
        <c:axId val="112981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Показатели уровня объема внимания</a:t>
                </a:r>
              </a:p>
            </c:rich>
          </c:tx>
          <c:layout/>
        </c:title>
        <c:numFmt formatCode="General" sourceLinked="1"/>
        <c:tickLblPos val="nextTo"/>
        <c:crossAx val="112983040"/>
        <c:crosses val="autoZero"/>
        <c:auto val="1"/>
        <c:lblAlgn val="ctr"/>
        <c:lblOffset val="100"/>
      </c:catAx>
      <c:valAx>
        <c:axId val="112983040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кол-во человек в %</a:t>
                </a:r>
              </a:p>
            </c:rich>
          </c:tx>
          <c:layout>
            <c:manualLayout>
              <c:xMode val="edge"/>
              <c:yMode val="edge"/>
              <c:x val="2.0833333333333412E-2"/>
              <c:y val="0.25503124609423339"/>
            </c:manualLayout>
          </c:layout>
        </c:title>
        <c:numFmt formatCode="General" sourceLinked="1"/>
        <c:tickLblPos val="nextTo"/>
        <c:crossAx val="1129811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54,2%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41,7%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4,1%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</c:ser>
        <c:dLbls>
          <c:showVal val="1"/>
        </c:dLbls>
        <c:axId val="112766336"/>
        <c:axId val="112743936"/>
      </c:barChart>
      <c:catAx>
        <c:axId val="112766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b="0">
                    <a:latin typeface="Times New Roman" pitchFamily="18" charset="0"/>
                    <a:cs typeface="Times New Roman" pitchFamily="18" charset="0"/>
                  </a:rPr>
                  <a:t>Показатели уровня переключения и распределения внимания</a:t>
                </a:r>
              </a:p>
            </c:rich>
          </c:tx>
          <c:layout/>
        </c:title>
        <c:numFmt formatCode="General" sourceLinked="1"/>
        <c:tickLblPos val="nextTo"/>
        <c:crossAx val="112743936"/>
        <c:crosses val="autoZero"/>
        <c:auto val="1"/>
        <c:lblAlgn val="ctr"/>
        <c:lblOffset val="100"/>
      </c:catAx>
      <c:valAx>
        <c:axId val="112743936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b="0">
                    <a:latin typeface="Times New Roman" pitchFamily="18" charset="0"/>
                    <a:cs typeface="Times New Roman" pitchFamily="18" charset="0"/>
                  </a:rPr>
                  <a:t>кол-во человек в %</a:t>
                </a:r>
              </a:p>
            </c:rich>
          </c:tx>
          <c:layout>
            <c:manualLayout>
              <c:xMode val="edge"/>
              <c:yMode val="edge"/>
              <c:x val="2.4011645832165491E-2"/>
              <c:y val="0.25119702883254519"/>
            </c:manualLayout>
          </c:layout>
        </c:title>
        <c:numFmt formatCode="General" sourceLinked="1"/>
        <c:tickLblPos val="nextTo"/>
        <c:crossAx val="1127663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29,2%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54,1%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54.1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16,7%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16.7</c:v>
                </c:pt>
              </c:numCache>
            </c:numRef>
          </c:val>
        </c:ser>
        <c:dLbls>
          <c:showVal val="1"/>
        </c:dLbls>
        <c:axId val="113244800"/>
        <c:axId val="113324800"/>
      </c:barChart>
      <c:catAx>
        <c:axId val="113244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b="0" dirty="0">
                    <a:latin typeface="Times New Roman" pitchFamily="18" charset="0"/>
                    <a:cs typeface="Times New Roman" pitchFamily="18" charset="0"/>
                  </a:rPr>
                  <a:t>Показатели уровня переключения и распределения внимания</a:t>
                </a:r>
              </a:p>
            </c:rich>
          </c:tx>
          <c:layout/>
        </c:title>
        <c:numFmt formatCode="General" sourceLinked="1"/>
        <c:tickLblPos val="nextTo"/>
        <c:crossAx val="113324800"/>
        <c:crosses val="autoZero"/>
        <c:auto val="1"/>
        <c:lblAlgn val="ctr"/>
        <c:lblOffset val="100"/>
      </c:catAx>
      <c:valAx>
        <c:axId val="113324800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b="0">
                    <a:latin typeface="Times New Roman" pitchFamily="18" charset="0"/>
                    <a:cs typeface="Times New Roman" pitchFamily="18" charset="0"/>
                  </a:rPr>
                  <a:t>кол-во человек в %</a:t>
                </a:r>
              </a:p>
            </c:rich>
          </c:tx>
          <c:layout>
            <c:manualLayout>
              <c:xMode val="edge"/>
              <c:yMode val="edge"/>
              <c:x val="2.0833333333333485E-2"/>
              <c:y val="0.25503124609423661"/>
            </c:manualLayout>
          </c:layout>
        </c:title>
        <c:numFmt formatCode="General" sourceLinked="1"/>
        <c:tickLblPos val="nextTo"/>
        <c:crossAx val="1132448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6509039080445928"/>
          <c:y val="3.7656606530898279E-2"/>
          <c:w val="0.577686841843014"/>
          <c:h val="0.841440160494987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54,2%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45,8%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45.8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Val val="1"/>
        </c:dLbls>
        <c:axId val="113097728"/>
        <c:axId val="113390720"/>
      </c:barChart>
      <c:catAx>
        <c:axId val="113097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b="0">
                    <a:latin typeface="Times New Roman" pitchFamily="18" charset="0"/>
                    <a:cs typeface="Times New Roman" pitchFamily="18" charset="0"/>
                  </a:rPr>
                  <a:t>Показатели уровня устойчивости внимания</a:t>
                </a:r>
              </a:p>
            </c:rich>
          </c:tx>
          <c:layout/>
        </c:title>
        <c:numFmt formatCode="General" sourceLinked="1"/>
        <c:tickLblPos val="nextTo"/>
        <c:crossAx val="113390720"/>
        <c:crosses val="autoZero"/>
        <c:auto val="1"/>
        <c:lblAlgn val="ctr"/>
        <c:lblOffset val="100"/>
      </c:catAx>
      <c:valAx>
        <c:axId val="113390720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b="0">
                    <a:latin typeface="Times New Roman" pitchFamily="18" charset="0"/>
                    <a:cs typeface="Times New Roman" pitchFamily="18" charset="0"/>
                  </a:rPr>
                  <a:t>кол-во человек в %</a:t>
                </a:r>
              </a:p>
            </c:rich>
          </c:tx>
          <c:layout>
            <c:manualLayout>
              <c:xMode val="edge"/>
              <c:yMode val="edge"/>
              <c:x val="2.0833333333333412E-2"/>
              <c:y val="0.25503124609423611"/>
            </c:manualLayout>
          </c:layout>
        </c:title>
        <c:numFmt formatCode="General" sourceLinked="1"/>
        <c:tickLblPos val="nextTo"/>
        <c:crossAx val="1130977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29,2%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66,7%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4,1%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</c:ser>
        <c:dLbls>
          <c:showVal val="1"/>
        </c:dLbls>
        <c:axId val="113520640"/>
        <c:axId val="113522560"/>
      </c:barChart>
      <c:catAx>
        <c:axId val="1135206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b="0">
                    <a:latin typeface="Times New Roman" pitchFamily="18" charset="0"/>
                    <a:cs typeface="Times New Roman" pitchFamily="18" charset="0"/>
                  </a:rPr>
                  <a:t>Показатели уровня устойчивости внимания</a:t>
                </a:r>
              </a:p>
            </c:rich>
          </c:tx>
          <c:layout>
            <c:manualLayout>
              <c:xMode val="edge"/>
              <c:yMode val="edge"/>
              <c:x val="0.16023560734967068"/>
              <c:y val="0.94176485631575613"/>
            </c:manualLayout>
          </c:layout>
        </c:title>
        <c:numFmt formatCode="General" sourceLinked="1"/>
        <c:tickLblPos val="nextTo"/>
        <c:crossAx val="113522560"/>
        <c:crosses val="autoZero"/>
        <c:auto val="1"/>
        <c:lblAlgn val="ctr"/>
        <c:lblOffset val="100"/>
      </c:catAx>
      <c:valAx>
        <c:axId val="113522560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b="0">
                    <a:latin typeface="Times New Roman" pitchFamily="18" charset="0"/>
                    <a:cs typeface="Times New Roman" pitchFamily="18" charset="0"/>
                  </a:rPr>
                  <a:t>кол-во человек в %</a:t>
                </a:r>
              </a:p>
            </c:rich>
          </c:tx>
          <c:layout>
            <c:manualLayout>
              <c:xMode val="edge"/>
              <c:yMode val="edge"/>
              <c:x val="2.0833333333333412E-2"/>
              <c:y val="0.2550312460942365"/>
            </c:manualLayout>
          </c:layout>
        </c:title>
        <c:numFmt formatCode="General" sourceLinked="1"/>
        <c:tickLblPos val="nextTo"/>
        <c:crossAx val="1135206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554783771612656"/>
          <c:y val="2.8100968091154782E-2"/>
          <c:w val="0.7206393828154497"/>
          <c:h val="0.8196076232310738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33,3%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33.300000000000004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58,3%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58.3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8,4%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8.4</c:v>
                </c:pt>
              </c:numCache>
            </c:numRef>
          </c:val>
        </c:ser>
        <c:dLbls>
          <c:showVal val="1"/>
        </c:dLbls>
        <c:axId val="113463680"/>
        <c:axId val="113465600"/>
      </c:barChart>
      <c:catAx>
        <c:axId val="113463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b="0">
                    <a:latin typeface="Times New Roman" pitchFamily="18" charset="0"/>
                    <a:cs typeface="Times New Roman" pitchFamily="18" charset="0"/>
                  </a:rPr>
                  <a:t>Показатели уровня объема внимания</a:t>
                </a:r>
              </a:p>
            </c:rich>
          </c:tx>
          <c:layout/>
        </c:title>
        <c:numFmt formatCode="General" sourceLinked="1"/>
        <c:tickLblPos val="nextTo"/>
        <c:crossAx val="113465600"/>
        <c:crosses val="autoZero"/>
        <c:auto val="1"/>
        <c:lblAlgn val="ctr"/>
        <c:lblOffset val="100"/>
      </c:catAx>
      <c:valAx>
        <c:axId val="113465600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b="0">
                    <a:latin typeface="Times New Roman" pitchFamily="18" charset="0"/>
                    <a:cs typeface="Times New Roman" pitchFamily="18" charset="0"/>
                  </a:rPr>
                  <a:t>кол-во человек в %</a:t>
                </a:r>
              </a:p>
            </c:rich>
          </c:tx>
          <c:layout>
            <c:manualLayout>
              <c:xMode val="edge"/>
              <c:yMode val="edge"/>
              <c:x val="2.0833333333333412E-2"/>
              <c:y val="0.25503124609423616"/>
            </c:manualLayout>
          </c:layout>
        </c:title>
        <c:numFmt formatCode="General" sourceLinked="1"/>
        <c:tickLblPos val="nextTo"/>
        <c:crossAx val="1134636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16,7%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70,8%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12,5%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12.5</c:v>
                </c:pt>
              </c:numCache>
            </c:numRef>
          </c:val>
        </c:ser>
        <c:dLbls>
          <c:showVal val="1"/>
        </c:dLbls>
        <c:axId val="113822720"/>
        <c:axId val="113833856"/>
      </c:barChart>
      <c:catAx>
        <c:axId val="113822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b="0">
                    <a:latin typeface="Times New Roman" pitchFamily="18" charset="0"/>
                    <a:cs typeface="Times New Roman" pitchFamily="18" charset="0"/>
                  </a:rPr>
                  <a:t>Показатели уровня объема внимания</a:t>
                </a:r>
              </a:p>
            </c:rich>
          </c:tx>
          <c:layout/>
        </c:title>
        <c:numFmt formatCode="General" sourceLinked="1"/>
        <c:tickLblPos val="nextTo"/>
        <c:crossAx val="113833856"/>
        <c:crosses val="autoZero"/>
        <c:auto val="1"/>
        <c:lblAlgn val="ctr"/>
        <c:lblOffset val="100"/>
      </c:catAx>
      <c:valAx>
        <c:axId val="113833856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b="0">
                    <a:latin typeface="Times New Roman" pitchFamily="18" charset="0"/>
                    <a:cs typeface="Times New Roman" pitchFamily="18" charset="0"/>
                  </a:rPr>
                  <a:t>кол-во человек в %</a:t>
                </a:r>
              </a:p>
            </c:rich>
          </c:tx>
          <c:layout>
            <c:manualLayout>
              <c:xMode val="edge"/>
              <c:yMode val="edge"/>
              <c:x val="2.0833333333333412E-2"/>
              <c:y val="0.25503124609423639"/>
            </c:manualLayout>
          </c:layout>
        </c:title>
        <c:numFmt formatCode="General" sourceLinked="1"/>
        <c:tickLblPos val="nextTo"/>
        <c:crossAx val="1138227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0.89236</cdr:x>
      <cdr:y>0.35417</cdr:y>
    </cdr:from>
    <cdr:to>
      <cdr:x>1</cdr:x>
      <cdr:y>0.75893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5850" y="1133475"/>
          <a:ext cx="59055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0.89236</cdr:x>
      <cdr:y>0.35417</cdr:y>
    </cdr:from>
    <cdr:to>
      <cdr:x>1</cdr:x>
      <cdr:y>0.75893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5850" y="1133475"/>
          <a:ext cx="59055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0.89236</cdr:x>
      <cdr:y>0.35417</cdr:y>
    </cdr:from>
    <cdr:to>
      <cdr:x>1</cdr:x>
      <cdr:y>0.75893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5850" y="1133475"/>
          <a:ext cx="59055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0.89236</cdr:x>
      <cdr:y>0.35417</cdr:y>
    </cdr:from>
    <cdr:to>
      <cdr:x>1</cdr:x>
      <cdr:y>0.75893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5850" y="1133475"/>
          <a:ext cx="59055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0.89236</cdr:x>
      <cdr:y>0.35417</cdr:y>
    </cdr:from>
    <cdr:to>
      <cdr:x>1</cdr:x>
      <cdr:y>0.75893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5850" y="1133475"/>
          <a:ext cx="59055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0.89236</cdr:x>
      <cdr:y>0.35417</cdr:y>
    </cdr:from>
    <cdr:to>
      <cdr:x>1</cdr:x>
      <cdr:y>0.75893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5850" y="1133475"/>
          <a:ext cx="59055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0.89236</cdr:x>
      <cdr:y>0.35417</cdr:y>
    </cdr:from>
    <cdr:to>
      <cdr:x>1</cdr:x>
      <cdr:y>0.75893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5850" y="1133475"/>
          <a:ext cx="59055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0.89236</cdr:x>
      <cdr:y>0.35417</cdr:y>
    </cdr:from>
    <cdr:to>
      <cdr:x>1</cdr:x>
      <cdr:y>0.75893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5850" y="1133475"/>
          <a:ext cx="59055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0.89236</cdr:x>
      <cdr:y>0.35417</cdr:y>
    </cdr:from>
    <cdr:to>
      <cdr:x>1</cdr:x>
      <cdr:y>0.75893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5850" y="1133475"/>
          <a:ext cx="59055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7FEAF-9FE3-4E06-9355-2F5BACD0BBF8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420D4-3701-44F0-A01C-7C9EFFF16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96C-2DDC-4283-84C2-AFBEEB0FCB21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2E42-BE44-41EA-9A0F-3585BF0FF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96C-2DDC-4283-84C2-AFBEEB0FCB21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2E42-BE44-41EA-9A0F-3585BF0FF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96C-2DDC-4283-84C2-AFBEEB0FCB21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2E42-BE44-41EA-9A0F-3585BF0FF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96C-2DDC-4283-84C2-AFBEEB0FCB21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2E42-BE44-41EA-9A0F-3585BF0FF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96C-2DDC-4283-84C2-AFBEEB0FCB21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2E42-BE44-41EA-9A0F-3585BF0FF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96C-2DDC-4283-84C2-AFBEEB0FCB21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2E42-BE44-41EA-9A0F-3585BF0FF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96C-2DDC-4283-84C2-AFBEEB0FCB21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2E42-BE44-41EA-9A0F-3585BF0FF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96C-2DDC-4283-84C2-AFBEEB0FCB21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2E42-BE44-41EA-9A0F-3585BF0FF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96C-2DDC-4283-84C2-AFBEEB0FCB21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2E42-BE44-41EA-9A0F-3585BF0FF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96C-2DDC-4283-84C2-AFBEEB0FCB21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2E42-BE44-41EA-9A0F-3585BF0FF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96C-2DDC-4283-84C2-AFBEEB0FCB21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2E42-BE44-41EA-9A0F-3585BF0FF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2196C-2DDC-4283-84C2-AFBEEB0FCB21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A2E42-BE44-41EA-9A0F-3585BF0FF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lena.Korobeynikova.74@mail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126163"/>
          </a:xfrm>
        </p:spPr>
        <p:txBody>
          <a:bodyPr>
            <a:normAutofit fontScale="70000" lnSpcReduction="20000"/>
          </a:bodyPr>
          <a:lstStyle/>
          <a:p>
            <a:endParaRPr lang="en-US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Интернет-конкурс программно методических материалов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«Обучение без границ»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Номинация конкурса: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Организация и содержание коррекционно-развивающей работы с обучающимися  с ограниченными возможностями здоровья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dirty="0" smtClean="0"/>
              <a:t> </a:t>
            </a:r>
            <a:endParaRPr lang="ru-RU" sz="1050" dirty="0" smtClean="0"/>
          </a:p>
          <a:p>
            <a:pPr algn="ctr">
              <a:buNone/>
            </a:pP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Коробейникова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Елена Юрьевна</a:t>
            </a:r>
          </a:p>
          <a:p>
            <a:pPr algn="ctr">
              <a:buNone/>
            </a:pPr>
            <a:r>
              <a:rPr lang="en-US" sz="21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elena</a:t>
            </a:r>
            <a:r>
              <a:rPr lang="ru-RU" sz="21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1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Korobeynikova</a:t>
            </a:r>
            <a:r>
              <a:rPr lang="ru-RU" sz="21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.74@</a:t>
            </a:r>
            <a:r>
              <a:rPr lang="en-US" sz="21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mail</a:t>
            </a:r>
            <a:r>
              <a:rPr lang="ru-RU" sz="21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1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Образовательное Учреждение «Средняя общеобразовательная школа № 24 г.Челябинска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«Программа психолого-педагогической коррекции свойств внимания старших дошкольников с нарушениями речи»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Челябинск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2017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3568" y="-47955"/>
            <a:ext cx="792088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психодиагностики объема внимания на констатирующем этапе исследования представлены в приложении 2 табл. 3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Рисунок 3"/>
          <p:cNvGraphicFramePr/>
          <p:nvPr/>
        </p:nvGraphicFramePr>
        <p:xfrm>
          <a:off x="755576" y="1196752"/>
          <a:ext cx="75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Rectangle 3"/>
          <p:cNvSpPr>
            <a:spLocks noChangeArrowheads="1"/>
          </p:cNvSpPr>
          <p:nvPr/>
        </p:nvSpPr>
        <p:spPr bwMode="auto">
          <a:xfrm rot="10800000" flipV="1">
            <a:off x="1043608" y="5759678"/>
            <a:ext cx="77768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 5 –  Результаты диагностики показателей уровня объема внимания на констатирующем этапе исследования по методике «Запомни и расставь точки»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Р.С.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260350"/>
            <a:ext cx="8462268" cy="640873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Программа  психолого-педагогической коррекции свойств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внимания старших дошкольников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Цель: скорректировать свойства внимания старших дошкольников, имеющих низкий и средний уровень развития.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1. провести коррекцию свойств внимания старших дошкольников;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2.  развить фонематические процессы старших дошкольников;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3 выработать навыки умственной работы старших дошкольников;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4. развить мелкую моторику рук;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5. развить способность к сосредоточению и усидчивости.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Предмет:	дети старшего дошкольного возраста.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Объект:	свойства внимания.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Объем программы:	2 раза в неделю, 20 занятий.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Форма работы:	занятие в кабинете психолога, каждое занятие  30 минут.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Участники:		старшие дошкольники, имеющие низкий и средний уровень развития свойств внимания.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Занятия проводятся психологом.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Структура занятия: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игра и задания на развитие слухового восприятия и внимания,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игра и задания на развитие зрительного восприятия и внимания,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игры и задания на развитие моторно-двигательного внимание и развитие общей и мелкой моторики.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5048" y="332656"/>
            <a:ext cx="8317432" cy="58658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Занятие 1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организовать хорошее настроение и сформировать акустическое восприятие и внимание.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 Игра «Ручеек». 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 воспитать веселое и жизнерадостное настроение.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2. Игра «Что слышно?» 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 формировать навыки слухового внимания.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 Задание «Найди два одинаковых предмета». 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 формировать мышление, объем внимания, восприятие формы, величины, воспитывать наблюдательность, развивать навыки  сравнения и анализа.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  Игра «Кто летает?»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 развить внимание, выработать умение выделять главные, важные признаки и свойства предметов.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Доп. упражнение: Выкладывание из палочек.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 развить произвольное внимание, мелкую моторику рук.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Рисунок 5"/>
          <p:cNvGraphicFramePr/>
          <p:nvPr/>
        </p:nvGraphicFramePr>
        <p:xfrm>
          <a:off x="4716016" y="980728"/>
          <a:ext cx="3780000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716016" y="4833447"/>
            <a:ext cx="424847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6 – Результаты диагностики показателей уровня переключения и распределения внимания по методике «Проставь значки»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Семаго Н.Я., Семаго М.Л.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ФЭ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1"/>
          <p:cNvGraphicFramePr/>
          <p:nvPr/>
        </p:nvGraphicFramePr>
        <p:xfrm>
          <a:off x="827584" y="980728"/>
          <a:ext cx="3780000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18864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результатов опытно-экспериментального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229200"/>
            <a:ext cx="4176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Рисунок 3 – Результаты диагностики показателей уровня переключения и распределения внимания по методике «Проставь значки» Семаго Н.Я., Семаго М.Л. 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КЭ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Рисунок 6"/>
          <p:cNvGraphicFramePr/>
          <p:nvPr/>
        </p:nvGraphicFramePr>
        <p:xfrm>
          <a:off x="4788024" y="908720"/>
          <a:ext cx="3780000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508104" y="3736331"/>
            <a:ext cx="30917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7 – Результаты диагностики уровня устойчивости внимания по методике «Найди и вычеркни»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Немова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Р.С,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ФЭ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2"/>
          <p:cNvGraphicFramePr/>
          <p:nvPr/>
        </p:nvGraphicFramePr>
        <p:xfrm>
          <a:off x="467544" y="836712"/>
          <a:ext cx="3780000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95536" y="5167645"/>
            <a:ext cx="33478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4 – Результаты диагностики показателей уровня устойчивости  внимания по методике «Найди и вычеркни»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Р.С. 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КЭ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404813"/>
            <a:ext cx="7546032" cy="41767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716016" y="548680"/>
          <a:ext cx="3780000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Рисунок 3"/>
          <p:cNvGraphicFramePr/>
          <p:nvPr/>
        </p:nvGraphicFramePr>
        <p:xfrm>
          <a:off x="611560" y="548679"/>
          <a:ext cx="3780000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5013176"/>
            <a:ext cx="37444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Рисунок  5 –  Результаты диагностики показателей уровня объема внимания по методике «Запомни и расставь точки»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Немов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Р.С. (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КЭ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5013176"/>
            <a:ext cx="4032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Рисунок 8 – Результаты диагностики показателей уровня объема внимания по методике «Запомни и расставь точки»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Немов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Р.С. (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ФЭ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260350"/>
            <a:ext cx="8424936" cy="6264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Далее для обеспечения достоверности полученных результатов и эффективности программы психолого-педагогической коррекции свойств внимания старших дошкольников применим критерий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Вилкоксона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Далее нам необходимо было сформулировать гипотезы:</a:t>
            </a:r>
          </a:p>
          <a:p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i="1" baseline="-25000" dirty="0" err="1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Интенсивность сдвигов уровней  свойств внимания в сторону увеличения не превышает интенсивности сдвигов в сторону её уменьшения.</a:t>
            </a:r>
          </a:p>
          <a:p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Интенсивность сдвигов уровней свойств внимания в сторону увеличения  превышает интенсивность сдвигов в сторону её уменьшения.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заключительном этапе  мы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пределили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таблице критические значения Т при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=24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первой методике «Проставь значки» (переключение и распределение внимания)</a:t>
            </a:r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0            48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69                   91 </a:t>
            </a:r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	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0" y="95265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1043608" y="3758262"/>
            <a:ext cx="71642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Зона значимости                                  Зона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незначимости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Т=0,01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Т=0,05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1403648" y="4713784"/>
            <a:ext cx="37306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5076056" y="4713784"/>
            <a:ext cx="4572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1475656" y="4293096"/>
            <a:ext cx="1425575" cy="420688"/>
          </a:xfrm>
          <a:custGeom>
            <a:avLst/>
            <a:gdLst/>
            <a:ahLst/>
            <a:cxnLst>
              <a:cxn ang="0">
                <a:pos x="2244" y="720"/>
              </a:cxn>
              <a:cxn ang="0">
                <a:pos x="1683" y="180"/>
              </a:cxn>
              <a:cxn ang="0">
                <a:pos x="0" y="0"/>
              </a:cxn>
            </a:cxnLst>
            <a:rect l="0" t="0" r="r" b="b"/>
            <a:pathLst>
              <a:path w="2244" h="720">
                <a:moveTo>
                  <a:pt x="2244" y="720"/>
                </a:moveTo>
                <a:cubicBezTo>
                  <a:pt x="2150" y="510"/>
                  <a:pt x="2057" y="300"/>
                  <a:pt x="1683" y="180"/>
                </a:cubicBezTo>
                <a:cubicBezTo>
                  <a:pt x="1309" y="60"/>
                  <a:pt x="654" y="30"/>
                  <a:pt x="0" y="0"/>
                </a:cubicBezTo>
              </a:path>
            </a:pathLst>
          </a:custGeom>
          <a:pattFill prst="dkUpDiag">
            <a:fgClr>
              <a:srgbClr val="000000"/>
            </a:fgClr>
            <a:bgClr>
              <a:srgbClr val="FFFFFF"/>
            </a:bgClr>
          </a:pattFill>
          <a:ln w="158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rc 29"/>
          <p:cNvSpPr>
            <a:spLocks/>
          </p:cNvSpPr>
          <p:nvPr/>
        </p:nvSpPr>
        <p:spPr bwMode="auto">
          <a:xfrm rot="13310709" flipV="1">
            <a:off x="3044159" y="4384917"/>
            <a:ext cx="787400" cy="685800"/>
          </a:xfrm>
          <a:custGeom>
            <a:avLst/>
            <a:gdLst>
              <a:gd name="G0" fmla="+- 0 0 0"/>
              <a:gd name="G1" fmla="+- 21545 0 0"/>
              <a:gd name="G2" fmla="+- 21600 0 0"/>
              <a:gd name="T0" fmla="*/ 1542 w 21599"/>
              <a:gd name="T1" fmla="*/ 0 h 21545"/>
              <a:gd name="T2" fmla="*/ 21599 w 21599"/>
              <a:gd name="T3" fmla="*/ 21363 h 21545"/>
              <a:gd name="T4" fmla="*/ 0 w 21599"/>
              <a:gd name="T5" fmla="*/ 21545 h 2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45" fill="none" extrusionOk="0">
                <a:moveTo>
                  <a:pt x="1541" y="0"/>
                </a:moveTo>
                <a:cubicBezTo>
                  <a:pt x="12774" y="804"/>
                  <a:pt x="21504" y="10102"/>
                  <a:pt x="21599" y="21362"/>
                </a:cubicBezTo>
              </a:path>
              <a:path w="21599" h="21545" stroke="0" extrusionOk="0">
                <a:moveTo>
                  <a:pt x="1541" y="0"/>
                </a:moveTo>
                <a:cubicBezTo>
                  <a:pt x="12774" y="804"/>
                  <a:pt x="21504" y="10102"/>
                  <a:pt x="21599" y="21362"/>
                </a:cubicBezTo>
                <a:lnTo>
                  <a:pt x="0" y="2154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>
            <a:off x="3907904" y="4237534"/>
            <a:ext cx="1600200" cy="476250"/>
          </a:xfrm>
          <a:custGeom>
            <a:avLst/>
            <a:gdLst/>
            <a:ahLst/>
            <a:cxnLst>
              <a:cxn ang="0">
                <a:pos x="0" y="750"/>
              </a:cxn>
              <a:cxn ang="0">
                <a:pos x="561" y="210"/>
              </a:cxn>
              <a:cxn ang="0">
                <a:pos x="2244" y="30"/>
              </a:cxn>
              <a:cxn ang="0">
                <a:pos x="2431" y="30"/>
              </a:cxn>
            </a:cxnLst>
            <a:rect l="0" t="0" r="r" b="b"/>
            <a:pathLst>
              <a:path w="2556" h="750">
                <a:moveTo>
                  <a:pt x="0" y="750"/>
                </a:moveTo>
                <a:cubicBezTo>
                  <a:pt x="93" y="540"/>
                  <a:pt x="187" y="330"/>
                  <a:pt x="561" y="210"/>
                </a:cubicBezTo>
                <a:cubicBezTo>
                  <a:pt x="935" y="90"/>
                  <a:pt x="1932" y="60"/>
                  <a:pt x="2244" y="30"/>
                </a:cubicBezTo>
                <a:cubicBezTo>
                  <a:pt x="2556" y="0"/>
                  <a:pt x="2493" y="15"/>
                  <a:pt x="2431" y="30"/>
                </a:cubicBez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467544" y="5514910"/>
            <a:ext cx="82809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943100" algn="l"/>
                <a:tab pos="4057650" algn="l"/>
              </a:tabLst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10 – Ось значимости исследуемого признака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943100" algn="l"/>
                <a:tab pos="40576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(сравнение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показателей переключения и распределения внимания по методике «Проставь значки»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Блок-схема: узел 26"/>
          <p:cNvSpPr/>
          <p:nvPr/>
        </p:nvSpPr>
        <p:spPr>
          <a:xfrm flipV="1">
            <a:off x="2123728" y="4653136"/>
            <a:ext cx="144016" cy="11772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21" idx="0"/>
          </p:cNvCxnSpPr>
          <p:nvPr/>
        </p:nvCxnSpPr>
        <p:spPr>
          <a:xfrm>
            <a:off x="1403648" y="4713784"/>
            <a:ext cx="0" cy="155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333375"/>
            <a:ext cx="8496944" cy="60483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второй методике « Найди и вычеркни» (устойчивость внимания)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0            54       69             91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1943100" algn="l"/>
                <a:tab pos="4057650" algn="l"/>
              </a:tabLs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11 – Ось значимости исследуемого признака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1943100" algn="l"/>
                <a:tab pos="4057650" algn="l"/>
              </a:tabLst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(сравнение показателей устойчивости внимания по методике «Найди и вычеркни»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третьей методике «Запомни и расставь точки» (объем внимания)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Зона значимости                                  Зона </a:t>
            </a:r>
            <a:r>
              <a:rPr lang="ru-RU" sz="1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незначимости</a:t>
            </a:r>
            <a:endParaRPr lang="ru-RU" sz="1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/>
              <a:t>   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Т=0,01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Т=0,05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0       42         69               91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1943100" algn="l"/>
                <a:tab pos="4057650" algn="l"/>
              </a:tabLst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12 – Ось значимости исследуемого признака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1943100" algn="l"/>
                <a:tab pos="4057650" algn="l"/>
              </a:tabLst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(сравнение показателей объема внимания по методике «Запомни и расставь точки»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Line 20"/>
          <p:cNvSpPr>
            <a:spLocks noChangeShapeType="1"/>
          </p:cNvSpPr>
          <p:nvPr/>
        </p:nvSpPr>
        <p:spPr bwMode="auto">
          <a:xfrm>
            <a:off x="683568" y="1916832"/>
            <a:ext cx="37306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>
            <a:off x="4355976" y="1916832"/>
            <a:ext cx="4572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Freeform 23"/>
          <p:cNvSpPr>
            <a:spLocks/>
          </p:cNvSpPr>
          <p:nvPr/>
        </p:nvSpPr>
        <p:spPr bwMode="auto">
          <a:xfrm>
            <a:off x="683568" y="1484784"/>
            <a:ext cx="1425575" cy="420688"/>
          </a:xfrm>
          <a:custGeom>
            <a:avLst/>
            <a:gdLst/>
            <a:ahLst/>
            <a:cxnLst>
              <a:cxn ang="0">
                <a:pos x="2244" y="720"/>
              </a:cxn>
              <a:cxn ang="0">
                <a:pos x="1683" y="180"/>
              </a:cxn>
              <a:cxn ang="0">
                <a:pos x="0" y="0"/>
              </a:cxn>
            </a:cxnLst>
            <a:rect l="0" t="0" r="r" b="b"/>
            <a:pathLst>
              <a:path w="2244" h="720">
                <a:moveTo>
                  <a:pt x="2244" y="720"/>
                </a:moveTo>
                <a:cubicBezTo>
                  <a:pt x="2150" y="510"/>
                  <a:pt x="2057" y="300"/>
                  <a:pt x="1683" y="180"/>
                </a:cubicBezTo>
                <a:cubicBezTo>
                  <a:pt x="1309" y="60"/>
                  <a:pt x="654" y="30"/>
                  <a:pt x="0" y="0"/>
                </a:cubicBezTo>
              </a:path>
            </a:pathLst>
          </a:custGeom>
          <a:pattFill prst="dkUpDiag">
            <a:fgClr>
              <a:srgbClr val="000000"/>
            </a:fgClr>
            <a:bgClr>
              <a:srgbClr val="FFFFFF"/>
            </a:bgClr>
          </a:pattFill>
          <a:ln w="158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3131840" y="1412776"/>
            <a:ext cx="1600200" cy="476250"/>
          </a:xfrm>
          <a:custGeom>
            <a:avLst/>
            <a:gdLst/>
            <a:ahLst/>
            <a:cxnLst>
              <a:cxn ang="0">
                <a:pos x="0" y="750"/>
              </a:cxn>
              <a:cxn ang="0">
                <a:pos x="561" y="210"/>
              </a:cxn>
              <a:cxn ang="0">
                <a:pos x="2244" y="30"/>
              </a:cxn>
              <a:cxn ang="0">
                <a:pos x="2431" y="30"/>
              </a:cxn>
            </a:cxnLst>
            <a:rect l="0" t="0" r="r" b="b"/>
            <a:pathLst>
              <a:path w="2556" h="750">
                <a:moveTo>
                  <a:pt x="0" y="750"/>
                </a:moveTo>
                <a:cubicBezTo>
                  <a:pt x="93" y="540"/>
                  <a:pt x="187" y="330"/>
                  <a:pt x="561" y="210"/>
                </a:cubicBezTo>
                <a:cubicBezTo>
                  <a:pt x="935" y="90"/>
                  <a:pt x="1932" y="60"/>
                  <a:pt x="2244" y="30"/>
                </a:cubicBezTo>
                <a:cubicBezTo>
                  <a:pt x="2556" y="0"/>
                  <a:pt x="2493" y="15"/>
                  <a:pt x="2431" y="30"/>
                </a:cubicBez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rc 21"/>
          <p:cNvSpPr>
            <a:spLocks/>
          </p:cNvSpPr>
          <p:nvPr/>
        </p:nvSpPr>
        <p:spPr bwMode="auto">
          <a:xfrm rot="13310709" flipV="1">
            <a:off x="2252272" y="1587436"/>
            <a:ext cx="785813" cy="685800"/>
          </a:xfrm>
          <a:custGeom>
            <a:avLst/>
            <a:gdLst>
              <a:gd name="G0" fmla="+- 0 0 0"/>
              <a:gd name="G1" fmla="+- 21545 0 0"/>
              <a:gd name="G2" fmla="+- 21600 0 0"/>
              <a:gd name="T0" fmla="*/ 1542 w 21599"/>
              <a:gd name="T1" fmla="*/ 0 h 21545"/>
              <a:gd name="T2" fmla="*/ 21599 w 21599"/>
              <a:gd name="T3" fmla="*/ 21363 h 21545"/>
              <a:gd name="T4" fmla="*/ 0 w 21599"/>
              <a:gd name="T5" fmla="*/ 21545 h 2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45" fill="none" extrusionOk="0">
                <a:moveTo>
                  <a:pt x="1541" y="0"/>
                </a:moveTo>
                <a:cubicBezTo>
                  <a:pt x="12774" y="804"/>
                  <a:pt x="21504" y="10102"/>
                  <a:pt x="21599" y="21362"/>
                </a:cubicBezTo>
              </a:path>
              <a:path w="21599" h="21545" stroke="0" extrusionOk="0">
                <a:moveTo>
                  <a:pt x="1541" y="0"/>
                </a:moveTo>
                <a:cubicBezTo>
                  <a:pt x="12774" y="804"/>
                  <a:pt x="21504" y="10102"/>
                  <a:pt x="21599" y="21362"/>
                </a:cubicBezTo>
                <a:lnTo>
                  <a:pt x="0" y="2154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467544" y="639924"/>
            <a:ext cx="6696744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Зона значимости                                  Зона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незначимости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Т=0,01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Т=0,05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1475656" y="1916832"/>
            <a:ext cx="45719" cy="72008"/>
          </a:xfrm>
          <a:prstGeom prst="flowChartConnector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>
            <a:off x="395536" y="5085184"/>
            <a:ext cx="401865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Line 5"/>
          <p:cNvSpPr>
            <a:spLocks noChangeShapeType="1"/>
          </p:cNvSpPr>
          <p:nvPr/>
        </p:nvSpPr>
        <p:spPr bwMode="auto">
          <a:xfrm>
            <a:off x="4355976" y="5085184"/>
            <a:ext cx="4572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Freeform 23"/>
          <p:cNvSpPr>
            <a:spLocks/>
          </p:cNvSpPr>
          <p:nvPr/>
        </p:nvSpPr>
        <p:spPr bwMode="auto">
          <a:xfrm>
            <a:off x="467544" y="4725144"/>
            <a:ext cx="1425575" cy="348680"/>
          </a:xfrm>
          <a:custGeom>
            <a:avLst/>
            <a:gdLst/>
            <a:ahLst/>
            <a:cxnLst>
              <a:cxn ang="0">
                <a:pos x="2244" y="720"/>
              </a:cxn>
              <a:cxn ang="0">
                <a:pos x="1683" y="180"/>
              </a:cxn>
              <a:cxn ang="0">
                <a:pos x="0" y="0"/>
              </a:cxn>
            </a:cxnLst>
            <a:rect l="0" t="0" r="r" b="b"/>
            <a:pathLst>
              <a:path w="2244" h="720">
                <a:moveTo>
                  <a:pt x="2244" y="720"/>
                </a:moveTo>
                <a:cubicBezTo>
                  <a:pt x="2150" y="510"/>
                  <a:pt x="2057" y="300"/>
                  <a:pt x="1683" y="180"/>
                </a:cubicBezTo>
                <a:cubicBezTo>
                  <a:pt x="1309" y="60"/>
                  <a:pt x="654" y="30"/>
                  <a:pt x="0" y="0"/>
                </a:cubicBezTo>
              </a:path>
            </a:pathLst>
          </a:custGeom>
          <a:pattFill prst="dkUpDiag">
            <a:fgClr>
              <a:srgbClr val="000000"/>
            </a:fgClr>
            <a:bgClr>
              <a:srgbClr val="FFFFFF"/>
            </a:bgClr>
          </a:pattFill>
          <a:ln w="158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Arc 29"/>
          <p:cNvSpPr>
            <a:spLocks/>
          </p:cNvSpPr>
          <p:nvPr/>
        </p:nvSpPr>
        <p:spPr bwMode="auto">
          <a:xfrm rot="13310709" flipV="1">
            <a:off x="1964038" y="4756317"/>
            <a:ext cx="787400" cy="685800"/>
          </a:xfrm>
          <a:custGeom>
            <a:avLst/>
            <a:gdLst>
              <a:gd name="G0" fmla="+- 0 0 0"/>
              <a:gd name="G1" fmla="+- 21545 0 0"/>
              <a:gd name="G2" fmla="+- 21600 0 0"/>
              <a:gd name="T0" fmla="*/ 1542 w 21599"/>
              <a:gd name="T1" fmla="*/ 0 h 21545"/>
              <a:gd name="T2" fmla="*/ 21599 w 21599"/>
              <a:gd name="T3" fmla="*/ 21363 h 21545"/>
              <a:gd name="T4" fmla="*/ 0 w 21599"/>
              <a:gd name="T5" fmla="*/ 21545 h 2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45" fill="none" extrusionOk="0">
                <a:moveTo>
                  <a:pt x="1541" y="0"/>
                </a:moveTo>
                <a:cubicBezTo>
                  <a:pt x="12774" y="804"/>
                  <a:pt x="21504" y="10102"/>
                  <a:pt x="21599" y="21362"/>
                </a:cubicBezTo>
              </a:path>
              <a:path w="21599" h="21545" stroke="0" extrusionOk="0">
                <a:moveTo>
                  <a:pt x="1541" y="0"/>
                </a:moveTo>
                <a:cubicBezTo>
                  <a:pt x="12774" y="804"/>
                  <a:pt x="21504" y="10102"/>
                  <a:pt x="21599" y="21362"/>
                </a:cubicBezTo>
                <a:lnTo>
                  <a:pt x="0" y="2154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>
            <a:off x="2843808" y="4581128"/>
            <a:ext cx="1600200" cy="476250"/>
          </a:xfrm>
          <a:custGeom>
            <a:avLst/>
            <a:gdLst/>
            <a:ahLst/>
            <a:cxnLst>
              <a:cxn ang="0">
                <a:pos x="0" y="750"/>
              </a:cxn>
              <a:cxn ang="0">
                <a:pos x="561" y="210"/>
              </a:cxn>
              <a:cxn ang="0">
                <a:pos x="2244" y="30"/>
              </a:cxn>
              <a:cxn ang="0">
                <a:pos x="2431" y="30"/>
              </a:cxn>
            </a:cxnLst>
            <a:rect l="0" t="0" r="r" b="b"/>
            <a:pathLst>
              <a:path w="2556" h="750">
                <a:moveTo>
                  <a:pt x="0" y="750"/>
                </a:moveTo>
                <a:cubicBezTo>
                  <a:pt x="93" y="540"/>
                  <a:pt x="187" y="330"/>
                  <a:pt x="561" y="210"/>
                </a:cubicBezTo>
                <a:cubicBezTo>
                  <a:pt x="935" y="90"/>
                  <a:pt x="1932" y="60"/>
                  <a:pt x="2244" y="30"/>
                </a:cubicBezTo>
                <a:cubicBezTo>
                  <a:pt x="2556" y="0"/>
                  <a:pt x="2493" y="15"/>
                  <a:pt x="2431" y="30"/>
                </a:cubicBez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899592" y="5085184"/>
            <a:ext cx="45719" cy="45719"/>
          </a:xfrm>
          <a:prstGeom prst="flowChartConnector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7" name="Прямая соединительная линия 16"/>
          <p:cNvCxnSpPr>
            <a:stCxn id="6" idx="0"/>
          </p:cNvCxnSpPr>
          <p:nvPr/>
        </p:nvCxnSpPr>
        <p:spPr>
          <a:xfrm>
            <a:off x="683568" y="191683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6" idx="0"/>
          </p:cNvCxnSpPr>
          <p:nvPr/>
        </p:nvCxnSpPr>
        <p:spPr>
          <a:xfrm>
            <a:off x="683568" y="177281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49411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357166"/>
            <a:ext cx="835292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Психолого-педагогические рекомендации по коррекции свойств внимания старших дошкольников педагогам и родителям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Планирование занятий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Готовьтесь к занятию заранее. Если ребенок усидчив, то занятия можно увеличить за счет введения заданий по математике, рисованию, чтению.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Ребенку занятия должны нравиться. Добиться этого не трудно: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Время для занятий выбирайте, когда малыш покушал, выспался, погулял, хорошо себя чувствует.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Заносите занятия в распорядок дня и следуйте его неукоснительно.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Чувствуйте настроение ребенка, если игра кажется ему скучной и неинтересной, замените ее другой так, чтобы поставленная цель все-таки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была достигнута.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Важное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правило: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лучше предложить меньше игр, чем переутомить ребенка. Важное условие успешного обучения – высокая мотивация к нему.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39552" y="260648"/>
            <a:ext cx="79928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Рекомендации для родителей и педагогов.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Игры, упражнения и задания 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внимания, свободно представленные в литературе, как для педагогов, так и для родителей.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Занятия должны содержать задания, которые требуют достаточно продолжительного сосредоточения: изобразить город, возвести сложный мост, прослушать и пересказать сказку …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Систематически подключайте детей к выполнению заданий, по заранее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разработанному плану действий: можно выполнять постройки из конструкторов, рисунки, орнаменты, аппликации. Поделки, форму которых вы задаете словесно или с помощью схемы.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Занятия требуют от детей переключаться с одного вида деятельности на другой. Переключение формируется  при помощи упражнений на движение, где ребенок должен выполнять требования взрослого.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Периодически переключайте ребенка с одного вида работы на другой. На занятии должны быть: многогранная структура занятия, активная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познавательная деятельность. Вырабатывание операции самоконтроля.</a:t>
            </a:r>
          </a:p>
          <a:p>
            <a:pPr algn="just"/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908720"/>
            <a:ext cx="77460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База исследования</a:t>
            </a:r>
            <a:r>
              <a:rPr lang="ru-RU" sz="2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исследовании принимали участие 24 ребенка старшего дошкольного возраста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Краснопольской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дошкольного отделения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Растишка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вида Сосновского муниципального района г. Челябинска старшая дошкольная группа. Возраст детей 5 лет.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00042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Внедрение результатов исследования в практику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Внедрение результатов исследования в практику состояло из семи этапов, каждый этап из нескольких целей, также описаны содержание, методы, формы, время проведения, ответственных за внедрение результатов исследования в практику.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Технологическая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карта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внедрения инновационной технологии»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«Формирование положительной психологической установки на внедрение»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«Изучение предмета внедрения»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«Опережающее (пробное) освоение предмета внедрения»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«Фронтальное освоение предмета внедрения»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«Совершенствование работы над темой»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«Распространение передового опыта освоения предмета внедрения»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лнце 7"/>
          <p:cNvSpPr/>
          <p:nvPr/>
        </p:nvSpPr>
        <p:spPr>
          <a:xfrm>
            <a:off x="179512" y="260648"/>
            <a:ext cx="8640960" cy="659735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88913"/>
            <a:ext cx="9144000" cy="63357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«Дерево целей»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Генеральная цель: провести психолого-педагогическую коррекцию свойств внимания старших дошкольников с нарушениями речи.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   Изучить  коррекцию  свойств внимания старших дошкольников с нарушениями речи..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1.1.  Изучить состояние проблемы в психолого-педагогической литературе.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1.2.  Определить психологические особенности проявления свойств  внимания старших дошкольников с нарушениями речи.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1.3. Разработать модель психолого-педагогической коррекции свойств внимания старших дошкольников с нарушениями речи.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   Изучить исследование состояния свойств внимания старших   дошкольников с нарушениями речи.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2.1.  Изучить организацию экспериментального исследования.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2.2.  Изучить характеристику выборки и анализ результатов исследования.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    Изучить опытно-экспериментальное  исследование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педагогической  коррекции свойств внимания старших дошкольников.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3.1.  Изучить программу психолого-педагогической коррекции свойств внимания старших дошкольников.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3.2.  Проанализировать результаты опытно-экспериментального  исследования.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3.3.  Разработать психолого-педагогические рекомендации по коррекции   свойств внимания старших дошкольников педагогам и родителям.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3.4.</a:t>
            </a:r>
            <a:r>
              <a:rPr lang="ru-RU" sz="1600" dirty="0" smtClean="0"/>
              <a:t> Внедрить итоги проведения исследования в практику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3" name="Rectangle 2"/>
          <p:cNvSpPr>
            <a:spLocks noChangeArrowheads="1"/>
          </p:cNvSpPr>
          <p:nvPr/>
        </p:nvSpPr>
        <p:spPr bwMode="auto">
          <a:xfrm>
            <a:off x="323528" y="332656"/>
            <a:ext cx="8424936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Генеральная цель: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теоретически аргументировать и экспериментально проверить психолого-педагогическую коррекцию свойств внимания старших дошкольников с нарушениями речи.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3294758" y="-94565"/>
            <a:ext cx="25544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Дерево целей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8975" algn="l"/>
              </a:tabLst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89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0" y="13403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843808" y="5733256"/>
            <a:ext cx="324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1 –  Схема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целеполагания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(дерево целей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endParaRPr lang="ru-RU" sz="2800" dirty="0" smtClean="0"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67544" y="1196752"/>
            <a:ext cx="1800200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7544" y="2204864"/>
            <a:ext cx="1800200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67544" y="3212976"/>
            <a:ext cx="1800200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779912" y="2276872"/>
            <a:ext cx="1800200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779912" y="1268760"/>
            <a:ext cx="1800200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948264" y="4365104"/>
            <a:ext cx="1800200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948264" y="3284984"/>
            <a:ext cx="1800200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948264" y="2276872"/>
            <a:ext cx="1800200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948264" y="1268760"/>
            <a:ext cx="1800200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67544" y="4221088"/>
            <a:ext cx="1800200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779912" y="3356992"/>
            <a:ext cx="1800200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948264" y="5373216"/>
            <a:ext cx="1800200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единительная линия 56"/>
          <p:cNvCxnSpPr>
            <a:stCxn id="36" idx="0"/>
          </p:cNvCxnSpPr>
          <p:nvPr/>
        </p:nvCxnSpPr>
        <p:spPr>
          <a:xfrm flipV="1">
            <a:off x="1367644" y="980728"/>
            <a:ext cx="212423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2" idx="0"/>
          </p:cNvCxnSpPr>
          <p:nvPr/>
        </p:nvCxnSpPr>
        <p:spPr>
          <a:xfrm flipH="1" flipV="1">
            <a:off x="5868144" y="980728"/>
            <a:ext cx="198022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48" idx="0"/>
          </p:cNvCxnSpPr>
          <p:nvPr/>
        </p:nvCxnSpPr>
        <p:spPr>
          <a:xfrm flipH="1" flipV="1">
            <a:off x="4644008" y="980728"/>
            <a:ext cx="3600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36" idx="3"/>
          </p:cNvCxnSpPr>
          <p:nvPr/>
        </p:nvCxnSpPr>
        <p:spPr>
          <a:xfrm>
            <a:off x="2267744" y="16288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48" idx="1"/>
          </p:cNvCxnSpPr>
          <p:nvPr/>
        </p:nvCxnSpPr>
        <p:spPr>
          <a:xfrm flipH="1">
            <a:off x="3491880" y="170080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52" idx="1"/>
          </p:cNvCxnSpPr>
          <p:nvPr/>
        </p:nvCxnSpPr>
        <p:spPr>
          <a:xfrm flipH="1">
            <a:off x="6588224" y="170080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555776" y="1628800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588224" y="1700808"/>
            <a:ext cx="0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63888" y="17008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3491880" y="1700808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endCxn id="37" idx="3"/>
          </p:cNvCxnSpPr>
          <p:nvPr/>
        </p:nvCxnSpPr>
        <p:spPr>
          <a:xfrm flipH="1">
            <a:off x="2267744" y="26369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endCxn id="39" idx="3"/>
          </p:cNvCxnSpPr>
          <p:nvPr/>
        </p:nvCxnSpPr>
        <p:spPr>
          <a:xfrm flipH="1">
            <a:off x="2267744" y="36450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endCxn id="53" idx="3"/>
          </p:cNvCxnSpPr>
          <p:nvPr/>
        </p:nvCxnSpPr>
        <p:spPr>
          <a:xfrm flipH="1">
            <a:off x="2267744" y="4581128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47" idx="1"/>
          </p:cNvCxnSpPr>
          <p:nvPr/>
        </p:nvCxnSpPr>
        <p:spPr>
          <a:xfrm>
            <a:off x="3491880" y="27089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491880" y="3861048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6588224" y="5877272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>
            <a:endCxn id="49" idx="1"/>
          </p:cNvCxnSpPr>
          <p:nvPr/>
        </p:nvCxnSpPr>
        <p:spPr>
          <a:xfrm>
            <a:off x="6588224" y="479715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endCxn id="50" idx="1"/>
          </p:cNvCxnSpPr>
          <p:nvPr/>
        </p:nvCxnSpPr>
        <p:spPr>
          <a:xfrm>
            <a:off x="6588224" y="371703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endCxn id="51" idx="1"/>
          </p:cNvCxnSpPr>
          <p:nvPr/>
        </p:nvCxnSpPr>
        <p:spPr>
          <a:xfrm>
            <a:off x="6588224" y="270892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7" name="Rectangle 14"/>
          <p:cNvSpPr>
            <a:spLocks noChangeArrowheads="1"/>
          </p:cNvSpPr>
          <p:nvPr/>
        </p:nvSpPr>
        <p:spPr bwMode="auto">
          <a:xfrm>
            <a:off x="323528" y="692696"/>
            <a:ext cx="5040560" cy="10081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Психолого-педагогическая коррекция свойств внимания старших дошкольников.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теоретически обосновать  и экспериментально проверить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6" name="Rectangle 15"/>
          <p:cNvSpPr>
            <a:spLocks noChangeArrowheads="1"/>
          </p:cNvSpPr>
          <p:nvPr/>
        </p:nvSpPr>
        <p:spPr bwMode="auto">
          <a:xfrm>
            <a:off x="323528" y="1916832"/>
            <a:ext cx="5040560" cy="8640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Диагностический блок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изучить особенности развития свойств внимания старших дошкольников,  выявление факторов риска.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5" name="Rectangle 16"/>
          <p:cNvSpPr>
            <a:spLocks noChangeArrowheads="1"/>
          </p:cNvSpPr>
          <p:nvPr/>
        </p:nvSpPr>
        <p:spPr bwMode="auto">
          <a:xfrm>
            <a:off x="323528" y="3140968"/>
            <a:ext cx="5040560" cy="1008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Коррекционный блок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провести коррекцию свойств внимания старших дошкольников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4" name="Rectangle 17"/>
          <p:cNvSpPr>
            <a:spLocks noChangeArrowheads="1"/>
          </p:cNvSpPr>
          <p:nvPr/>
        </p:nvSpPr>
        <p:spPr bwMode="auto">
          <a:xfrm>
            <a:off x="323528" y="4437112"/>
            <a:ext cx="5184576" cy="15121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 оценки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 проверить эффективность психолого-педагогической коррекции ,  достижение поставленных в программе целей, способствующих  повышению уровней  развития свойств внимания старших  дошкольников.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3" name="Rectangle 18"/>
          <p:cNvSpPr>
            <a:spLocks noChangeArrowheads="1"/>
          </p:cNvSpPr>
          <p:nvPr/>
        </p:nvSpPr>
        <p:spPr bwMode="auto">
          <a:xfrm>
            <a:off x="6228184" y="2276872"/>
            <a:ext cx="1917700" cy="776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«Проставь значки» Семаго Н.Я., Семаго М.Л.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2" name="Rectangle 19"/>
          <p:cNvSpPr>
            <a:spLocks noChangeArrowheads="1"/>
          </p:cNvSpPr>
          <p:nvPr/>
        </p:nvSpPr>
        <p:spPr bwMode="auto">
          <a:xfrm>
            <a:off x="6228184" y="764704"/>
            <a:ext cx="1917700" cy="563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«Найди и вычеркни»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Р.С.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1" name="Rectangle 20"/>
          <p:cNvSpPr>
            <a:spLocks noChangeArrowheads="1"/>
          </p:cNvSpPr>
          <p:nvPr/>
        </p:nvSpPr>
        <p:spPr bwMode="auto">
          <a:xfrm>
            <a:off x="6228184" y="1412776"/>
            <a:ext cx="1917700" cy="781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«Запомни и расставь точки»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Р.С.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0" name="Rectangle 21"/>
          <p:cNvSpPr>
            <a:spLocks noChangeArrowheads="1"/>
          </p:cNvSpPr>
          <p:nvPr/>
        </p:nvSpPr>
        <p:spPr bwMode="auto">
          <a:xfrm>
            <a:off x="6228184" y="3717032"/>
            <a:ext cx="1944216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9" name="Rectangle 22"/>
          <p:cNvSpPr>
            <a:spLocks noChangeArrowheads="1"/>
          </p:cNvSpPr>
          <p:nvPr/>
        </p:nvSpPr>
        <p:spPr bwMode="auto">
          <a:xfrm>
            <a:off x="6228184" y="5085184"/>
            <a:ext cx="1944216" cy="755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«Запомни и расставь точки»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Р.С.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8" name="Rectangle 23"/>
          <p:cNvSpPr>
            <a:spLocks noChangeArrowheads="1"/>
          </p:cNvSpPr>
          <p:nvPr/>
        </p:nvSpPr>
        <p:spPr bwMode="auto">
          <a:xfrm>
            <a:off x="6228184" y="3140968"/>
            <a:ext cx="1990279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7" name="Rectangle 24"/>
          <p:cNvSpPr>
            <a:spLocks noChangeArrowheads="1"/>
          </p:cNvSpPr>
          <p:nvPr/>
        </p:nvSpPr>
        <p:spPr bwMode="auto">
          <a:xfrm>
            <a:off x="6228184" y="5877272"/>
            <a:ext cx="1944216" cy="819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«Проставь значки» Семаго Н.Я., Семаго М.Л.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6" name="Rectangle 25"/>
          <p:cNvSpPr>
            <a:spLocks noChangeArrowheads="1"/>
          </p:cNvSpPr>
          <p:nvPr/>
        </p:nvSpPr>
        <p:spPr bwMode="auto">
          <a:xfrm>
            <a:off x="6228184" y="4221088"/>
            <a:ext cx="2016224" cy="7286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«Найди и вычеркни»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Р.С.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4" name="AutoShape 27"/>
          <p:cNvSpPr>
            <a:spLocks noChangeShapeType="1"/>
          </p:cNvSpPr>
          <p:nvPr/>
        </p:nvSpPr>
        <p:spPr bwMode="auto">
          <a:xfrm>
            <a:off x="5508104" y="5733256"/>
            <a:ext cx="720080" cy="57606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80"/>
          <p:cNvSpPr>
            <a:spLocks noChangeArrowheads="1"/>
          </p:cNvSpPr>
          <p:nvPr/>
        </p:nvSpPr>
        <p:spPr bwMode="auto">
          <a:xfrm>
            <a:off x="2771800" y="1628800"/>
            <a:ext cx="371475" cy="28803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5" name="AutoShape 81"/>
          <p:cNvSpPr>
            <a:spLocks noChangeArrowheads="1"/>
          </p:cNvSpPr>
          <p:nvPr/>
        </p:nvSpPr>
        <p:spPr bwMode="auto">
          <a:xfrm>
            <a:off x="2771800" y="2780928"/>
            <a:ext cx="330200" cy="3127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82"/>
          <p:cNvSpPr>
            <a:spLocks noChangeArrowheads="1"/>
          </p:cNvSpPr>
          <p:nvPr/>
        </p:nvSpPr>
        <p:spPr bwMode="auto">
          <a:xfrm>
            <a:off x="2843808" y="4149080"/>
            <a:ext cx="330200" cy="2555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0" y="50403"/>
            <a:ext cx="89644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психолого-педагогической коррекции свойств внимания старших дошкольников  состоит из нескольких блоков: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0" y="134035"/>
            <a:ext cx="5395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AutoShape 27"/>
          <p:cNvSpPr>
            <a:spLocks noChangeShapeType="1"/>
          </p:cNvSpPr>
          <p:nvPr/>
        </p:nvSpPr>
        <p:spPr bwMode="auto">
          <a:xfrm flipV="1">
            <a:off x="5508104" y="5589241"/>
            <a:ext cx="720080" cy="106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27"/>
          <p:cNvSpPr>
            <a:spLocks noChangeShapeType="1"/>
          </p:cNvSpPr>
          <p:nvPr/>
        </p:nvSpPr>
        <p:spPr bwMode="auto">
          <a:xfrm flipV="1">
            <a:off x="5508104" y="4581128"/>
            <a:ext cx="720080" cy="11521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AutoShape 27"/>
          <p:cNvSpPr>
            <a:spLocks noChangeShapeType="1"/>
          </p:cNvSpPr>
          <p:nvPr/>
        </p:nvSpPr>
        <p:spPr bwMode="auto">
          <a:xfrm>
            <a:off x="5364088" y="3717032"/>
            <a:ext cx="864096" cy="21602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AutoShape 27"/>
          <p:cNvSpPr>
            <a:spLocks noChangeShapeType="1"/>
          </p:cNvSpPr>
          <p:nvPr/>
        </p:nvSpPr>
        <p:spPr bwMode="auto">
          <a:xfrm flipV="1">
            <a:off x="5364088" y="3284984"/>
            <a:ext cx="864096" cy="43204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AutoShape 27"/>
          <p:cNvSpPr>
            <a:spLocks noChangeShapeType="1"/>
          </p:cNvSpPr>
          <p:nvPr/>
        </p:nvSpPr>
        <p:spPr bwMode="auto">
          <a:xfrm>
            <a:off x="5364088" y="2564904"/>
            <a:ext cx="864096" cy="21602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AutoShape 27"/>
          <p:cNvSpPr>
            <a:spLocks noChangeShapeType="1"/>
          </p:cNvSpPr>
          <p:nvPr/>
        </p:nvSpPr>
        <p:spPr bwMode="auto">
          <a:xfrm flipV="1">
            <a:off x="5364088" y="1844824"/>
            <a:ext cx="864096" cy="720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AutoShape 27"/>
          <p:cNvSpPr>
            <a:spLocks noChangeShapeType="1"/>
          </p:cNvSpPr>
          <p:nvPr/>
        </p:nvSpPr>
        <p:spPr bwMode="auto">
          <a:xfrm flipV="1">
            <a:off x="5364088" y="1124744"/>
            <a:ext cx="864096" cy="136815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6060286"/>
            <a:ext cx="5904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2 – Модель психолого-педагогической коррекции свойств внимания старших дошкольников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79512" y="980728"/>
            <a:ext cx="0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79512" y="98072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79512" y="508518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620688"/>
            <a:ext cx="8208912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Этапы исследования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Психолого-педагогическая коррекция свойств  внимания проходили в три этапа: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Поисково-подготовительный: проведен теоретический анализ психолого-педагогической литературы по проблеме психолого-педагогической коррекции свойств внимания; уточнены цели, объект, предмет, задачи, методы и гипотеза исследования.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Опытно-экспериментальный: определено оптимальное содержание экспериментальной работы, ее структура  и организационные формы, выявлен круг испытуемых, определена последовательность экспериментальных действий, подготовлено необходимое оборудование.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Контрольно-обобщающий: проводился анализ, обобщение и систематизация накопленных материалов, интерпретация полученных результатов, формирование выводов и проверка гипотез.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504" y="260648"/>
            <a:ext cx="8784976" cy="640871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Характеристика выборки</a:t>
            </a:r>
          </a:p>
          <a:p>
            <a:pPr algn="just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Подготовка эксперимента заключалась в формировании списка детей, подготовке необходимого материала для проведения диагностических методик, организации пространства, уточнении инструкций к диагностическим методикам и адаптации их к возрастным особенностям детей.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эксперименте принимали участие 24 ребенка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МОУ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Краснопольской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дошкольного отделения «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Растишка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вида Сосновского района  г. Челябинска  старшей дошкольной группы. Возраст детей 5 лет. В группе 24 ребенка, из них 45,83 % (11 девочек) и 54,17 % (13 мальчиков).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Гендерные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различия в проведении исследования не учитывались. В выборке представлено примерно одинаковое количество мальчиков и девочек. Воспитатель­ имеет высшее образование по специальности: педагог-психолог и курсы воспитателей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и стаж работы воспитателем более 1 года. В группе имеются дети с диагнозами комиссии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: общее недоразвитие речи (2-3 уровень), фонетико-фонематические недоразвитие речи, недоразвитие лексико-грамматического строя речи, задержка речевого развития.</a:t>
            </a:r>
          </a:p>
          <a:p>
            <a:pPr algn="just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детском коллективе царит дружественная атмосфера, преобладает хорошее настроение, активное отношение к занятиям в группе. Дети доброжелательны, отзывчивы. Коллектив выглядит сплоченным, идет процесс развития коллективистских устремлений, организованности, самостоятельности.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Поведение дошкольников соответствует нормам, правилам и традициям дошкольного образовательного учреждения. Основная часть детей в свободной самостоятельной деятельности активна: во время занятий стремятся отвечать, выполняют поручения воспитателя.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Социально-психологический климат в коллективе благоприятный. У многих детей ведущими мотивами являются стремление завоевать определенное положение в группе, добиться признание сверстников. Заметно выражены колебания настроения, неуверенность, беспокойство, связанное с выполнением поручений педагога.</a:t>
            </a:r>
          </a:p>
          <a:p>
            <a:pPr algn="just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Группа прислушивается к мнению воспитателя. Воспитанники выполняют все его поручения, при этом дети во всем помогают друг другу. Следит за уровнем их познавательной активности и выясняет причины низкой заинтересованности в образовательном процессе. Дети по 2 раза в неделю занимаются с логопедом и психологом.</a:t>
            </a:r>
          </a:p>
          <a:p>
            <a:pPr algn="just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Воспитателем регулярно осуществляется связь с родителями детей, проводит организационные собрания и тематические консультации. Родители охотно посещают родительские собрания и участвуют в мероприятиях вместе с детьми.</a:t>
            </a:r>
          </a:p>
          <a:p>
            <a:pPr algn="just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детском саду налажена работа различных секций. Более 50 % детей занимаются в различных развивающих «кружках» в детском саду и за его пределами, что способствует социализации детей и развитию навыков межличностного общения. Воспитанники детского сада занимаются: рисованием, танцами, пением и гимнастикой.</a:t>
            </a:r>
          </a:p>
          <a:p>
            <a:pPr algn="ctr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43608" y="-5897"/>
            <a:ext cx="676875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психодиагностики показателей уровня переключения и распределения внимания на констатирующем этапе исследования представлены в приложении 2 табл. 1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Рисунок 1"/>
          <p:cNvGraphicFramePr/>
          <p:nvPr/>
        </p:nvGraphicFramePr>
        <p:xfrm>
          <a:off x="611560" y="1556792"/>
          <a:ext cx="75608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536" y="5505108"/>
            <a:ext cx="77768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3 – Результаты диагностики показателей уровня переключения и распределения внимания на  констатирующем этапе исследования по методике «Проставь значки» Семаго Н.Я., Семаго М.Л.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178768"/>
            <a:ext cx="79928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психодиагностики показателей уровня устойчивости внимания на констатирующем этапе исследования представлены в приложении 2 табл. 2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Рисунок 2"/>
          <p:cNvGraphicFramePr/>
          <p:nvPr/>
        </p:nvGraphicFramePr>
        <p:xfrm>
          <a:off x="971600" y="1700807"/>
          <a:ext cx="756084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0" y="5774487"/>
            <a:ext cx="8064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4 – Результаты диагностики показателей уровня устойчивости  внимания  на констатирующем этапе исследования по методике «Найди и вычеркни»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Р.С.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1493</Words>
  <Application>Microsoft Office PowerPoint</Application>
  <PresentationFormat>Экран (4:3)</PresentationFormat>
  <Paragraphs>253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Admin</cp:lastModifiedBy>
  <cp:revision>59</cp:revision>
  <dcterms:created xsi:type="dcterms:W3CDTF">2014-06-05T17:34:53Z</dcterms:created>
  <dcterms:modified xsi:type="dcterms:W3CDTF">2017-10-10T05:40:06Z</dcterms:modified>
</cp:coreProperties>
</file>