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notesMasterIdLst>
    <p:notesMasterId r:id="rId17"/>
  </p:notesMasterIdLst>
  <p:sldIdLst>
    <p:sldId id="266" r:id="rId2"/>
    <p:sldId id="257" r:id="rId3"/>
    <p:sldId id="268" r:id="rId4"/>
    <p:sldId id="267" r:id="rId5"/>
    <p:sldId id="269" r:id="rId6"/>
    <p:sldId id="270" r:id="rId7"/>
    <p:sldId id="271" r:id="rId8"/>
    <p:sldId id="272" r:id="rId9"/>
    <p:sldId id="258" r:id="rId10"/>
    <p:sldId id="265" r:id="rId11"/>
    <p:sldId id="273" r:id="rId12"/>
    <p:sldId id="259" r:id="rId13"/>
    <p:sldId id="275" r:id="rId14"/>
    <p:sldId id="274" r:id="rId15"/>
    <p:sldId id="260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540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AD1CE5-0CCE-45AF-A982-3336C47FA2D7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D2082A-4121-48AF-98E2-52E4478C6FB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707967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C8DBF6CB-2222-40DD-9C35-09FE53232D7A}" type="slidenum">
              <a:rPr lang="ru-RU">
                <a:solidFill>
                  <a:srgbClr val="000000"/>
                </a:solidFill>
                <a:latin typeface="Calibri" panose="020F0502020204030204" pitchFamily="34" charset="0"/>
              </a:rPr>
              <a:pPr eaLnBrk="1" hangingPunct="1"/>
              <a:t>10</a:t>
            </a:fld>
            <a:endParaRPr lang="ru-RU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32772" name="Text Box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mtClean="0">
                <a:latin typeface="Calibri" panose="020F0502020204030204" pitchFamily="34" charset="0"/>
                <a:ea typeface="Microsoft YaHei" panose="020B0503020204020204" pitchFamily="34" charset="-122"/>
              </a:rPr>
              <a:t>1.Звучит стихотворение Ф.И.Тютчева «Весенние воды» (по щелчку)                                  2. А. Плещеев  «Весна»</a:t>
            </a:r>
          </a:p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mtClean="0">
              <a:latin typeface="Calibri" panose="020F0502020204030204" pitchFamily="34" charset="0"/>
              <a:ea typeface="Microsoft YaHei" panose="020B0503020204020204" pitchFamily="34" charset="-122"/>
            </a:endParaRPr>
          </a:p>
          <a:p>
            <a:pPr eaLnBrk="1" hangingPunct="1">
              <a:spcBef>
                <a:spcPct val="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ru-RU" smtClean="0">
              <a:latin typeface="Calibri" panose="020F0502020204030204" pitchFamily="34" charset="0"/>
              <a:ea typeface="Microsoft YaHei" panose="020B0503020204020204" pitchFamily="34" charset="-122"/>
            </a:endParaRPr>
          </a:p>
        </p:txBody>
      </p:sp>
      <p:sp>
        <p:nvSpPr>
          <p:cNvPr id="32773" name="Text Box 3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 anchor="b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r" eaLnBrk="1" hangingPunct="1">
              <a:buClrTx/>
              <a:buFontTx/>
              <a:buNone/>
            </a:pPr>
            <a:fld id="{7CDC9575-675F-4D75-B051-787EB3C9EEFF}" type="slidenum">
              <a:rPr lang="ru-RU" sz="12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Tx/>
                <a:buFontTx/>
                <a:buNone/>
              </a:pPr>
              <a:t>10</a:t>
            </a:fld>
            <a:endParaRPr lang="ru-RU" sz="12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8316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AE7B-F253-427D-9579-10E5023D479A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DE4F-BCAC-452E-9DD1-BA0D6085DC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6044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AE7B-F253-427D-9579-10E5023D479A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DE4F-BCAC-452E-9DD1-BA0D6085DC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73758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AE7B-F253-427D-9579-10E5023D479A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DE4F-BCAC-452E-9DD1-BA0D6085DC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01587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AE7B-F253-427D-9579-10E5023D479A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DE4F-BCAC-452E-9DD1-BA0D6085DC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67471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AE7B-F253-427D-9579-10E5023D479A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DE4F-BCAC-452E-9DD1-BA0D6085DCA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359532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AE7B-F253-427D-9579-10E5023D479A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DE4F-BCAC-452E-9DD1-BA0D6085DC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5334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AE7B-F253-427D-9579-10E5023D479A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DE4F-BCAC-452E-9DD1-BA0D6085DC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566913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AE7B-F253-427D-9579-10E5023D479A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DE4F-BCAC-452E-9DD1-BA0D6085DC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01614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AE7B-F253-427D-9579-10E5023D479A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DE4F-BCAC-452E-9DD1-BA0D6085DC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9127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AE7B-F253-427D-9579-10E5023D479A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DE4F-BCAC-452E-9DD1-BA0D6085DC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4101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AE7B-F253-427D-9579-10E5023D479A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DE4F-BCAC-452E-9DD1-BA0D6085DC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49531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AE7B-F253-427D-9579-10E5023D479A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DE4F-BCAC-452E-9DD1-BA0D6085DC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2015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AE7B-F253-427D-9579-10E5023D479A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DE4F-BCAC-452E-9DD1-BA0D6085DC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58907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AE7B-F253-427D-9579-10E5023D479A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DE4F-BCAC-452E-9DD1-BA0D6085DC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41150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AE7B-F253-427D-9579-10E5023D479A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DE4F-BCAC-452E-9DD1-BA0D6085DC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1102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CAE7B-F253-427D-9579-10E5023D479A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3DE4F-BCAC-452E-9DD1-BA0D6085DC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8509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5CAE7B-F253-427D-9579-10E5023D479A}" type="datetimeFigureOut">
              <a:rPr lang="ru-RU" smtClean="0"/>
              <a:pPr/>
              <a:t>09.02.2015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663DE4F-BCAC-452E-9DD1-BA0D6085DCA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627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  <p:sldLayoutId id="2147483828" r:id="rId15"/>
    <p:sldLayoutId id="21474838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6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wmf"/><Relationship Id="rId5" Type="http://schemas.openxmlformats.org/officeDocument/2006/relationships/image" Target="../media/image4.wmf"/><Relationship Id="rId4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66670" y="-5416"/>
            <a:ext cx="8551572" cy="603242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solidFill>
                  <a:schemeClr val="accent4"/>
                </a:solidFill>
              </a:rPr>
              <a:t>Литература 5 класс</a:t>
            </a:r>
          </a:p>
          <a:p>
            <a:pPr algn="just"/>
            <a:r>
              <a:rPr lang="ru-RU" sz="4800" b="1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Тема урока:</a:t>
            </a:r>
          </a:p>
          <a:p>
            <a:pPr algn="just"/>
            <a:endParaRPr lang="ru-RU" sz="4800" b="1" u="sng" dirty="0" smtClean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algn="ctr"/>
            <a:r>
              <a:rPr lang="ru-RU" sz="4800" b="1" dirty="0" smtClean="0"/>
              <a:t> </a:t>
            </a:r>
            <a:r>
              <a:rPr lang="ru-RU" sz="5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Изобразительно выразительные средства поэтической речи</a:t>
            </a:r>
          </a:p>
          <a:p>
            <a:pPr algn="r"/>
            <a:r>
              <a:rPr lang="ru-RU" sz="3600" b="1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Выполнила</a:t>
            </a:r>
            <a:r>
              <a:rPr lang="ru-RU" sz="4800" b="1" u="sng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:</a:t>
            </a:r>
            <a:r>
              <a:rPr lang="ru-RU" sz="48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</a:t>
            </a:r>
            <a:r>
              <a:rPr lang="ru-RU" sz="32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Красильникова Марина                           Валерьевна</a:t>
            </a:r>
            <a:endParaRPr lang="ru-RU" sz="32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2849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1"/>
          <p:cNvSpPr txBox="1">
            <a:spLocks noChangeArrowheads="1"/>
          </p:cNvSpPr>
          <p:nvPr/>
        </p:nvSpPr>
        <p:spPr bwMode="auto">
          <a:xfrm>
            <a:off x="6743700" y="2428878"/>
            <a:ext cx="3600450" cy="115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>
              <a:buClrTx/>
              <a:buFontTx/>
              <a:buNone/>
            </a:pP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И.И. Левитан </a:t>
            </a:r>
            <a:b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</a:br>
            <a:r>
              <a:rPr lang="ru-RU" sz="3200" b="1" dirty="0">
                <a:solidFill>
                  <a:schemeClr val="accent2">
                    <a:lumMod val="75000"/>
                  </a:schemeClr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«Большая вода»</a:t>
            </a:r>
          </a:p>
        </p:txBody>
      </p:sp>
      <p:pic>
        <p:nvPicPr>
          <p:cNvPr id="1126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27188" y="179391"/>
            <a:ext cx="5118100" cy="648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5667375" y="2714625"/>
            <a:ext cx="4857750" cy="13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8077200" y="6356353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70" name="Rectangle 5"/>
          <p:cNvSpPr>
            <a:spLocks noChangeArrowheads="1"/>
          </p:cNvSpPr>
          <p:nvPr/>
        </p:nvSpPr>
        <p:spPr bwMode="auto">
          <a:xfrm>
            <a:off x="2452688" y="6286503"/>
            <a:ext cx="200025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auto">
          <a:xfrm>
            <a:off x="8810625" y="5929313"/>
            <a:ext cx="142875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1272" name="Номер слайда 7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7021E856-1651-48A9-853D-9C6ED9A45909}" type="slidenum">
              <a:rPr lang="ru-RU">
                <a:solidFill>
                  <a:srgbClr val="000000"/>
                </a:solidFill>
              </a:rPr>
              <a:pPr eaLnBrk="1" hangingPunct="1"/>
              <a:t>10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671199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5598017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2"/>
                </a:solidFill>
              </a:rPr>
              <a:t>Риторическое восклицание </a:t>
            </a:r>
            <a:r>
              <a:rPr lang="ru-RU" dirty="0" smtClean="0">
                <a:solidFill>
                  <a:schemeClr val="accent2"/>
                </a:solidFill>
              </a:rPr>
              <a:t>- </a:t>
            </a:r>
            <a:r>
              <a:rPr lang="ru-RU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передаёт различные эмоции автора: удивление, </a:t>
            </a:r>
            <a:r>
              <a:rPr lang="ru-RU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восторг</a:t>
            </a:r>
            <a:r>
              <a:rPr lang="ru-RU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, огорчение, </a:t>
            </a:r>
            <a:r>
              <a:rPr lang="ru-RU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радость.</a:t>
            </a:r>
            <a:br>
              <a:rPr lang="ru-RU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dirty="0" smtClean="0">
                <a:solidFill>
                  <a:schemeClr val="accent5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«Весна идет, весна идет!</a:t>
            </a:r>
            <a:br>
              <a:rPr lang="ru-RU" dirty="0" smtClean="0">
                <a:solidFill>
                  <a:schemeClr val="accent5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dirty="0" smtClean="0">
                <a:solidFill>
                  <a:schemeClr val="accent5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Мы молодой весны гонцы,</a:t>
            </a:r>
            <a:br>
              <a:rPr lang="ru-RU" dirty="0" smtClean="0">
                <a:solidFill>
                  <a:schemeClr val="accent5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dirty="0" smtClean="0">
                <a:solidFill>
                  <a:schemeClr val="accent5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Она нас выслала вперед!»</a:t>
            </a:r>
            <a:endParaRPr lang="ru-RU" dirty="0">
              <a:solidFill>
                <a:schemeClr val="accent5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61939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2274840"/>
            <a:ext cx="6096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00" dirty="0"/>
              <a:t/>
            </a:r>
            <a:br>
              <a:rPr lang="ru-RU" sz="1400" dirty="0"/>
            </a:b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47332" y="133081"/>
            <a:ext cx="8596668" cy="648665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2"/>
                </a:solidFill>
              </a:rPr>
              <a:t>Рефрен – </a:t>
            </a:r>
            <a:r>
              <a:rPr lang="ru-RU" sz="4000" dirty="0">
                <a:solidFill>
                  <a:schemeClr val="tx1"/>
                </a:solidFill>
              </a:rPr>
              <a:t>повтор </a:t>
            </a:r>
            <a:r>
              <a:rPr lang="ru-RU" sz="4000" dirty="0" smtClean="0">
                <a:solidFill>
                  <a:schemeClr val="tx1"/>
                </a:solidFill>
              </a:rPr>
              <a:t>одного </a:t>
            </a:r>
            <a:r>
              <a:rPr lang="ru-RU" sz="4000" dirty="0">
                <a:solidFill>
                  <a:schemeClr val="tx1"/>
                </a:solidFill>
              </a:rPr>
              <a:t>или нескольких слов или </a:t>
            </a:r>
            <a:r>
              <a:rPr lang="ru-RU" sz="4000" dirty="0" smtClean="0">
                <a:solidFill>
                  <a:schemeClr val="tx1"/>
                </a:solidFill>
              </a:rPr>
              <a:t>строк в произведении.</a:t>
            </a:r>
            <a:r>
              <a:rPr lang="ru-RU" sz="4000" dirty="0">
                <a:solidFill>
                  <a:schemeClr val="tx1"/>
                </a:solidFill>
              </a:rPr>
              <a:t> </a:t>
            </a:r>
            <a:r>
              <a:rPr lang="ru-RU" sz="4000" b="1" dirty="0" smtClean="0">
                <a:solidFill>
                  <a:schemeClr val="tx1"/>
                </a:solidFill>
              </a:rPr>
              <a:t/>
            </a:r>
            <a:br>
              <a:rPr lang="ru-RU" sz="4000" b="1" dirty="0" smtClean="0">
                <a:solidFill>
                  <a:schemeClr val="tx1"/>
                </a:solidFill>
              </a:rPr>
            </a:br>
            <a:r>
              <a:rPr lang="ru-RU" sz="4000" b="1" dirty="0" smtClean="0">
                <a:solidFill>
                  <a:schemeClr val="accent5"/>
                </a:solidFill>
              </a:rPr>
              <a:t>Весна идет, весна идет!</a:t>
            </a:r>
            <a:br>
              <a:rPr lang="ru-RU" sz="4000" b="1" dirty="0" smtClean="0">
                <a:solidFill>
                  <a:schemeClr val="accent5"/>
                </a:solidFill>
              </a:rPr>
            </a:br>
            <a:r>
              <a:rPr lang="ru-RU" sz="4000" b="1" dirty="0" smtClean="0">
                <a:solidFill>
                  <a:schemeClr val="accent5"/>
                </a:solidFill>
              </a:rPr>
              <a:t/>
            </a:r>
            <a:br>
              <a:rPr lang="ru-RU" sz="4000" b="1" dirty="0" smtClean="0">
                <a:solidFill>
                  <a:schemeClr val="accent5"/>
                </a:solidFill>
              </a:rPr>
            </a:br>
            <a:r>
              <a:rPr lang="ru-RU" sz="4000" b="1" dirty="0" smtClean="0">
                <a:solidFill>
                  <a:schemeClr val="accent2"/>
                </a:solidFill>
              </a:rPr>
              <a:t>Умолчание (недосказанность) –</a:t>
            </a:r>
            <a:r>
              <a:rPr lang="ru-RU" sz="4000" b="1" dirty="0" smtClean="0">
                <a:solidFill>
                  <a:schemeClr val="accent5"/>
                </a:solidFill>
              </a:rPr>
              <a:t> </a:t>
            </a:r>
            <a:r>
              <a:rPr lang="ru-RU" sz="4000" b="1" dirty="0" smtClean="0">
                <a:solidFill>
                  <a:schemeClr val="tx1"/>
                </a:solidFill>
              </a:rPr>
              <a:t>недоговоренность фраз, выраженное многоточием.</a:t>
            </a:r>
            <a:br>
              <a:rPr lang="ru-RU" sz="4000" b="1" dirty="0" smtClean="0">
                <a:solidFill>
                  <a:schemeClr val="tx1"/>
                </a:solidFill>
              </a:rPr>
            </a:br>
            <a:r>
              <a:rPr lang="ru-RU" sz="4000" b="1" dirty="0" smtClean="0">
                <a:solidFill>
                  <a:schemeClr val="accent5"/>
                </a:solidFill>
              </a:rPr>
              <a:t>Бегут и будят сонный брег,</a:t>
            </a:r>
            <a:br>
              <a:rPr lang="ru-RU" sz="4000" b="1" dirty="0" smtClean="0">
                <a:solidFill>
                  <a:schemeClr val="accent5"/>
                </a:solidFill>
              </a:rPr>
            </a:br>
            <a:r>
              <a:rPr lang="ru-RU" sz="4000" b="1" dirty="0" smtClean="0">
                <a:solidFill>
                  <a:schemeClr val="accent5"/>
                </a:solidFill>
              </a:rPr>
              <a:t>Бегут и блещут и гласят…</a:t>
            </a:r>
            <a:endParaRPr lang="ru-RU" sz="4000" b="1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0896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554038"/>
            <a:ext cx="8724900" cy="58039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В каждом </a:t>
            </a:r>
            <a:r>
              <a:rPr lang="ru-RU" sz="4000" b="1" dirty="0">
                <a:latin typeface="Batang" panose="02030600000101010101" pitchFamily="18" charset="-127"/>
                <a:ea typeface="Batang" panose="02030600000101010101" pitchFamily="18" charset="-127"/>
              </a:rPr>
              <a:t>человеке заключается целый ряд </a:t>
            </a:r>
            <a:r>
              <a:rPr lang="ru-RU" sz="4000" b="1" dirty="0">
                <a:latin typeface="Batang" panose="02030600000101010101" pitchFamily="18" charset="-127"/>
                <a:ea typeface="Batang" panose="02030600000101010101" pitchFamily="18" charset="-127"/>
                <a:cs typeface="Aharoni" panose="02010803020104030203" pitchFamily="2" charset="-79"/>
              </a:rPr>
              <a:t>способностей</a:t>
            </a:r>
            <a:r>
              <a:rPr lang="ru-RU" sz="4000" b="1" dirty="0">
                <a:latin typeface="Batang" panose="02030600000101010101" pitchFamily="18" charset="-127"/>
                <a:ea typeface="Batang" panose="02030600000101010101" pitchFamily="18" charset="-127"/>
              </a:rPr>
              <a:t> и </a:t>
            </a:r>
            <a:r>
              <a:rPr lang="ru-RU" sz="4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наклонностей, которые </a:t>
            </a:r>
            <a:r>
              <a:rPr lang="ru-RU" sz="4000" b="1" dirty="0">
                <a:latin typeface="Batang" panose="02030600000101010101" pitchFamily="18" charset="-127"/>
                <a:ea typeface="Batang" panose="02030600000101010101" pitchFamily="18" charset="-127"/>
              </a:rPr>
              <a:t>стоит лишь пробудить и развить, чтобы они, при приложении к делу, произвели самые превосходные результаты. </a:t>
            </a:r>
            <a:endParaRPr lang="ru-RU" sz="4000" b="1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endParaRPr lang="ru-RU" sz="4000" b="1" i="1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 algn="ctr">
              <a:buNone/>
            </a:pPr>
            <a:r>
              <a:rPr lang="ru-RU" sz="4000" b="1" i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Август </a:t>
            </a:r>
            <a:r>
              <a:rPr lang="ru-RU" sz="4000" b="1" i="1" dirty="0">
                <a:latin typeface="Batang" panose="02030600000101010101" pitchFamily="18" charset="-127"/>
                <a:ea typeface="Batang" panose="02030600000101010101" pitchFamily="18" charset="-127"/>
              </a:rPr>
              <a:t>Бебель</a:t>
            </a:r>
            <a:endParaRPr lang="ru-RU" sz="40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345747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5632174"/>
          </a:xfrm>
        </p:spPr>
        <p:txBody>
          <a:bodyPr>
            <a:normAutofit/>
          </a:bodyPr>
          <a:lstStyle/>
          <a:p>
            <a:pPr algn="ctr"/>
            <a:r>
              <a:rPr lang="ru-RU" sz="4400" b="1" dirty="0" smtClean="0">
                <a:solidFill>
                  <a:schemeClr val="accent5"/>
                </a:solidFill>
              </a:rPr>
              <a:t>Задание на следующий урок:</a:t>
            </a:r>
            <a:br>
              <a:rPr lang="ru-RU" sz="4400" b="1" dirty="0" smtClean="0">
                <a:solidFill>
                  <a:schemeClr val="accent5"/>
                </a:solidFill>
              </a:rPr>
            </a:br>
            <a:r>
              <a:rPr lang="ru-RU" sz="4400" b="1" dirty="0" smtClean="0">
                <a:solidFill>
                  <a:schemeClr val="accent5"/>
                </a:solidFill>
              </a:rPr>
              <a:t/>
            </a:r>
            <a:br>
              <a:rPr lang="ru-RU" sz="4400" b="1" dirty="0" smtClean="0">
                <a:solidFill>
                  <a:schemeClr val="accent5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>выписать в рабочую тетрадь имеющиеся средства художественной выразительности из стихотворения </a:t>
            </a:r>
            <a:r>
              <a:rPr lang="ru-RU" dirty="0">
                <a:solidFill>
                  <a:schemeClr val="accent5"/>
                </a:solidFill>
              </a:rPr>
              <a:t>Ф.И. Тютчева «Зима недаром злится» </a:t>
            </a:r>
            <a:r>
              <a:rPr lang="ru-RU" dirty="0" smtClean="0">
                <a:solidFill>
                  <a:schemeClr val="tx1"/>
                </a:solidFill>
              </a:rPr>
              <a:t>(смотри учебник с</a:t>
            </a:r>
            <a:r>
              <a:rPr lang="ru-RU" dirty="0">
                <a:solidFill>
                  <a:schemeClr val="tx1"/>
                </a:solidFill>
              </a:rPr>
              <a:t>. 287) .</a:t>
            </a:r>
          </a:p>
        </p:txBody>
      </p:sp>
    </p:spTree>
    <p:extLst>
      <p:ext uri="{BB962C8B-B14F-4D97-AF65-F5344CB8AC3E}">
        <p14:creationId xmlns:p14="http://schemas.microsoft.com/office/powerpoint/2010/main" xmlns="" val="227480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677280" cy="1320800"/>
          </a:xfrm>
        </p:spPr>
        <p:txBody>
          <a:bodyPr>
            <a:noAutofit/>
          </a:bodyPr>
          <a:lstStyle/>
          <a:p>
            <a:pPr algn="ctr"/>
            <a:r>
              <a:rPr lang="ru-RU" sz="4800" u="sng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Использованная литература:</a:t>
            </a:r>
            <a:br>
              <a:rPr lang="ru-RU" sz="4800" u="sng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1</a:t>
            </a:r>
            <a:r>
              <a:rPr lang="ru-RU" sz="3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  <a:r>
              <a:rPr lang="ru-RU" sz="3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 Коровина В.Я., Журавлев В.П., Коровин В.И. Литература: Учебник для 5 класса: В 2 частях. (Ч. 1). -  М. «Просвещение», 2011</a:t>
            </a:r>
            <a:r>
              <a:rPr lang="ru-RU" sz="3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.,315 с.</a:t>
            </a:r>
            <a:br>
              <a:rPr lang="ru-RU" sz="3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2.НиколюкинА.Н.Литературная </a:t>
            </a:r>
            <a:r>
              <a:rPr lang="ru-RU" sz="32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энциклопедия терминов и понятий. </a:t>
            </a:r>
            <a:r>
              <a:rPr lang="ru-RU" sz="3200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- М. 2001., 1600 с. </a:t>
            </a:r>
            <a:r>
              <a:rPr lang="ru-RU" sz="32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solidFill>
                  <a:schemeClr val="accent2">
                    <a:lumMod val="75000"/>
                  </a:schemeClr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</a:br>
            <a:endParaRPr lang="ru-RU" sz="3200" dirty="0">
              <a:solidFill>
                <a:schemeClr val="accent2">
                  <a:lumMod val="75000"/>
                </a:schemeClr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4742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554038"/>
            <a:ext cx="8724900" cy="58039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В каждом </a:t>
            </a:r>
            <a:r>
              <a:rPr lang="ru-RU" sz="4000" b="1" dirty="0">
                <a:latin typeface="Batang" panose="02030600000101010101" pitchFamily="18" charset="-127"/>
                <a:ea typeface="Batang" panose="02030600000101010101" pitchFamily="18" charset="-127"/>
              </a:rPr>
              <a:t>человеке заключается целый ряд </a:t>
            </a:r>
            <a:r>
              <a:rPr lang="ru-RU" sz="4000" b="1" dirty="0">
                <a:latin typeface="Batang" panose="02030600000101010101" pitchFamily="18" charset="-127"/>
                <a:ea typeface="Batang" panose="02030600000101010101" pitchFamily="18" charset="-127"/>
                <a:cs typeface="Aharoni" panose="02010803020104030203" pitchFamily="2" charset="-79"/>
              </a:rPr>
              <a:t>способностей</a:t>
            </a:r>
            <a:r>
              <a:rPr lang="ru-RU" sz="4000" b="1" dirty="0">
                <a:latin typeface="Batang" panose="02030600000101010101" pitchFamily="18" charset="-127"/>
                <a:ea typeface="Batang" panose="02030600000101010101" pitchFamily="18" charset="-127"/>
              </a:rPr>
              <a:t> и </a:t>
            </a:r>
            <a:r>
              <a:rPr lang="ru-RU" sz="4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наклонностей, которые </a:t>
            </a:r>
            <a:r>
              <a:rPr lang="ru-RU" sz="4000" b="1" dirty="0">
                <a:latin typeface="Batang" panose="02030600000101010101" pitchFamily="18" charset="-127"/>
                <a:ea typeface="Batang" panose="02030600000101010101" pitchFamily="18" charset="-127"/>
              </a:rPr>
              <a:t>стоит лишь пробудить и развить, чтобы они, при приложении к делу, произвели самые превосходные результаты. </a:t>
            </a:r>
            <a:endParaRPr lang="ru-RU" sz="4000" b="1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endParaRPr lang="ru-RU" sz="4000" b="1" i="1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 algn="ctr">
              <a:buNone/>
            </a:pPr>
            <a:r>
              <a:rPr lang="ru-RU" sz="4000" b="1" i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Август </a:t>
            </a:r>
            <a:r>
              <a:rPr lang="ru-RU" sz="4000" b="1" i="1" dirty="0">
                <a:latin typeface="Batang" panose="02030600000101010101" pitchFamily="18" charset="-127"/>
                <a:ea typeface="Batang" panose="02030600000101010101" pitchFamily="18" charset="-127"/>
              </a:rPr>
              <a:t>Бебель</a:t>
            </a:r>
            <a:endParaRPr lang="ru-RU" sz="40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068432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3487" y="110315"/>
            <a:ext cx="10515600" cy="2594249"/>
          </a:xfr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/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i="1" u="sng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Синонимы</a:t>
            </a:r>
            <a:r>
              <a:rPr lang="ru-RU" sz="3600" dirty="0" smtClean="0">
                <a:solidFill>
                  <a:schemeClr val="tx1"/>
                </a:solidFill>
                <a:latin typeface="Arial Black" panose="020B0A04020102020204" pitchFamily="34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(гр.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synonymos</a:t>
            </a:r>
            <a:r>
              <a:rPr lang="ru-RU" sz="3600" dirty="0" smtClean="0">
                <a:solidFill>
                  <a:schemeClr val="tx1"/>
                </a:solidFill>
              </a:rPr>
              <a:t>)– слова, различные по звучанию, но одинаковые или близкие по лексическому значению</a:t>
            </a:r>
            <a:r>
              <a:rPr lang="ru-RU" sz="36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2859109"/>
            <a:ext cx="5181600" cy="3317853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Как по снегу, по метели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Трое саночек летели.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И </a:t>
            </a:r>
            <a:r>
              <a:rPr lang="ru-RU" sz="3600" b="1" dirty="0" smtClean="0">
                <a:solidFill>
                  <a:srgbClr val="FF0000"/>
                </a:solidFill>
              </a:rPr>
              <a:t>шумят,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и </a:t>
            </a:r>
            <a:r>
              <a:rPr lang="ru-RU" sz="3600" b="1" dirty="0" smtClean="0">
                <a:solidFill>
                  <a:srgbClr val="FF0000"/>
                </a:solidFill>
              </a:rPr>
              <a:t>гремят,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Колокольчики </a:t>
            </a:r>
            <a:r>
              <a:rPr lang="ru-RU" sz="3600" b="1" dirty="0" smtClean="0">
                <a:solidFill>
                  <a:srgbClr val="FF0000"/>
                </a:solidFill>
              </a:rPr>
              <a:t>звенят.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2859109"/>
            <a:ext cx="5181600" cy="3317854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Как по снегу, по метели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Трое саночек летели.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И </a:t>
            </a:r>
            <a:r>
              <a:rPr lang="ru-RU" sz="3600" b="1" dirty="0" smtClean="0">
                <a:solidFill>
                  <a:srgbClr val="FF0000"/>
                </a:solidFill>
              </a:rPr>
              <a:t>шумят,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 и </a:t>
            </a:r>
            <a:r>
              <a:rPr lang="ru-RU" sz="3600" b="1" dirty="0" smtClean="0">
                <a:solidFill>
                  <a:srgbClr val="FF0000"/>
                </a:solidFill>
              </a:rPr>
              <a:t>гремят,</a:t>
            </a:r>
          </a:p>
          <a:p>
            <a:pPr marL="0" indent="0">
              <a:buNone/>
            </a:pP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</a:rPr>
              <a:t>Колокольчики </a:t>
            </a:r>
            <a:r>
              <a:rPr lang="ru-RU" sz="3600" b="1" dirty="0" smtClean="0">
                <a:solidFill>
                  <a:srgbClr val="FF0000"/>
                </a:solidFill>
              </a:rPr>
              <a:t>звенят.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5653094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0" y="554038"/>
            <a:ext cx="8724900" cy="58039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4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В каждом </a:t>
            </a:r>
            <a:r>
              <a:rPr lang="ru-RU" sz="4000" b="1" dirty="0">
                <a:latin typeface="Batang" panose="02030600000101010101" pitchFamily="18" charset="-127"/>
                <a:ea typeface="Batang" panose="02030600000101010101" pitchFamily="18" charset="-127"/>
              </a:rPr>
              <a:t>человеке заключается целый ряд </a:t>
            </a:r>
            <a:r>
              <a:rPr lang="ru-RU" sz="4000" b="1" dirty="0">
                <a:latin typeface="Arial Black" panose="020B0A04020102020204" pitchFamily="34" charset="0"/>
                <a:ea typeface="Batang" panose="02030600000101010101" pitchFamily="18" charset="-127"/>
                <a:cs typeface="Aharoni" panose="02010803020104030203" pitchFamily="2" charset="-79"/>
              </a:rPr>
              <a:t>способностей</a:t>
            </a:r>
            <a:r>
              <a:rPr lang="ru-RU" sz="4000" b="1" dirty="0">
                <a:latin typeface="Batang" panose="02030600000101010101" pitchFamily="18" charset="-127"/>
                <a:ea typeface="Batang" panose="02030600000101010101" pitchFamily="18" charset="-127"/>
              </a:rPr>
              <a:t> и </a:t>
            </a:r>
            <a:r>
              <a:rPr lang="ru-RU" sz="4000" b="1" dirty="0" smtClean="0">
                <a:latin typeface="Arial Black" panose="020B0A04020102020204" pitchFamily="34" charset="0"/>
                <a:ea typeface="Batang" panose="02030600000101010101" pitchFamily="18" charset="-127"/>
              </a:rPr>
              <a:t>наклонностей</a:t>
            </a:r>
            <a:r>
              <a:rPr lang="ru-RU" sz="4000" b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, которые </a:t>
            </a:r>
            <a:r>
              <a:rPr lang="ru-RU" sz="4000" b="1" dirty="0">
                <a:latin typeface="Batang" panose="02030600000101010101" pitchFamily="18" charset="-127"/>
                <a:ea typeface="Batang" panose="02030600000101010101" pitchFamily="18" charset="-127"/>
              </a:rPr>
              <a:t>стоит лишь пробудить и развить, чтобы они, при приложении к делу, произвели самые превосходные результаты. </a:t>
            </a:r>
            <a:endParaRPr lang="ru-RU" sz="4000" b="1" dirty="0" smtClean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algn="ctr"/>
            <a:endParaRPr lang="ru-RU" sz="4000" b="1" i="1" dirty="0">
              <a:latin typeface="Batang" panose="02030600000101010101" pitchFamily="18" charset="-127"/>
              <a:ea typeface="Batang" panose="02030600000101010101" pitchFamily="18" charset="-127"/>
            </a:endParaRPr>
          </a:p>
          <a:p>
            <a:pPr marL="0" indent="0" algn="ctr">
              <a:buNone/>
            </a:pPr>
            <a:r>
              <a:rPr lang="ru-RU" sz="4000" b="1" i="1" dirty="0" smtClean="0">
                <a:latin typeface="Batang" panose="02030600000101010101" pitchFamily="18" charset="-127"/>
                <a:ea typeface="Batang" panose="02030600000101010101" pitchFamily="18" charset="-127"/>
              </a:rPr>
              <a:t>Август </a:t>
            </a:r>
            <a:r>
              <a:rPr lang="ru-RU" sz="4000" b="1" i="1" dirty="0">
                <a:latin typeface="Batang" panose="02030600000101010101" pitchFamily="18" charset="-127"/>
                <a:ea typeface="Batang" panose="02030600000101010101" pitchFamily="18" charset="-127"/>
              </a:rPr>
              <a:t>Бебель</a:t>
            </a:r>
            <a:endParaRPr lang="ru-RU" sz="4000" b="1" dirty="0">
              <a:latin typeface="Batang" panose="02030600000101010101" pitchFamily="18" charset="-127"/>
              <a:ea typeface="Batang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98191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08397" y="54067"/>
            <a:ext cx="11822806" cy="1815882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бобщающее слово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kumimoji="0" lang="ru-RU" sz="3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слово, которое является</a:t>
            </a:r>
            <a:r>
              <a:rPr kumimoji="0" lang="ru-RU" sz="3600" b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3600" b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общим обозначением для однородных членов предложения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0474" y="2271609"/>
            <a:ext cx="5181600" cy="435133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Бабочка, пчела, муравей, стрекоза – </a:t>
            </a: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насекомые</a:t>
            </a: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541817" y="2303273"/>
            <a:ext cx="5181600" cy="435133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Олень, кролик, кот – </a:t>
            </a:r>
          </a:p>
          <a:p>
            <a:pPr marL="0" indent="0" algn="ctr"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животные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5" name="Picture 7" descr="AN04191_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1014" y="4061136"/>
            <a:ext cx="1037286" cy="8462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AN04195_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8489" y="5447806"/>
            <a:ext cx="1196949" cy="7310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AN04196_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81814" y="4318770"/>
            <a:ext cx="1494371" cy="588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9" descr="AN04206_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06217" y="5280236"/>
            <a:ext cx="1433819" cy="10661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9" descr="AN04326_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1243" y="3661840"/>
            <a:ext cx="1619243" cy="1313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8" descr="AN04323_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0486" y="5144114"/>
            <a:ext cx="1350197" cy="1159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10" descr="AN02724_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151478" y="3990037"/>
            <a:ext cx="1137874" cy="1733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10287601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  <p:bldP spid="4" grpId="0" uiExpand="1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1804" y="421631"/>
            <a:ext cx="7967728" cy="1569660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ru-RU" sz="4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Способности, наклонности, возможности, умения -</a:t>
            </a:r>
            <a:endParaRPr kumimoji="0" lang="ru-RU" sz="48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endParaRPr lang="ru-RU" sz="6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9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Талант</a:t>
            </a:r>
            <a:endParaRPr lang="ru-RU" sz="9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626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2107" y="150743"/>
            <a:ext cx="11174470" cy="184665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ctr"/>
            <a:r>
              <a:rPr lang="ru-RU" sz="6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Талант</a:t>
            </a:r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раскрывается в действии, </a:t>
            </a:r>
          </a:p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процессе выражения</a:t>
            </a:r>
            <a:endParaRPr lang="ru-RU" sz="5400" b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1668" y="2108753"/>
            <a:ext cx="4113727" cy="27400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31895" y="2211784"/>
            <a:ext cx="3955692" cy="30634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Объект 9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57185" y="4310341"/>
            <a:ext cx="4236965" cy="235857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113739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8393" y="164365"/>
            <a:ext cx="10515600" cy="233107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4000" b="1" i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задача:</a:t>
            </a:r>
            <a:r>
              <a:rPr lang="ru-RU" sz="5300" b="1" i="1" dirty="0" smtClean="0">
                <a:solidFill>
                  <a:schemeClr val="tx1"/>
                </a:solidFill>
              </a:rPr>
              <a:t> </a:t>
            </a:r>
            <a:r>
              <a:rPr lang="ru-RU" sz="5400" i="1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раскрыть талант художественной речи поэта</a:t>
            </a:r>
            <a:r>
              <a:rPr lang="ru-RU" sz="54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. </a:t>
            </a:r>
            <a:br>
              <a:rPr lang="ru-RU" sz="5400" dirty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ru-RU" sz="5400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8393" y="2495440"/>
            <a:ext cx="8596668" cy="3880773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endParaRPr lang="ru-RU" dirty="0" smtClean="0"/>
          </a:p>
          <a:p>
            <a:pPr marL="0" indent="0" algn="ctr">
              <a:buNone/>
            </a:pPr>
            <a:r>
              <a:rPr lang="ru-RU" sz="54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Тема:  </a:t>
            </a:r>
            <a:r>
              <a:rPr lang="ru-RU" sz="6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Изобразительно </a:t>
            </a:r>
            <a:r>
              <a:rPr lang="ru-RU" sz="6000" b="1" dirty="0">
                <a:latin typeface="Cambria Math" panose="02040503050406030204" pitchFamily="18" charset="0"/>
                <a:ea typeface="Cambria Math" panose="02040503050406030204" pitchFamily="18" charset="0"/>
              </a:rPr>
              <a:t>выразительные средства поэтической </a:t>
            </a:r>
            <a:r>
              <a:rPr lang="ru-RU" sz="6000" b="1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речи</a:t>
            </a:r>
            <a:endParaRPr lang="ru-RU" sz="6000" b="1" dirty="0"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0" indent="0">
              <a:buNone/>
            </a:pP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xmlns="" val="7171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677334" y="609600"/>
            <a:ext cx="7848480" cy="2429814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>
              <a:spcBef>
                <a:spcPts val="800"/>
              </a:spcBef>
            </a:pPr>
            <a:r>
              <a:rPr lang="ru-RU" sz="4800" dirty="0">
                <a:solidFill>
                  <a:srgbClr val="7E002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Олицетворение</a:t>
            </a:r>
            <a:r>
              <a:rPr lang="ru-RU" dirty="0">
                <a:solidFill>
                  <a:srgbClr val="7E0021"/>
                </a:solidFill>
                <a:latin typeface="Cambria Math" panose="02040503050406030204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Cambria Math" panose="02040503050406030204" pitchFamily="18" charset="0"/>
              </a:rPr>
              <a:t>— </a:t>
            </a:r>
            <a:r>
              <a:rPr lang="ru-RU" b="1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это </a:t>
            </a:r>
            <a:r>
              <a:rPr lang="ru-RU" b="1" dirty="0">
                <a:solidFill>
                  <a:srgbClr val="000000"/>
                </a:solidFill>
                <a:latin typeface="Cambria Math" panose="02040503050406030204" pitchFamily="18" charset="0"/>
              </a:rPr>
              <a:t>перенесение человеческих чувств, мыслей и речи </a:t>
            </a:r>
            <a:r>
              <a:rPr lang="ru-RU" b="1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на </a:t>
            </a:r>
            <a:r>
              <a:rPr lang="ru-RU" b="1" dirty="0">
                <a:solidFill>
                  <a:srgbClr val="000000"/>
                </a:solidFill>
                <a:latin typeface="Cambria Math" panose="02040503050406030204" pitchFamily="18" charset="0"/>
              </a:rPr>
              <a:t>неодушевленные </a:t>
            </a:r>
            <a:r>
              <a:rPr lang="ru-RU" b="1" dirty="0" smtClean="0">
                <a:solidFill>
                  <a:srgbClr val="000000"/>
                </a:solidFill>
                <a:latin typeface="Cambria Math" panose="02040503050406030204" pitchFamily="18" charset="0"/>
              </a:rPr>
              <a:t>предметы  </a:t>
            </a:r>
            <a:r>
              <a:rPr lang="ru-RU" b="1" dirty="0">
                <a:solidFill>
                  <a:srgbClr val="000000"/>
                </a:solidFill>
                <a:latin typeface="Cambria Math" panose="02040503050406030204" pitchFamily="18" charset="0"/>
              </a:rPr>
              <a:t>и явления</a:t>
            </a:r>
            <a:br>
              <a:rPr lang="ru-RU" b="1" dirty="0">
                <a:solidFill>
                  <a:srgbClr val="000000"/>
                </a:solidFill>
                <a:latin typeface="Cambria Math" panose="02040503050406030204" pitchFamily="18" charset="0"/>
              </a:rPr>
            </a:b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idx="4294967295"/>
          </p:nvPr>
        </p:nvSpPr>
        <p:spPr>
          <a:xfrm>
            <a:off x="677334" y="3541690"/>
            <a:ext cx="3302238" cy="2614411"/>
          </a:xfr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accent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Эпитет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- </a:t>
            </a:r>
            <a:r>
              <a:rPr lang="ru-RU" sz="32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образное определение</a:t>
            </a:r>
            <a:endParaRPr lang="ru-RU" sz="32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19730" y="3541690"/>
            <a:ext cx="3240250" cy="267765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ru-RU" sz="4000" dirty="0" smtClean="0">
                <a:solidFill>
                  <a:schemeClr val="accent5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Сравнение </a:t>
            </a:r>
            <a:r>
              <a:rPr lang="ru-RU" sz="32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 - </a:t>
            </a:r>
            <a:r>
              <a:rPr lang="ru-RU" sz="3200" b="1" dirty="0" smtClean="0">
                <a:solidFill>
                  <a:schemeClr val="tx1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уподобление одного предмета другому</a:t>
            </a:r>
            <a:endParaRPr lang="ru-RU" sz="3200" b="1" dirty="0">
              <a:solidFill>
                <a:schemeClr val="tx1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737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1384</TotalTime>
  <Words>302</Words>
  <Application>Microsoft Office PowerPoint</Application>
  <PresentationFormat>Произвольный</PresentationFormat>
  <Paragraphs>49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Грань</vt:lpstr>
      <vt:lpstr>Слайд 1</vt:lpstr>
      <vt:lpstr>Слайд 2</vt:lpstr>
      <vt:lpstr> Синонимы (гр. synonymos)– слова, различные по звучанию, но одинаковые или близкие по лексическому значению  </vt:lpstr>
      <vt:lpstr>Слайд 4</vt:lpstr>
      <vt:lpstr>Обобщающее слово – это слово, которое является общим обозначением для однородных членов предложения.</vt:lpstr>
      <vt:lpstr>Способности, наклонности, возможности, умения -</vt:lpstr>
      <vt:lpstr> </vt:lpstr>
      <vt:lpstr>задача: раскрыть талант художественной речи поэта.  </vt:lpstr>
      <vt:lpstr>Олицетворение — это перенесение человеческих чувств, мыслей и речи на неодушевленные предметы  и явления </vt:lpstr>
      <vt:lpstr>Слайд 10</vt:lpstr>
      <vt:lpstr>Риторическое восклицание - передаёт различные эмоции автора: удивление, восторг, огорчение, радость.  «Весна идет, весна идет! Мы молодой весны гонцы, Она нас выслала вперед!»</vt:lpstr>
      <vt:lpstr>Рефрен – повтор одного или нескольких слов или строк в произведении.  Весна идет, весна идет!  Умолчание (недосказанность) – недоговоренность фраз, выраженное многоточием. Бегут и будят сонный брег, Бегут и блещут и гласят…</vt:lpstr>
      <vt:lpstr>Слайд 13</vt:lpstr>
      <vt:lpstr>Задание на следующий урок:  выписать в рабочую тетрадь имеющиеся средства художественной выразительности из стихотворения Ф.И. Тютчева «Зима недаром злится» (смотри учебник с. 287) .</vt:lpstr>
      <vt:lpstr>Использованная литература:   1. Коровина В.Я., Журавлев В.П., Коровин В.И. Литература: Учебник для 5 класса: В 2 частях. (Ч. 1). -  М. «Просвещение», 2011.,315 с. 2.НиколюкинА.Н.Литературная энциклопедия терминов и понятий. - М. 2001., 1600 с. 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 Красильникова</dc:creator>
  <cp:lastModifiedBy>22 кабинет</cp:lastModifiedBy>
  <cp:revision>47</cp:revision>
  <dcterms:created xsi:type="dcterms:W3CDTF">2015-02-07T21:24:59Z</dcterms:created>
  <dcterms:modified xsi:type="dcterms:W3CDTF">2015-02-09T06:39:29Z</dcterms:modified>
</cp:coreProperties>
</file>