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notesMasterIdLst>
    <p:notesMasterId r:id="rId12"/>
  </p:notesMasterIdLst>
  <p:sldIdLst>
    <p:sldId id="260" r:id="rId2"/>
    <p:sldId id="262" r:id="rId3"/>
    <p:sldId id="292" r:id="rId4"/>
    <p:sldId id="285" r:id="rId5"/>
    <p:sldId id="280" r:id="rId6"/>
    <p:sldId id="286" r:id="rId7"/>
    <p:sldId id="287" r:id="rId8"/>
    <p:sldId id="290" r:id="rId9"/>
    <p:sldId id="291" r:id="rId10"/>
    <p:sldId id="29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  <a:srgbClr val="4D4D4D"/>
    <a:srgbClr val="0033CC"/>
    <a:srgbClr val="274F77"/>
    <a:srgbClr val="336699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669" autoAdjust="0"/>
  </p:normalViewPr>
  <p:slideViewPr>
    <p:cSldViewPr>
      <p:cViewPr>
        <p:scale>
          <a:sx n="60" d="100"/>
          <a:sy n="60" d="100"/>
        </p:scale>
        <p:origin x="-308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3088D92-403F-4B7E-8761-53080F050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90FC7E3-7775-4CC8-B3D7-30BE9DE3C6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1AEB25-53BB-4580-92AD-0801555C06F5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69275A21-F96D-49B1-9597-8B0EFFFCC8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5D687F3-EEFA-4F89-A11D-1C09B240A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3B0563-7EFA-4A27-B22F-B5CEDB30E4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24E3C3-1ADE-4100-85EE-44A95F762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2D4269-E7AB-4EF0-9A96-4A2A2DBC4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2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D4269-E7AB-4EF0-9A96-4A2A2DBC489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0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E4584-3F99-4744-9F3B-D960920D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4F1500-565C-4DB8-99E4-C23EB591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444C33-63AF-4357-835F-23906479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4C0743-0EC2-43C1-A945-472A686B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C50ECA-FB25-45F7-B80D-FC37321E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B5B3C-2FA2-4645-AA05-45468D9017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A549A531-DB75-4105-BB82-FFE16DE647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20713"/>
            <a:ext cx="8893175" cy="583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86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C79ED-943F-4C9E-81F8-321340FC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2E4799-6440-4EDF-936D-C22014296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420DD-5B17-4168-91CF-4275ABD1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43F4CE-53A5-4420-8CA9-1A220987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8CA8A-3784-4BBA-9C17-E01B895D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D07C-2683-4424-B261-663BCD5642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09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4A8403-84E9-46B5-9FB0-CE88E338A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F0E4C6-2B96-4B75-9C12-C9B9ECF8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E8239D-BDF9-4E93-826B-D5F01997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7AA0DE-17F9-4685-8A43-74B28E09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A34C7-AB0B-4CDD-927B-D1BDBB75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90DD0-3E5C-453A-8D49-714D736C62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0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0D4AF-6315-4BD2-B54D-DB4797DA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84B5C8-4DFA-40E1-84E5-A0DA91704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757052-688E-43A4-9180-55393E0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97F752-982B-4DD2-A7F6-7BED840B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F32C13-B45C-4D99-93F8-46683BE4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AA532-A812-4C47-B205-D6F6CFB1EE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5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AD125-5938-404F-BE1B-E882E041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79480A-E707-4431-91FF-43025A879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A26C6A-A71B-4617-8E9A-94426E21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926623-5DC8-46EA-91EE-AD96B37F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4AD90E-9895-410E-9B4D-468AF42E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3C0EA-E278-456D-BA59-343659F1E6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44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B0BA02-E736-4530-905C-A877547E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FA7248-DF7D-481D-9214-7A3AFC20C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D32399-3EA4-492A-A438-432EB6BC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B2EBB6-2DE2-42BA-9DA9-ABAE4F74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9E5849-6841-466E-810E-7B0F43C7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6A92E3-9ABF-4ECD-AEFF-65A3BB41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3E4B-D45A-420A-925F-6205933ECA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11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EEC971-59EA-40A7-8361-5A48548E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55FE57-FCB0-4A5C-9953-43DED1DF8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064D7E-F0CC-4FB2-957E-1BC1BEE4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8551D9-6836-4170-A146-CDB260FDA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BCD922-07C6-43DF-9981-43F8BE5D9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706D36-972C-4929-8130-B1EC87CD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D8E8AE3-FEE1-4BEA-84FD-FF1CC4BA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C5E741F-BDFE-4FDF-B06A-FD37DC53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20FA9-7033-4E7E-A641-680C535947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67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62E91-A4E7-46F4-AC35-053D3511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B6A0B9-E1E9-46EC-B7A2-BA4C5EB1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F4448D-F1C6-48FD-BD54-3039CD0E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5CE564-FCFF-4E7F-A3AE-522B559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BD048-3797-4756-B14E-A9903E1732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42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2170C4A-B96A-4641-BE81-461809FC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6D055B-DB87-4EDF-9817-43AC2574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B486EB-1786-4D42-89B8-BA327A83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8E4CA-525F-4926-8E74-BEECB942A2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0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49D8A9-B235-4A5E-B447-BABCF0AE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3CBBF-5407-4BDE-BE97-F4AFF2986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C48EFC-C305-4714-9F8C-234BEF7EF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8EFB56-C635-422F-A25F-47C29E25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F9C034-1565-4D3B-B57E-0AE4531F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771506-2B2C-4017-95CE-503765D1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722A-3DA7-47B1-9AD4-D08188F3B8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16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A0ECE-9924-4292-94C0-49B9F55B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0B8D2A-EBC5-4DB4-BC2B-18709878E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5528E5-B290-4737-ACE8-4D5166E5C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0B5976-1937-4D39-B16F-808DD16D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7E8806-8E8A-452C-A853-4CC3DBEB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3956C1-7F1C-4AD8-AE0D-3C3C5A7D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DC09C-BE30-4CB1-B624-E6707B3D77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72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6C6F7-CCA4-4C9B-B92B-A217F484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996C77-01D8-4409-AD20-87A0EC876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846641-B1DC-4DA2-96AB-FDE889E67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5EDB42-56F6-40A3-93CC-909B22359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6312A-E1BE-4AC4-8221-82BBED6A3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B9C012-F541-420A-BEB8-64E6870D7C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6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time_continue=52&amp;v=o0dM0HhMrR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roject960531.tilda.ws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ovtest.net/images/preim.jpg">
            <a:extLst>
              <a:ext uri="{FF2B5EF4-FFF2-40B4-BE49-F238E27FC236}">
                <a16:creationId xmlns:a16="http://schemas.microsoft.com/office/drawing/2014/main" xmlns="" id="{505D3BC6-8370-4DDE-BE16-E56F17A8A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FCF3C-E2FA-4268-936B-4364F002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altLang="ru-RU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ЕДИНАЯ ИНФОРМАЦИОННО-ОБРАЗОВАТЕЛЬНАЯ СРЕДА ШКОЛЫ КАК МЕХАНИЗМ ПОВЫШЕНИЯ СОЦИАЛЬНОЙ АКТИВНОСТИ УЧАСТНИКОВ ОБРАЗОВАТЕЛЬНЫХ ОТНОШЕНИЙ</a:t>
            </a:r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1B4AE4-F9FB-4A65-9919-75726DEA0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7637" y="5243376"/>
            <a:ext cx="3247697" cy="512463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altLang="ru-RU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Апостолова</a:t>
            </a:r>
            <a:r>
              <a:rPr lang="en-US" altLang="ru-RU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Л.С., </a:t>
            </a:r>
          </a:p>
          <a:p>
            <a:pPr algn="ctr" defTabSz="914400">
              <a:spcBef>
                <a:spcPts val="1000"/>
              </a:spcBef>
            </a:pPr>
            <a:r>
              <a:rPr lang="en-US" altLang="ru-RU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директор</a:t>
            </a:r>
            <a:r>
              <a:rPr lang="en-US" altLang="ru-RU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МОУ «СОШ № 48»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B6FD610-45A8-4C5B-934D-FEA63F34F7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224" b="16315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D66FC-8846-41E4-AFFC-6F884087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643" y="42063"/>
            <a:ext cx="3766337" cy="10106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ДЕЯТЕЛЬНОСТИ В 2018 ГОДУ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006311-0AA0-4FB1-A0C3-A172C99B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4080614"/>
            <a:ext cx="8892460" cy="10299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-228600" defTabSz="914400">
              <a:lnSpc>
                <a:spcPct val="100000"/>
              </a:lnSpc>
              <a:spcBef>
                <a:spcPts val="0"/>
              </a:spcBef>
            </a:pPr>
            <a:r>
              <a:rPr lang="en-US" sz="1600" i="1" dirty="0" err="1">
                <a:solidFill>
                  <a:srgbClr val="000000"/>
                </a:solidFill>
              </a:rPr>
              <a:t>разработан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пакет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нормативной</a:t>
            </a:r>
            <a:r>
              <a:rPr lang="en-US" sz="1600" i="1" dirty="0">
                <a:solidFill>
                  <a:srgbClr val="000000"/>
                </a:solidFill>
              </a:rPr>
              <a:t> и </a:t>
            </a:r>
            <a:r>
              <a:rPr lang="en-US" sz="1600" i="1" dirty="0" err="1">
                <a:solidFill>
                  <a:srgbClr val="000000"/>
                </a:solidFill>
              </a:rPr>
              <a:t>методической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документации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по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вопросам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создания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безопасной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информационно-образовательной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среды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школы</a:t>
            </a:r>
            <a:r>
              <a:rPr lang="en-US" sz="1600" i="1" dirty="0">
                <a:solidFill>
                  <a:srgbClr val="000000"/>
                </a:solidFill>
              </a:rPr>
              <a:t>; </a:t>
            </a:r>
          </a:p>
          <a:p>
            <a:pPr marL="0" indent="-228600" defTabSz="914400">
              <a:lnSpc>
                <a:spcPct val="100000"/>
              </a:lnSpc>
              <a:spcBef>
                <a:spcPts val="0"/>
              </a:spcBef>
            </a:pPr>
            <a:r>
              <a:rPr lang="en-US" sz="1600" i="1" dirty="0" err="1">
                <a:solidFill>
                  <a:srgbClr val="000000"/>
                </a:solidFill>
              </a:rPr>
              <a:t>подготовлены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рекомендации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для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родителей</a:t>
            </a:r>
            <a:r>
              <a:rPr lang="en-US" sz="1600" i="1" dirty="0">
                <a:solidFill>
                  <a:srgbClr val="000000"/>
                </a:solidFill>
              </a:rPr>
              <a:t> о </a:t>
            </a:r>
            <a:r>
              <a:rPr lang="en-US" sz="1600" i="1" dirty="0" err="1">
                <a:solidFill>
                  <a:srgbClr val="000000"/>
                </a:solidFill>
              </a:rPr>
              <a:t>безопасном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поведении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детей</a:t>
            </a:r>
            <a:r>
              <a:rPr lang="en-US" sz="1600" i="1" dirty="0">
                <a:solidFill>
                  <a:srgbClr val="000000"/>
                </a:solidFill>
              </a:rPr>
              <a:t> и </a:t>
            </a:r>
            <a:r>
              <a:rPr lang="en-US" sz="1600" i="1" dirty="0" err="1">
                <a:solidFill>
                  <a:srgbClr val="000000"/>
                </a:solidFill>
              </a:rPr>
              <a:t>подростков</a:t>
            </a:r>
            <a:r>
              <a:rPr lang="en-US" sz="1600" i="1" dirty="0">
                <a:solidFill>
                  <a:srgbClr val="000000"/>
                </a:solidFill>
              </a:rPr>
              <a:t> в </a:t>
            </a:r>
            <a:r>
              <a:rPr lang="en-US" sz="1600" i="1" dirty="0" err="1">
                <a:solidFill>
                  <a:srgbClr val="000000"/>
                </a:solidFill>
              </a:rPr>
              <a:t>социальных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сетях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</a:p>
          <a:p>
            <a:pPr marL="0" indent="-228600" defTabSz="914400">
              <a:lnSpc>
                <a:spcPct val="100000"/>
              </a:lnSpc>
              <a:spcBef>
                <a:spcPts val="0"/>
              </a:spcBef>
            </a:pPr>
            <a:r>
              <a:rPr lang="ru-RU" sz="1600" i="1" dirty="0">
                <a:solidFill>
                  <a:srgbClr val="000000"/>
                </a:solidFill>
              </a:rPr>
              <a:t>заключено 3 соглашения о сетевом взаимодействии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102525C-EDC3-4755-9B0A-20C78CC8B0C9}"/>
              </a:ext>
            </a:extLst>
          </p:cNvPr>
          <p:cNvSpPr/>
          <p:nvPr/>
        </p:nvSpPr>
        <p:spPr>
          <a:xfrm>
            <a:off x="251520" y="5199447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ПЕРСПЕКТИВЫ РЕАЛИЗАЦИИ ПРОЕКТА В 2019 ГОДУ </a:t>
            </a:r>
            <a:r>
              <a:rPr lang="ru-RU" sz="1600" dirty="0"/>
              <a:t>- реализация проекта «Семейное воспитание в эпоху информационного общества». </a:t>
            </a:r>
          </a:p>
          <a:p>
            <a:r>
              <a:rPr lang="ru-RU" sz="1600" b="1" dirty="0"/>
              <a:t>ЦЕЛЬ ПРОЕКТА: </a:t>
            </a:r>
            <a:r>
              <a:rPr lang="ru-RU" sz="1600" dirty="0"/>
              <a:t>формирование конструктивной, ответственной и позитивной родительской позиции в условиях современной информационной среды, привитие основ информационной культуры и безопасности семьи в сети Интернет, а также сокращение рисков информационной среды (особенно интернет-среды) в отношении современных детей 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28400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www.sovtest.net/images/preim.jpg">
            <a:extLst>
              <a:ext uri="{FF2B5EF4-FFF2-40B4-BE49-F238E27FC236}">
                <a16:creationId xmlns:a16="http://schemas.microsoft.com/office/drawing/2014/main" xmlns="" id="{220ECD46-D3CE-491A-9834-351060DA3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87" r="9091" b="62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395429F-CAF5-400B-B0A1-61665872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321176"/>
            <a:ext cx="5398329" cy="589674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деятельности площадки в 2018 году: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безопасного пространства социальной активности участников образовательных отношений в условиях единой информационно-образовательной среды школы.</a:t>
            </a:r>
          </a:p>
          <a:p>
            <a:pPr>
              <a:defRPr/>
            </a:pPr>
            <a:endParaRPr lang="ru-RU" sz="17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площадки в 2018 году :</a:t>
            </a:r>
            <a:endParaRPr lang="ru-RU" sz="17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q"/>
              <a:defRPr/>
            </a:pPr>
            <a:r>
              <a:rPr lang="ru-RU" sz="17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форм взаимодействия образовательной организации с её социальными партнерами для обеспечения открытости и доступности информационно-образовательной среды школы.</a:t>
            </a:r>
          </a:p>
          <a:p>
            <a:pPr marL="361950" indent="-361950">
              <a:buFont typeface="Wingdings" pitchFamily="2" charset="2"/>
              <a:buChar char="q"/>
              <a:defRPr/>
            </a:pPr>
            <a:r>
              <a:rPr lang="ru-RU" sz="17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практики создания единой безопасной информационно-образовательной среды, способствующей повышению социальной активности участников образовательных отношений.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7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>
              <a:buFont typeface="Wingdings" pitchFamily="2" charset="2"/>
              <a:buChar char="q"/>
              <a:defRPr/>
            </a:pPr>
            <a:r>
              <a:rPr lang="ru-RU" sz="17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опыта социализации детей и подростков с использованием виртуальных детско-взрослых общностей.</a:t>
            </a:r>
          </a:p>
          <a:p>
            <a:pPr marL="361950" indent="-361950">
              <a:buFont typeface="Wingdings" pitchFamily="2" charset="2"/>
              <a:buChar char="q"/>
              <a:defRPr/>
            </a:pPr>
            <a:r>
              <a:rPr lang="ru-RU" sz="17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цифровой и информационной компетентности участников образовательных отношений.</a:t>
            </a:r>
            <a:endParaRPr lang="ru-RU" sz="17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4E6880A-3D59-4A1D-9768-ABD65FE7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58" r="11842" b="3"/>
          <a:stretch/>
        </p:blipFill>
        <p:spPr>
          <a:xfrm>
            <a:off x="4562839" y="-168318"/>
            <a:ext cx="4695998" cy="3932313"/>
          </a:xfrm>
          <a:prstGeom prst="rect">
            <a:avLst/>
          </a:prstGeom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EE3A5AA2-F863-4586-8C07-878B7EC44E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18" r="537" b="-1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009FB-1A07-4E46-B200-ECB8F8F4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94" y="142474"/>
            <a:ext cx="4625429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7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СЕМИНАР ДЛЯ РОДИТЕЛЬСКОЙ ОБЩЕСТВЕННОСТИ</a:t>
            </a:r>
            <a:br>
              <a:rPr lang="en-US" sz="17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17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«БЕЗОПАСНОСТЬ СОВРЕМЕННОЙ ИНФОРМАЦИОННОЙ СРЕДЫ ДЛЯ ДЕТЕЙ И ПОДРОСТКОВ»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0A08E2-5569-487C-B857-5C12A655C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494" y="1518342"/>
            <a:ext cx="3954577" cy="4995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1800" b="1" u="sng" dirty="0" err="1">
                <a:solidFill>
                  <a:srgbClr val="000000"/>
                </a:solidFill>
              </a:rPr>
              <a:t>Социальные</a:t>
            </a:r>
            <a:r>
              <a:rPr lang="en-US" altLang="ru-RU" sz="1800" b="1" u="sng" dirty="0">
                <a:solidFill>
                  <a:srgbClr val="000000"/>
                </a:solidFill>
              </a:rPr>
              <a:t> </a:t>
            </a:r>
            <a:r>
              <a:rPr lang="en-US" altLang="ru-RU" sz="1800" b="1" u="sng" dirty="0" err="1">
                <a:solidFill>
                  <a:srgbClr val="000000"/>
                </a:solidFill>
              </a:rPr>
              <a:t>партнеры</a:t>
            </a:r>
            <a:r>
              <a:rPr lang="en-US" altLang="ru-RU" sz="1800" b="1" u="sng" dirty="0">
                <a:solidFill>
                  <a:srgbClr val="000000"/>
                </a:solidFill>
              </a:rPr>
              <a:t>:</a:t>
            </a:r>
          </a:p>
          <a:p>
            <a:pPr marL="285750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ru-RU" sz="1800" dirty="0" err="1">
                <a:solidFill>
                  <a:srgbClr val="000000"/>
                </a:solidFill>
              </a:rPr>
              <a:t>Управление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образования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администрации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Копейского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городского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округа</a:t>
            </a:r>
            <a:r>
              <a:rPr lang="en-US" altLang="ru-RU" sz="1800" dirty="0">
                <a:solidFill>
                  <a:srgbClr val="000000"/>
                </a:solidFill>
              </a:rPr>
              <a:t>;</a:t>
            </a:r>
          </a:p>
          <a:p>
            <a:pPr marL="285750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ru-RU" sz="1800" dirty="0" err="1">
                <a:solidFill>
                  <a:srgbClr val="000000"/>
                </a:solidFill>
              </a:rPr>
              <a:t>Совет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родительской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общественности</a:t>
            </a:r>
            <a:r>
              <a:rPr lang="en-US" altLang="ru-RU" sz="1800" dirty="0">
                <a:solidFill>
                  <a:srgbClr val="000000"/>
                </a:solidFill>
              </a:rPr>
              <a:t> г. </a:t>
            </a:r>
            <a:r>
              <a:rPr lang="en-US" altLang="ru-RU" sz="1800" dirty="0" err="1">
                <a:solidFill>
                  <a:srgbClr val="000000"/>
                </a:solidFill>
              </a:rPr>
              <a:t>Копейска</a:t>
            </a:r>
            <a:r>
              <a:rPr lang="en-US" altLang="ru-RU" sz="1800" dirty="0">
                <a:solidFill>
                  <a:srgbClr val="000000"/>
                </a:solidFill>
              </a:rPr>
              <a:t>;</a:t>
            </a:r>
          </a:p>
          <a:p>
            <a:pPr marL="285750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ru-RU" sz="1800" dirty="0" err="1">
                <a:solidFill>
                  <a:srgbClr val="000000"/>
                </a:solidFill>
              </a:rPr>
              <a:t>Редакция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газеты</a:t>
            </a:r>
            <a:r>
              <a:rPr lang="en-US" altLang="ru-RU" sz="1800" dirty="0">
                <a:solidFill>
                  <a:srgbClr val="000000"/>
                </a:solidFill>
              </a:rPr>
              <a:t> «</a:t>
            </a:r>
            <a:r>
              <a:rPr lang="en-US" altLang="ru-RU" sz="1800" dirty="0" err="1">
                <a:solidFill>
                  <a:srgbClr val="000000"/>
                </a:solidFill>
              </a:rPr>
              <a:t>Копейский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рабочий</a:t>
            </a:r>
            <a:r>
              <a:rPr lang="en-US" altLang="ru-RU" sz="1800" dirty="0">
                <a:solidFill>
                  <a:srgbClr val="000000"/>
                </a:solidFill>
              </a:rPr>
              <a:t>»;</a:t>
            </a:r>
          </a:p>
          <a:p>
            <a:pPr marL="285750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ru-RU" sz="1800" dirty="0" err="1">
                <a:solidFill>
                  <a:srgbClr val="000000"/>
                </a:solidFill>
              </a:rPr>
              <a:t>Городской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телеканал</a:t>
            </a:r>
            <a:r>
              <a:rPr lang="en-US" altLang="ru-RU" sz="1800" dirty="0">
                <a:solidFill>
                  <a:srgbClr val="000000"/>
                </a:solidFill>
              </a:rPr>
              <a:t> «</a:t>
            </a:r>
            <a:r>
              <a:rPr lang="en-US" altLang="ru-RU" sz="1800" dirty="0" err="1">
                <a:solidFill>
                  <a:srgbClr val="000000"/>
                </a:solidFill>
              </a:rPr>
              <a:t>Инсит</a:t>
            </a:r>
            <a:r>
              <a:rPr lang="en-US" altLang="ru-RU" sz="1800" dirty="0">
                <a:solidFill>
                  <a:srgbClr val="000000"/>
                </a:solidFill>
              </a:rPr>
              <a:t>-ТВ»;</a:t>
            </a:r>
          </a:p>
          <a:p>
            <a:pPr marL="285750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ru-RU" sz="1800" dirty="0" err="1">
                <a:solidFill>
                  <a:srgbClr val="000000"/>
                </a:solidFill>
              </a:rPr>
              <a:t>Городской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центр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детских</a:t>
            </a:r>
            <a:r>
              <a:rPr lang="en-US" altLang="ru-RU" sz="1800" dirty="0">
                <a:solidFill>
                  <a:srgbClr val="000000"/>
                </a:solidFill>
              </a:rPr>
              <a:t> СМИ «Я и </a:t>
            </a:r>
            <a:r>
              <a:rPr lang="en-US" altLang="ru-RU" sz="1800" dirty="0" err="1">
                <a:solidFill>
                  <a:srgbClr val="000000"/>
                </a:solidFill>
              </a:rPr>
              <a:t>Мы</a:t>
            </a:r>
            <a:r>
              <a:rPr lang="en-US" altLang="ru-RU" sz="1800" dirty="0">
                <a:solidFill>
                  <a:srgbClr val="000000"/>
                </a:solidFill>
              </a:rPr>
              <a:t>»;</a:t>
            </a:r>
          </a:p>
          <a:p>
            <a:pPr marL="285750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ru-RU" sz="1800" dirty="0" err="1">
                <a:solidFill>
                  <a:srgbClr val="000000"/>
                </a:solidFill>
              </a:rPr>
              <a:t>Центр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развития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детей</a:t>
            </a:r>
            <a:r>
              <a:rPr lang="en-US" altLang="ru-RU" sz="1800" dirty="0">
                <a:solidFill>
                  <a:srgbClr val="000000"/>
                </a:solidFill>
              </a:rPr>
              <a:t> и </a:t>
            </a:r>
            <a:r>
              <a:rPr lang="en-US" altLang="ru-RU" sz="1800" dirty="0" err="1">
                <a:solidFill>
                  <a:srgbClr val="000000"/>
                </a:solidFill>
              </a:rPr>
              <a:t>взрослых</a:t>
            </a:r>
            <a:r>
              <a:rPr lang="en-US" altLang="ru-RU" sz="1800" dirty="0">
                <a:solidFill>
                  <a:srgbClr val="000000"/>
                </a:solidFill>
              </a:rPr>
              <a:t> «</a:t>
            </a:r>
            <a:r>
              <a:rPr lang="en-US" altLang="ru-RU" sz="1800" dirty="0" err="1">
                <a:solidFill>
                  <a:srgbClr val="000000"/>
                </a:solidFill>
              </a:rPr>
              <a:t>ПроЯвление</a:t>
            </a:r>
            <a:r>
              <a:rPr lang="en-US" altLang="ru-RU" sz="1800" dirty="0">
                <a:solidFill>
                  <a:srgbClr val="000000"/>
                </a:solidFill>
              </a:rPr>
              <a:t>»;</a:t>
            </a:r>
          </a:p>
          <a:p>
            <a:pPr marL="285750" marR="0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ru-RU" sz="1800" dirty="0" err="1">
                <a:solidFill>
                  <a:srgbClr val="000000"/>
                </a:solidFill>
              </a:rPr>
              <a:t>Совет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родителей</a:t>
            </a:r>
            <a:r>
              <a:rPr lang="en-US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школы</a:t>
            </a:r>
            <a:r>
              <a:rPr lang="en-US" altLang="ru-RU" sz="1800" dirty="0">
                <a:solidFill>
                  <a:srgbClr val="000000"/>
                </a:solidFill>
              </a:rPr>
              <a:t> № 48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02DF2276-AE51-4046-A6C1-F3C94707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476" y="6408371"/>
            <a:ext cx="7092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ПРИСУТСТВОВАЛО БОЛЕЕ 50 ПРЕДСТАВИТЕЛЕЙ!!!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85C8AE5-C186-4021-8B22-F4044DFF901B}"/>
              </a:ext>
            </a:extLst>
          </p:cNvPr>
          <p:cNvGrpSpPr/>
          <p:nvPr/>
        </p:nvGrpSpPr>
        <p:grpSpPr>
          <a:xfrm>
            <a:off x="242794" y="1797838"/>
            <a:ext cx="1151682" cy="4716462"/>
            <a:chOff x="107950" y="1766888"/>
            <a:chExt cx="862013" cy="4548187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xmlns="" id="{1C75F421-AB7D-42A7-A67E-F9877849E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3" t="18086" r="-2" b="29999"/>
            <a:stretch>
              <a:fillRect/>
            </a:stretch>
          </p:blipFill>
          <p:spPr bwMode="auto">
            <a:xfrm>
              <a:off x="109538" y="3500438"/>
              <a:ext cx="7239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xmlns="" id="{E4A7DC84-E53A-40D9-8130-FCDABA43B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4021138"/>
              <a:ext cx="744538" cy="34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C94A2462-1B28-491E-8D6D-6F6025073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4437063"/>
              <a:ext cx="684212" cy="747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xmlns="" id="{AD5B250F-E5AD-45CE-8E93-CE4D1A1A6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1766888"/>
              <a:ext cx="703262" cy="855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xmlns="" id="{C7ED5F02-53EC-464B-9973-AAB190A98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1587"/>
            <a:stretch>
              <a:fillRect/>
            </a:stretch>
          </p:blipFill>
          <p:spPr bwMode="auto">
            <a:xfrm>
              <a:off x="107950" y="5805488"/>
              <a:ext cx="862013" cy="509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 descr="C:\Users\Дума\Desktop\проявл.jpg">
              <a:extLst>
                <a:ext uri="{FF2B5EF4-FFF2-40B4-BE49-F238E27FC236}">
                  <a16:creationId xmlns:a16="http://schemas.microsoft.com/office/drawing/2014/main" xmlns="" id="{E8CD8A64-FB1F-4C85-9DBF-292C71050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91" t="14206" r="4356" b="25443"/>
            <a:stretch>
              <a:fillRect/>
            </a:stretch>
          </p:blipFill>
          <p:spPr bwMode="auto">
            <a:xfrm>
              <a:off x="128588" y="5229225"/>
              <a:ext cx="7048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 descr="C:\Users\Дума\Desktop\_5ODWfrN_OE.jpg">
              <a:extLst>
                <a:ext uri="{FF2B5EF4-FFF2-40B4-BE49-F238E27FC236}">
                  <a16:creationId xmlns:a16="http://schemas.microsoft.com/office/drawing/2014/main" xmlns="" id="{083BFF13-C3EA-40FC-91D8-50936069A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817813"/>
              <a:ext cx="703262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476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tamada-74.ru/img/chelyabinsk_region.jpg">
            <a:extLst>
              <a:ext uri="{FF2B5EF4-FFF2-40B4-BE49-F238E27FC236}">
                <a16:creationId xmlns:a16="http://schemas.microsoft.com/office/drawing/2014/main" xmlns="" id="{D16B9E61-F360-4703-904B-1E15A4A8E0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92" r="8862"/>
          <a:stretch/>
        </p:blipFill>
        <p:spPr bwMode="auto">
          <a:xfrm>
            <a:off x="4638788" y="10"/>
            <a:ext cx="4498224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4" descr="https://law-magnat.ru/images/rf.jpg">
            <a:extLst>
              <a:ext uri="{FF2B5EF4-FFF2-40B4-BE49-F238E27FC236}">
                <a16:creationId xmlns:a16="http://schemas.microsoft.com/office/drawing/2014/main" xmlns="" id="{64F29E40-A6F2-4D3E-A479-184349DDE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1" r="25993" b="1"/>
          <a:stretch/>
        </p:blipFill>
        <p:spPr bwMode="auto">
          <a:xfrm>
            <a:off x="-12" y="10"/>
            <a:ext cx="6856308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xmlns="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F764442-ADAF-458D-B937-7AB6E2D0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4857"/>
            <a:ext cx="4646575" cy="13425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defRPr/>
            </a:pPr>
            <a:r>
              <a:rPr lang="en-US" sz="2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ВЕБИНАР</a:t>
            </a:r>
            <a:br>
              <a:rPr lang="en-US" sz="2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«ПРИМЕНЕНИЕ ЭФФЕКТИВНЫХ ПЕДАГОГИЧЕСКИХ ПРАКТИК С ИСПОЛЬЗОВАНИЕМ ИНТЕРАКТИВНЫХ ОБРАЗОВАТЕЛЬНЫХ ТЕХНОЛОГИЙ»</a:t>
            </a:r>
          </a:p>
        </p:txBody>
      </p:sp>
      <p:sp>
        <p:nvSpPr>
          <p:cNvPr id="3083" name="Content Placeholder 3082">
            <a:extLst>
              <a:ext uri="{FF2B5EF4-FFF2-40B4-BE49-F238E27FC236}">
                <a16:creationId xmlns:a16="http://schemas.microsoft.com/office/drawing/2014/main" xmlns="" id="{868150C1-0D75-4AE4-85D6-F38CA9EF7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749444" cy="2796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150 </a:t>
            </a:r>
            <a:r>
              <a:rPr lang="en-US" sz="1800" b="1" dirty="0" err="1"/>
              <a:t>человек</a:t>
            </a:r>
            <a:endParaRPr lang="en-US" sz="1800" b="1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5 </a:t>
            </a:r>
            <a:r>
              <a:rPr lang="en-US" sz="1800" b="1" dirty="0" err="1"/>
              <a:t>субъектов</a:t>
            </a:r>
            <a:r>
              <a:rPr lang="en-US" sz="1800" b="1" dirty="0"/>
              <a:t> РФ: </a:t>
            </a:r>
            <a:r>
              <a:rPr lang="en-US" sz="1800" b="1" dirty="0" err="1"/>
              <a:t>Челябинская</a:t>
            </a:r>
            <a:r>
              <a:rPr lang="en-US" sz="1800" b="1" dirty="0"/>
              <a:t> </a:t>
            </a:r>
            <a:r>
              <a:rPr lang="en-US" sz="1800" b="1" dirty="0" err="1"/>
              <a:t>область</a:t>
            </a:r>
            <a:r>
              <a:rPr lang="en-US" sz="1800" b="1" dirty="0"/>
              <a:t>, </a:t>
            </a:r>
            <a:r>
              <a:rPr lang="en-US" sz="1800" b="1" dirty="0" err="1"/>
              <a:t>Кировская</a:t>
            </a:r>
            <a:r>
              <a:rPr lang="en-US" sz="1800" b="1" dirty="0"/>
              <a:t> </a:t>
            </a:r>
            <a:r>
              <a:rPr lang="en-US" sz="1800" b="1" dirty="0" err="1"/>
              <a:t>область</a:t>
            </a:r>
            <a:r>
              <a:rPr lang="en-US" sz="1800" b="1" dirty="0"/>
              <a:t>, </a:t>
            </a:r>
            <a:r>
              <a:rPr lang="en-US" sz="1800" b="1" dirty="0" err="1"/>
              <a:t>Ханты-Мансийский</a:t>
            </a:r>
            <a:r>
              <a:rPr lang="en-US" sz="1800" b="1" dirty="0"/>
              <a:t> </a:t>
            </a:r>
            <a:r>
              <a:rPr lang="en-US" sz="1800" b="1" dirty="0" err="1"/>
              <a:t>автономный</a:t>
            </a:r>
            <a:r>
              <a:rPr lang="en-US" sz="1800" b="1" dirty="0"/>
              <a:t> </a:t>
            </a:r>
            <a:r>
              <a:rPr lang="en-US" sz="1800" b="1" dirty="0" err="1"/>
              <a:t>округ</a:t>
            </a:r>
            <a:r>
              <a:rPr lang="en-US" sz="1800" b="1" dirty="0"/>
              <a:t>, </a:t>
            </a:r>
            <a:r>
              <a:rPr lang="en-US" sz="1800" b="1" dirty="0" err="1"/>
              <a:t>Курганская</a:t>
            </a:r>
            <a:r>
              <a:rPr lang="en-US" sz="1800" b="1" dirty="0"/>
              <a:t> </a:t>
            </a:r>
            <a:r>
              <a:rPr lang="en-US" sz="1800" b="1" dirty="0" err="1"/>
              <a:t>область</a:t>
            </a:r>
            <a:r>
              <a:rPr lang="en-US" sz="1800" b="1" dirty="0"/>
              <a:t>, </a:t>
            </a:r>
            <a:r>
              <a:rPr lang="en-US" sz="1800" b="1" dirty="0" err="1"/>
              <a:t>Кемеровская</a:t>
            </a:r>
            <a:r>
              <a:rPr lang="en-US" sz="1800" b="1" dirty="0"/>
              <a:t> </a:t>
            </a:r>
            <a:r>
              <a:rPr lang="en-US" sz="1800" b="1" dirty="0" err="1"/>
              <a:t>область</a:t>
            </a:r>
            <a:endParaRPr lang="en-US" sz="1800" b="1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17 </a:t>
            </a:r>
            <a:r>
              <a:rPr lang="en-US" sz="1800" b="1" dirty="0" err="1"/>
              <a:t>городских</a:t>
            </a:r>
            <a:r>
              <a:rPr lang="en-US" sz="1800" b="1" dirty="0"/>
              <a:t>  и </a:t>
            </a:r>
            <a:r>
              <a:rPr lang="en-US" sz="1800" b="1" dirty="0" err="1"/>
              <a:t>муниципальных</a:t>
            </a:r>
            <a:r>
              <a:rPr lang="en-US" sz="1800" b="1" dirty="0"/>
              <a:t> </a:t>
            </a:r>
            <a:r>
              <a:rPr lang="en-US" sz="1800" b="1" dirty="0" err="1"/>
              <a:t>районов</a:t>
            </a:r>
            <a:r>
              <a:rPr lang="en-US" sz="1800" b="1" dirty="0"/>
              <a:t> </a:t>
            </a:r>
            <a:r>
              <a:rPr lang="en-US" sz="1800" b="1" dirty="0" err="1"/>
              <a:t>Челябинской</a:t>
            </a:r>
            <a:r>
              <a:rPr lang="en-US" sz="1800" b="1" dirty="0"/>
              <a:t> </a:t>
            </a:r>
            <a:r>
              <a:rPr lang="en-US" sz="1800" b="1" dirty="0" err="1"/>
              <a:t>области</a:t>
            </a:r>
            <a:endParaRPr lang="en-US" sz="1800" b="1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</a:pPr>
            <a:endParaRPr lang="en-US" sz="18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5ADFB6F-DD2A-4E43-A9FB-7C00EB63C74D}"/>
              </a:ext>
            </a:extLst>
          </p:cNvPr>
          <p:cNvSpPr/>
          <p:nvPr/>
        </p:nvSpPr>
        <p:spPr>
          <a:xfrm>
            <a:off x="-75207" y="5992205"/>
            <a:ext cx="91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вебинара: </a:t>
            </a:r>
          </a:p>
          <a:p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школы: </a:t>
            </a:r>
            <a:r>
              <a:rPr lang="en-US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://74213</a:t>
            </a:r>
            <a:r>
              <a:rPr lang="en-US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s48.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dusite.ru/p184</a:t>
            </a:r>
            <a:r>
              <a:rPr lang="ru-RU" alt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en-US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l.html</a:t>
            </a:r>
            <a:endParaRPr lang="ru-RU" alt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https://www.youtube.com/watch?time_continue=52&amp;v=o0dM0HhMrRo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3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CAF35B23-7C7A-474F-BA2F-C2CEB0CF6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423" r="31769"/>
          <a:stretch/>
        </p:blipFill>
        <p:spPr>
          <a:xfrm>
            <a:off x="20" y="10"/>
            <a:ext cx="2227828" cy="33832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5F870C-6506-4E38-9254-8AD92BC07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" r="11925" b="-3"/>
          <a:stretch/>
        </p:blipFill>
        <p:spPr>
          <a:xfrm>
            <a:off x="2304717" y="10"/>
            <a:ext cx="2227848" cy="3383268"/>
          </a:xfrm>
          <a:prstGeom prst="rect">
            <a:avLst/>
          </a:prstGeom>
        </p:spPr>
      </p:pic>
      <p:pic>
        <p:nvPicPr>
          <p:cNvPr id="32" name="Picture 4" descr="C:\Users\Дума\Desktop\jqS-sHAajC8.jpg">
            <a:extLst>
              <a:ext uri="{FF2B5EF4-FFF2-40B4-BE49-F238E27FC236}">
                <a16:creationId xmlns:a16="http://schemas.microsoft.com/office/drawing/2014/main" xmlns="" id="{5392D415-BF83-41A8-8D85-9F7618AC5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37" r="32618"/>
          <a:stretch/>
        </p:blipFill>
        <p:spPr bwMode="auto">
          <a:xfrm>
            <a:off x="4609431" y="10"/>
            <a:ext cx="2228850" cy="33832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0ADD5B-485F-417A-B878-DBF6BC47DE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4" r="11412" b="-3"/>
          <a:stretch/>
        </p:blipFill>
        <p:spPr>
          <a:xfrm>
            <a:off x="6915150" y="10"/>
            <a:ext cx="2228850" cy="33832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F687F82-96FB-4883-8CFA-E4A9FE5296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61" b="11428"/>
          <a:stretch/>
        </p:blipFill>
        <p:spPr>
          <a:xfrm>
            <a:off x="-763" y="3474720"/>
            <a:ext cx="4533328" cy="3383280"/>
          </a:xfrm>
          <a:prstGeom prst="rect">
            <a:avLst/>
          </a:prstGeom>
        </p:spPr>
      </p:pic>
      <p:sp>
        <p:nvSpPr>
          <p:cNvPr id="49" name="Rectangle 45">
            <a:extLst>
              <a:ext uri="{FF2B5EF4-FFF2-40B4-BE49-F238E27FC236}">
                <a16:creationId xmlns:a16="http://schemas.microsoft.com/office/drawing/2014/main" xmlns="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57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xmlns="" id="{7420ECF6-9672-4CD6-9FC6-ED8ABA36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" y="2837595"/>
            <a:ext cx="9137642" cy="6371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defRPr/>
            </a:pPr>
            <a:r>
              <a:rPr lang="en-US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МОДУЛЬНЫЙ КУРС </a:t>
            </a:r>
            <a:br>
              <a:rPr lang="en-US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«СОЦИАЛЬНОЕ ПРОЕКТИРОВАНИЕ: ИСПОЛЬЗОВАНИЕ ИНТЕРНЕТ-РЕСУРСОВ В СОВМЕСТНОЙ ДЕЯТЕЛЬНОСТИ УЧАСТНИКОВ ОБРАЗОВАТЕЛЬНЫХ ОТНОШЕНИЙ»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0C8B6404-8057-43D8-8D89-7E8B0B6AF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9736" y="4077072"/>
            <a:ext cx="4024957" cy="219224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/>
            <a:r>
              <a:rPr lang="en-US" sz="2000" dirty="0">
                <a:solidFill>
                  <a:srgbClr val="FFFFFF"/>
                </a:solidFill>
              </a:rPr>
              <a:t>20 </a:t>
            </a:r>
            <a:r>
              <a:rPr lang="en-US" sz="2000" dirty="0" err="1">
                <a:solidFill>
                  <a:srgbClr val="FFFFFF"/>
                </a:solidFill>
              </a:rPr>
              <a:t>слушателей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 defTabSz="914400"/>
            <a:r>
              <a:rPr lang="en-US" sz="2000" dirty="0" err="1">
                <a:solidFill>
                  <a:srgbClr val="FFFFFF"/>
                </a:solidFill>
              </a:rPr>
              <a:t>педагогические</a:t>
            </a:r>
            <a:r>
              <a:rPr lang="en-US" sz="2000" dirty="0">
                <a:solidFill>
                  <a:srgbClr val="FFFFFF"/>
                </a:solidFill>
              </a:rPr>
              <a:t> и </a:t>
            </a:r>
            <a:r>
              <a:rPr lang="en-US" sz="2000" dirty="0" err="1">
                <a:solidFill>
                  <a:srgbClr val="FFFFFF"/>
                </a:solidFill>
              </a:rPr>
              <a:t>руководящие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работники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Челябинского</a:t>
            </a:r>
            <a:r>
              <a:rPr lang="en-US" sz="2000" dirty="0">
                <a:solidFill>
                  <a:srgbClr val="FFFFFF"/>
                </a:solidFill>
              </a:rPr>
              <a:t>,  </a:t>
            </a:r>
            <a:r>
              <a:rPr lang="en-US" sz="2000" dirty="0" err="1">
                <a:solidFill>
                  <a:srgbClr val="FFFFFF"/>
                </a:solidFill>
              </a:rPr>
              <a:t>Миасского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Трёхгорного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Копейского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городских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округов</a:t>
            </a:r>
            <a:r>
              <a:rPr lang="en-US" sz="2000" dirty="0">
                <a:solidFill>
                  <a:srgbClr val="FFFFFF"/>
                </a:solidFill>
              </a:rPr>
              <a:t> и </a:t>
            </a:r>
            <a:r>
              <a:rPr lang="en-US" sz="2000" dirty="0" err="1">
                <a:solidFill>
                  <a:srgbClr val="FFFFFF"/>
                </a:solidFill>
              </a:rPr>
              <a:t>Каслинского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муниципального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района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  <a:p>
            <a:pPr indent="-228600" defTabSz="914400"/>
            <a:endParaRPr lang="en-US" sz="2000" dirty="0">
              <a:solidFill>
                <a:srgbClr val="FFFFFF"/>
              </a:solidFill>
            </a:endParaRPr>
          </a:p>
          <a:p>
            <a:pPr indent="-228600" defTabSz="914400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xmlns="" id="{5C56A21E-28EC-48BD-ADA8-98D1D605C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5" b="8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xmlns="" id="{7FCB442C-1ACE-4CF0-ABAD-A5FC02664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/>
          </a:blip>
          <a:srcRect l="12375" r="10898" b="1"/>
          <a:stretch/>
        </p:blipFill>
        <p:spPr>
          <a:xfrm>
            <a:off x="4562839" y="-168318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Рисунок 5" descr="Изображение выглядит как человек, стол, внутренний, стена&#10;&#10;Описание создано автоматически">
            <a:extLst>
              <a:ext uri="{FF2B5EF4-FFF2-40B4-BE49-F238E27FC236}">
                <a16:creationId xmlns:a16="http://schemas.microsoft.com/office/drawing/2014/main" xmlns="" id="{784E0E30-EAAA-4315-BE5A-B7E489628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2" r="2" b="2"/>
          <a:stretch/>
        </p:blipFill>
        <p:spPr>
          <a:xfrm>
            <a:off x="4567428" y="2487168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538D8-0CE3-47E5-B0D4-4A1CC591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02" y="211759"/>
            <a:ext cx="4697729" cy="13116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2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УЧАСТИЕ В КАЧЕСТВЕ ЭКСПЕРТОВ В ОБЛАСТНОМ ИНФОРМАЦИОННО-ПРОСВЕТИТЕЛЬСКОМ ПРОЕКТЕ «ДНИ СЕМЬИ»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80E071-9B7A-4E62-8269-649E3279F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813" y="1611561"/>
            <a:ext cx="4697729" cy="39906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914400">
              <a:buNone/>
            </a:pPr>
            <a:r>
              <a:rPr lang="ru-RU" sz="2000" b="1" dirty="0">
                <a:solidFill>
                  <a:srgbClr val="000000"/>
                </a:solidFill>
              </a:rPr>
              <a:t>Тема: «Как родители могут участвовать в жизни школы?»</a:t>
            </a:r>
          </a:p>
          <a:p>
            <a:pPr marL="0" indent="0" defTabSz="914400">
              <a:buNone/>
            </a:pPr>
            <a:r>
              <a:rPr lang="en-US" sz="2000" i="1" dirty="0" err="1">
                <a:solidFill>
                  <a:srgbClr val="000000"/>
                </a:solidFill>
              </a:rPr>
              <a:t>Организаторы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проекта</a:t>
            </a:r>
            <a:r>
              <a:rPr lang="en-US" sz="2000" i="1" dirty="0">
                <a:solidFill>
                  <a:srgbClr val="000000"/>
                </a:solidFill>
              </a:rPr>
              <a:t>: </a:t>
            </a:r>
          </a:p>
          <a:p>
            <a:pPr indent="-228600" defTabSz="914400"/>
            <a:r>
              <a:rPr lang="en-US" sz="2000" i="1" dirty="0" err="1">
                <a:solidFill>
                  <a:srgbClr val="000000"/>
                </a:solidFill>
              </a:rPr>
              <a:t>Общественная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палата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Челябинской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области</a:t>
            </a:r>
            <a:endParaRPr lang="en-US" sz="2000" i="1" dirty="0">
              <a:solidFill>
                <a:srgbClr val="000000"/>
              </a:solidFill>
            </a:endParaRPr>
          </a:p>
          <a:p>
            <a:pPr indent="-228600" defTabSz="914400"/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Министерство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образования</a:t>
            </a:r>
            <a:r>
              <a:rPr lang="en-US" sz="2000" i="1" dirty="0">
                <a:solidFill>
                  <a:srgbClr val="000000"/>
                </a:solidFill>
              </a:rPr>
              <a:t> и </a:t>
            </a:r>
            <a:r>
              <a:rPr lang="en-US" sz="2000" i="1" dirty="0" err="1">
                <a:solidFill>
                  <a:srgbClr val="000000"/>
                </a:solidFill>
              </a:rPr>
              <a:t>науки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Челябинской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области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</a:p>
          <a:p>
            <a:pPr indent="-228600" defTabSz="914400"/>
            <a:r>
              <a:rPr lang="en-US" sz="2000" i="1" dirty="0" err="1">
                <a:solidFill>
                  <a:srgbClr val="000000"/>
                </a:solidFill>
              </a:rPr>
              <a:t>Национальная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родительская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ассоциация</a:t>
            </a:r>
            <a:r>
              <a:rPr lang="en-US" sz="2000" i="1" dirty="0">
                <a:solidFill>
                  <a:srgbClr val="000000"/>
                </a:solidFill>
              </a:rPr>
              <a:t>: </a:t>
            </a:r>
            <a:r>
              <a:rPr lang="en-US" sz="2000" i="1" dirty="0" err="1">
                <a:solidFill>
                  <a:srgbClr val="000000"/>
                </a:solidFill>
              </a:rPr>
              <a:t>Челябинское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отделение</a:t>
            </a:r>
            <a:endParaRPr lang="en-US" sz="2000" i="1" dirty="0">
              <a:solidFill>
                <a:srgbClr val="000000"/>
              </a:solidFill>
            </a:endParaRPr>
          </a:p>
          <a:p>
            <a:pPr indent="-228600" defTabSz="914400"/>
            <a:r>
              <a:rPr lang="en-US" sz="2000" i="1" dirty="0">
                <a:solidFill>
                  <a:srgbClr val="000000"/>
                </a:solidFill>
              </a:rPr>
              <a:t>ЧРОО «</a:t>
            </a:r>
            <a:r>
              <a:rPr lang="en-US" sz="2000" i="1" dirty="0" err="1">
                <a:solidFill>
                  <a:srgbClr val="000000"/>
                </a:solidFill>
              </a:rPr>
              <a:t>Совет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родителей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обучающихся</a:t>
            </a:r>
            <a:r>
              <a:rPr lang="en-US" sz="2000" i="1" dirty="0">
                <a:solidFill>
                  <a:srgbClr val="000000"/>
                </a:solidFill>
              </a:rPr>
              <a:t> и </a:t>
            </a:r>
            <a:r>
              <a:rPr lang="en-US" sz="2000" i="1" dirty="0" err="1">
                <a:solidFill>
                  <a:srgbClr val="000000"/>
                </a:solidFill>
              </a:rPr>
              <a:t>воспитанников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образовательных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учреждений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Челябинской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области</a:t>
            </a:r>
            <a:r>
              <a:rPr lang="en-US" sz="2000" i="1" dirty="0">
                <a:solidFill>
                  <a:srgbClr val="000000"/>
                </a:solidFill>
              </a:rPr>
              <a:t>»</a:t>
            </a:r>
            <a:br>
              <a:rPr lang="en-US" sz="2000" i="1" dirty="0">
                <a:solidFill>
                  <a:srgbClr val="000000"/>
                </a:solidFill>
              </a:rPr>
            </a:b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98F4D42-AD50-41BF-A26F-5B36E9E4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91486"/>
            <a:ext cx="9134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Онлайн-трансляция: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сайт «Онлайн-ТВ» https://1obl.tv (медиахолдинг «ОТВ»).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Запись мероприятия: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YouTube-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канал Общественной палаты Челябинской области: https://youtu.be/uA198eMAlic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08BA47-36E3-4128-8B9C-E6DBEBE63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48" r="16752"/>
          <a:stretch/>
        </p:blipFill>
        <p:spPr>
          <a:xfrm>
            <a:off x="2438632" y="268061"/>
            <a:ext cx="2275419" cy="227541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C85F3732-B6B2-4246-BE87-D100779728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/>
          </a:blip>
          <a:srcRect l="16522" r="25978"/>
          <a:stretch/>
        </p:blipFill>
        <p:spPr>
          <a:xfrm>
            <a:off x="2648028" y="2591852"/>
            <a:ext cx="3315914" cy="331591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1" name="Объект 15">
            <a:extLst>
              <a:ext uri="{FF2B5EF4-FFF2-40B4-BE49-F238E27FC236}">
                <a16:creationId xmlns:a16="http://schemas.microsoft.com/office/drawing/2014/main" xmlns="" id="{9667DA44-34EA-4441-AD91-18B2DC219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2247" r="22435" b="-1"/>
          <a:stretch/>
        </p:blipFill>
        <p:spPr>
          <a:xfrm>
            <a:off x="4739475" y="1"/>
            <a:ext cx="4404525" cy="3776243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8" name="Объект 4">
            <a:extLst>
              <a:ext uri="{FF2B5EF4-FFF2-40B4-BE49-F238E27FC236}">
                <a16:creationId xmlns:a16="http://schemas.microsoft.com/office/drawing/2014/main" xmlns="" id="{2FF1014D-BB49-4C9B-B6DC-75171A84B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67" r="8574" b="1"/>
          <a:stretch/>
        </p:blipFill>
        <p:spPr>
          <a:xfrm>
            <a:off x="5690971" y="3910831"/>
            <a:ext cx="3453029" cy="2949784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2" name="Picture 38">
            <a:extLst>
              <a:ext uri="{FF2B5EF4-FFF2-40B4-BE49-F238E27FC236}">
                <a16:creationId xmlns:a16="http://schemas.microsoft.com/office/drawing/2014/main" xmlns="" id="{8557749F-B943-4D30-8F08-8AA92F25A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9"/>
          <a:stretch/>
        </p:blipFill>
        <p:spPr>
          <a:xfrm>
            <a:off x="0" y="0"/>
            <a:ext cx="9144000" cy="68570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F10921-9CD6-4C3C-81DC-9105AD76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06" y="2204864"/>
            <a:ext cx="4908274" cy="9734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ru-RU" sz="2000" b="1" dirty="0" err="1">
                <a:solidFill>
                  <a:srgbClr val="C00000"/>
                </a:solidFill>
              </a:rPr>
              <a:t>YouTube</a:t>
            </a:r>
            <a:r>
              <a:rPr lang="ru-RU" sz="2000" b="1" dirty="0">
                <a:solidFill>
                  <a:srgbClr val="C00000"/>
                </a:solidFill>
              </a:rPr>
              <a:t>-канал: https://www.youtube.com/user/sv8stv/videos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en-US" sz="2000" b="1" kern="1200" dirty="0">
              <a:solidFill>
                <a:srgbClr val="C00000"/>
              </a:solidFill>
            </a:endParaRPr>
          </a:p>
        </p:txBody>
      </p:sp>
      <p:sp>
        <p:nvSpPr>
          <p:cNvPr id="43" name="Content Placeholder 35">
            <a:extLst>
              <a:ext uri="{FF2B5EF4-FFF2-40B4-BE49-F238E27FC236}">
                <a16:creationId xmlns:a16="http://schemas.microsoft.com/office/drawing/2014/main" xmlns="" id="{BEEAA07B-9A8A-4311-8F77-B20C8F0F8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807" y="3548355"/>
            <a:ext cx="2532010" cy="274639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</a:rPr>
              <a:t>ВАРИАНТИВНАЯ ЧАСТЬ: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</a:rPr>
              <a:t>Деятельность школьного  телевидения «SV-8S TV»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</a:rPr>
              <a:t>Выпуск социальных роликов и серий «Ералаш»</a:t>
            </a: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4">
            <a:extLst>
              <a:ext uri="{FF2B5EF4-FFF2-40B4-BE49-F238E27FC236}">
                <a16:creationId xmlns:a16="http://schemas.microsoft.com/office/drawing/2014/main" xmlns="" id="{2A785343-5D24-4118-A2E4-665D196F6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Объект 12">
            <a:extLst>
              <a:ext uri="{FF2B5EF4-FFF2-40B4-BE49-F238E27FC236}">
                <a16:creationId xmlns:a16="http://schemas.microsoft.com/office/drawing/2014/main" xmlns="" id="{EFB4836B-CC83-4E5B-9C31-3918A740A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6" r="-1" b="24118"/>
          <a:stretch/>
        </p:blipFill>
        <p:spPr>
          <a:xfrm>
            <a:off x="1" y="-6235"/>
            <a:ext cx="2441552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5C81C49D-99DB-42A6-88BD-86BFE06E3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9" r="-4" b="-4"/>
          <a:stretch/>
        </p:blipFill>
        <p:spPr>
          <a:xfrm>
            <a:off x="5536407" y="10"/>
            <a:ext cx="3607593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xmlns="" id="{A0089A67-057E-48D2-A5B7-ACE096CBBF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2" r="4504" b="-1"/>
          <a:stretch/>
        </p:blipFill>
        <p:spPr>
          <a:xfrm>
            <a:off x="3506652" y="-6235"/>
            <a:ext cx="2758363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6" name="Объект 13">
            <a:extLst>
              <a:ext uri="{FF2B5EF4-FFF2-40B4-BE49-F238E27FC236}">
                <a16:creationId xmlns:a16="http://schemas.microsoft.com/office/drawing/2014/main" xmlns="" id="{8D8B71B8-B023-43BC-BFD3-4FEE7A046E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3144"/>
          <a:stretch/>
        </p:blipFill>
        <p:spPr>
          <a:xfrm>
            <a:off x="4014786" y="2660089"/>
            <a:ext cx="5129213" cy="4197911"/>
          </a:xfrm>
          <a:custGeom>
            <a:avLst/>
            <a:gdLst>
              <a:gd name="connsiteX0" fmla="*/ 1945141 w 6838950"/>
              <a:gd name="connsiteY0" fmla="*/ 0 h 4197911"/>
              <a:gd name="connsiteX1" fmla="*/ 1951364 w 6838950"/>
              <a:gd name="connsiteY1" fmla="*/ 0 h 4197911"/>
              <a:gd name="connsiteX2" fmla="*/ 3141155 w 6838950"/>
              <a:gd name="connsiteY2" fmla="*/ 0 h 4197911"/>
              <a:gd name="connsiteX3" fmla="*/ 4791200 w 6838950"/>
              <a:gd name="connsiteY3" fmla="*/ 0 h 4197911"/>
              <a:gd name="connsiteX4" fmla="*/ 6838950 w 6838950"/>
              <a:gd name="connsiteY4" fmla="*/ 0 h 4197911"/>
              <a:gd name="connsiteX5" fmla="*/ 6838950 w 6838950"/>
              <a:gd name="connsiteY5" fmla="*/ 4197911 h 4197911"/>
              <a:gd name="connsiteX6" fmla="*/ 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61" name="Freeform 11">
            <a:extLst>
              <a:ext uri="{FF2B5EF4-FFF2-40B4-BE49-F238E27FC236}">
                <a16:creationId xmlns:a16="http://schemas.microsoft.com/office/drawing/2014/main" xmlns="" id="{32F4D216-10B7-4DCA-A0A1-068E9E32F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Content Placeholder 51">
            <a:extLst>
              <a:ext uri="{FF2B5EF4-FFF2-40B4-BE49-F238E27FC236}">
                <a16:creationId xmlns:a16="http://schemas.microsoft.com/office/drawing/2014/main" xmlns="" id="{DD82F1E6-6C94-465F-8329-BBD35B25C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05" y="3951027"/>
            <a:ext cx="3981733" cy="21303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/>
            <a:r>
              <a:rPr lang="ru-RU" sz="1800" dirty="0">
                <a:solidFill>
                  <a:srgbClr val="FFFFFF"/>
                </a:solidFill>
              </a:rPr>
              <a:t>Проект «Виртуальный школьный музей»: </a:t>
            </a:r>
            <a:r>
              <a:rPr lang="en-US" sz="1800" dirty="0">
                <a:solidFill>
                  <a:srgbClr val="FFFFFF"/>
                </a:solidFill>
                <a:hlinkClick r:id="rId6"/>
              </a:rPr>
              <a:t>http://project960531.tilda.ws/</a:t>
            </a:r>
            <a:endParaRPr lang="ru-RU" sz="1800" dirty="0">
              <a:solidFill>
                <a:srgbClr val="FFFFFF"/>
              </a:solidFill>
            </a:endParaRPr>
          </a:p>
          <a:p>
            <a:pPr indent="-228600" defTabSz="914400"/>
            <a:r>
              <a:rPr lang="ru-RU" sz="1800" dirty="0">
                <a:solidFill>
                  <a:srgbClr val="FFFFFF"/>
                </a:solidFill>
              </a:rPr>
              <a:t>Проект «Профессии моей семьи и моего города»</a:t>
            </a:r>
          </a:p>
          <a:p>
            <a:pPr indent="-228600" defTabSz="914400"/>
            <a:r>
              <a:rPr lang="ru-RU" sz="1800" dirty="0">
                <a:solidFill>
                  <a:srgbClr val="FFFFFF"/>
                </a:solidFill>
              </a:rPr>
              <a:t>Выпуск мультипликационных видеороликов по рассказам В.А. Сухомлинского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3D2883-2DDE-4B02-8E99-3AA1E4E0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4" y="2906974"/>
            <a:ext cx="4625812" cy="10440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МУЛЬТИПЛИКАЦИОННЫХ РОЛИКОВ</a:t>
            </a:r>
            <a:endParaRPr lang="en-US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BD08D3-329A-4E33-A769-7CA6237477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0" r="3092" b="4"/>
          <a:stretch/>
        </p:blipFill>
        <p:spPr>
          <a:xfrm>
            <a:off x="1701375" y="10"/>
            <a:ext cx="2545458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ЕДИНАЯ ИНФОРМАЦИОННО-ОБРАЗОВАТЕЛЬНАЯ СРЕДА ШКОЛЫ КАК МЕХАНИЗМ ПОВЫШЕНИЯ СОЦИАЛЬНОЙ АКТИВНОСТИ УЧАСТНИКОВ ОБРАЗОВАТЕЛЬНЫХ ОТНОШЕНИЙ</vt:lpstr>
      <vt:lpstr>Презентация PowerPoint</vt:lpstr>
      <vt:lpstr>СЕМИНАР ДЛЯ РОДИТЕЛЬСКОЙ ОБЩЕСТВЕННОСТИ «БЕЗОПАСНОСТЬ СОВРЕМЕННОЙ ИНФОРМАЦИОННОЙ СРЕДЫ ДЛЯ ДЕТЕЙ И ПОДРОСТКОВ»</vt:lpstr>
      <vt:lpstr>ВЕБИНАР  «ПРИМЕНЕНИЕ ЭФФЕКТИВНЫХ ПЕДАГОГИЧЕСКИХ ПРАКТИК С ИСПОЛЬЗОВАНИЕМ ИНТЕРАКТИВНЫХ ОБРАЗОВАТЕЛЬНЫХ ТЕХНОЛОГИЙ»</vt:lpstr>
      <vt:lpstr>МОДУЛЬНЫЙ КУРС  «СОЦИАЛЬНОЕ ПРОЕКТИРОВАНИЕ: ИСПОЛЬЗОВАНИЕ ИНТЕРНЕТ-РЕСУРСОВ В СОВМЕСТНОЙ ДЕЯТЕЛЬНОСТИ УЧАСТНИКОВ ОБРАЗОВАТЕЛЬНЫХ ОТНОШЕНИЙ»</vt:lpstr>
      <vt:lpstr>Презентация PowerPoint</vt:lpstr>
      <vt:lpstr>УЧАСТИЕ В КАЧЕСТВЕ ЭКСПЕРТОВ В ОБЛАСТНОМ ИНФОРМАЦИОННО-ПРОСВЕТИТЕЛЬСКОМ ПРОЕКТЕ «ДНИ СЕМЬИ»</vt:lpstr>
      <vt:lpstr>YouTube-канал: https://www.youtube.com/user/sv8stv/videos </vt:lpstr>
      <vt:lpstr>СОЗДАНИЕ МУЛЬТИПЛИКАЦИОННЫХ РОЛИКОВ</vt:lpstr>
      <vt:lpstr>РЕЗУЛЬТАТЫ ДЕЯТЕЛЬНОСТИ В 2018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ИНФОРМАЦИОННО-ОБРАЗОВАТЕЛЬНАЯ СРЕДА ШКОЛЫ КАК МЕХАНИЗМ ПОВЫШЕНИЯ СОЦИАЛЬНОЙ АКТИВНОСТИ УЧАСТНИКОВ ОБРАЗОВАТЕЛЬНЫХ ОТНОШЕНИЙ</dc:title>
  <dc:creator>АННА АННА</dc:creator>
  <cp:lastModifiedBy>Бессарабов Александр Юрьевич</cp:lastModifiedBy>
  <cp:revision>2</cp:revision>
  <dcterms:created xsi:type="dcterms:W3CDTF">2018-12-03T16:10:07Z</dcterms:created>
  <dcterms:modified xsi:type="dcterms:W3CDTF">2018-12-12T06:01:10Z</dcterms:modified>
</cp:coreProperties>
</file>