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8"/>
  </p:notesMasterIdLst>
  <p:sldIdLst>
    <p:sldId id="297" r:id="rId2"/>
    <p:sldId id="299" r:id="rId3"/>
    <p:sldId id="300" r:id="rId4"/>
    <p:sldId id="301" r:id="rId5"/>
    <p:sldId id="296" r:id="rId6"/>
    <p:sldId id="271" r:id="rId7"/>
    <p:sldId id="276" r:id="rId8"/>
    <p:sldId id="305" r:id="rId9"/>
    <p:sldId id="304" r:id="rId10"/>
    <p:sldId id="320" r:id="rId11"/>
    <p:sldId id="277" r:id="rId12"/>
    <p:sldId id="278" r:id="rId13"/>
    <p:sldId id="316" r:id="rId14"/>
    <p:sldId id="279" r:id="rId15"/>
    <p:sldId id="283" r:id="rId16"/>
    <p:sldId id="323" r:id="rId17"/>
    <p:sldId id="272" r:id="rId18"/>
    <p:sldId id="324" r:id="rId19"/>
    <p:sldId id="325" r:id="rId20"/>
    <p:sldId id="273" r:id="rId21"/>
    <p:sldId id="280" r:id="rId22"/>
    <p:sldId id="326" r:id="rId23"/>
    <p:sldId id="328" r:id="rId24"/>
    <p:sldId id="318" r:id="rId25"/>
    <p:sldId id="256" r:id="rId26"/>
    <p:sldId id="258" r:id="rId27"/>
    <p:sldId id="260" r:id="rId28"/>
    <p:sldId id="263" r:id="rId29"/>
    <p:sldId id="264" r:id="rId30"/>
    <p:sldId id="266" r:id="rId31"/>
    <p:sldId id="267" r:id="rId32"/>
    <p:sldId id="268" r:id="rId33"/>
    <p:sldId id="262" r:id="rId34"/>
    <p:sldId id="269" r:id="rId35"/>
    <p:sldId id="270" r:id="rId36"/>
    <p:sldId id="257" r:id="rId37"/>
    <p:sldId id="329" r:id="rId38"/>
    <p:sldId id="319" r:id="rId39"/>
    <p:sldId id="295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307" r:id="rId52"/>
    <p:sldId id="303" r:id="rId53"/>
    <p:sldId id="281" r:id="rId54"/>
    <p:sldId id="317" r:id="rId55"/>
    <p:sldId id="306" r:id="rId56"/>
    <p:sldId id="330" r:id="rId5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2" autoAdjust="0"/>
    <p:restoredTop sz="94717" autoAdjust="0"/>
  </p:normalViewPr>
  <p:slideViewPr>
    <p:cSldViewPr>
      <p:cViewPr varScale="1">
        <p:scale>
          <a:sx n="87" d="100"/>
          <a:sy n="87" d="100"/>
        </p:scale>
        <p:origin x="10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4CBF2-AEFE-4D82-8765-EBD3D7A46EE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06D739-C629-42B3-8533-ACF32EA8B5DD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Состав полевых работ при теодолитной съемке </a:t>
          </a:r>
          <a:endParaRPr lang="ru-RU" dirty="0"/>
        </a:p>
      </dgm:t>
    </dgm:pt>
    <dgm:pt modelId="{58579AE4-3E2F-456E-B485-F7D22A16E1A1}" type="parTrans" cxnId="{2B2013BA-E996-4394-9255-2083F1E7FDFC}">
      <dgm:prSet/>
      <dgm:spPr/>
      <dgm:t>
        <a:bodyPr/>
        <a:lstStyle/>
        <a:p>
          <a:endParaRPr lang="ru-RU"/>
        </a:p>
      </dgm:t>
    </dgm:pt>
    <dgm:pt modelId="{5E48EA2E-F44B-4B7A-AFC9-2D6C1A64E33B}" type="sibTrans" cxnId="{2B2013BA-E996-4394-9255-2083F1E7FDFC}">
      <dgm:prSet/>
      <dgm:spPr/>
      <dgm:t>
        <a:bodyPr/>
        <a:lstStyle/>
        <a:p>
          <a:endParaRPr lang="ru-RU"/>
        </a:p>
      </dgm:t>
    </dgm:pt>
    <dgm:pt modelId="{8A816866-0DE0-497D-9C7C-58E2ED02B4E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b="1" dirty="0"/>
        </a:p>
      </dgm:t>
    </dgm:pt>
    <dgm:pt modelId="{E1332D41-8B54-4C24-9BC3-B27BFDAEF2C3}" type="parTrans" cxnId="{410F2056-948E-4C86-9F25-42D43B85DC5A}">
      <dgm:prSet/>
      <dgm:spPr/>
      <dgm:t>
        <a:bodyPr/>
        <a:lstStyle/>
        <a:p>
          <a:endParaRPr lang="ru-RU"/>
        </a:p>
      </dgm:t>
    </dgm:pt>
    <dgm:pt modelId="{C5ED3CE7-6BA4-464D-BC0C-8E40D7700892}" type="sibTrans" cxnId="{410F2056-948E-4C86-9F25-42D43B85DC5A}">
      <dgm:prSet/>
      <dgm:spPr/>
      <dgm:t>
        <a:bodyPr/>
        <a:lstStyle/>
        <a:p>
          <a:endParaRPr lang="ru-RU"/>
        </a:p>
      </dgm:t>
    </dgm:pt>
    <dgm:pt modelId="{76381131-E21B-4E54-B4CD-EA5FF3247E44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b="1" dirty="0"/>
        </a:p>
      </dgm:t>
    </dgm:pt>
    <dgm:pt modelId="{EA22AFB2-8627-4179-8206-EF17B31E6D26}" type="parTrans" cxnId="{B27B08D0-F102-4476-916E-2AF3F066FE22}">
      <dgm:prSet/>
      <dgm:spPr/>
      <dgm:t>
        <a:bodyPr/>
        <a:lstStyle/>
        <a:p>
          <a:endParaRPr lang="ru-RU"/>
        </a:p>
      </dgm:t>
    </dgm:pt>
    <dgm:pt modelId="{0C9E716A-6541-4A94-98EE-8B0DB01799EC}" type="sibTrans" cxnId="{B27B08D0-F102-4476-916E-2AF3F066FE22}">
      <dgm:prSet/>
      <dgm:spPr/>
      <dgm:t>
        <a:bodyPr/>
        <a:lstStyle/>
        <a:p>
          <a:endParaRPr lang="ru-RU"/>
        </a:p>
      </dgm:t>
    </dgm:pt>
    <dgm:pt modelId="{D9B32A57-FFAA-42F8-B167-296476953B69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Камеральные работы - обработка собранного в полевых условиях материала при исследовательской работе</a:t>
          </a:r>
          <a:endParaRPr lang="ru-RU" b="1" dirty="0">
            <a:solidFill>
              <a:schemeClr val="tx1"/>
            </a:solidFill>
          </a:endParaRPr>
        </a:p>
      </dgm:t>
    </dgm:pt>
    <dgm:pt modelId="{FB43306F-75CD-4163-92A3-D1B37C305B71}" type="parTrans" cxnId="{B7F19947-A318-4676-93EB-69B61A651A10}">
      <dgm:prSet/>
      <dgm:spPr/>
      <dgm:t>
        <a:bodyPr/>
        <a:lstStyle/>
        <a:p>
          <a:endParaRPr lang="ru-RU"/>
        </a:p>
      </dgm:t>
    </dgm:pt>
    <dgm:pt modelId="{23C573B5-E4C6-4262-B4DA-F671C889920C}" type="sibTrans" cxnId="{B7F19947-A318-4676-93EB-69B61A651A10}">
      <dgm:prSet/>
      <dgm:spPr/>
      <dgm:t>
        <a:bodyPr/>
        <a:lstStyle/>
        <a:p>
          <a:endParaRPr lang="ru-RU"/>
        </a:p>
      </dgm:t>
    </dgm:pt>
    <dgm:pt modelId="{3ABF544C-154A-4A0C-93FF-F1D5D45E8000}" type="pres">
      <dgm:prSet presAssocID="{6494CBF2-AEFE-4D82-8765-EBD3D7A46EE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07F3F8-9E41-489B-A0CC-A095D31BC2DB}" type="pres">
      <dgm:prSet presAssocID="{9406D739-C629-42B3-8533-ACF32EA8B5DD}" presName="roof" presStyleLbl="dkBgShp" presStyleIdx="0" presStyleCnt="2"/>
      <dgm:spPr/>
      <dgm:t>
        <a:bodyPr/>
        <a:lstStyle/>
        <a:p>
          <a:endParaRPr lang="ru-RU"/>
        </a:p>
      </dgm:t>
    </dgm:pt>
    <dgm:pt modelId="{2DAC1A80-6525-4114-9C15-B47F9E320A35}" type="pres">
      <dgm:prSet presAssocID="{9406D739-C629-42B3-8533-ACF32EA8B5DD}" presName="pillars" presStyleCnt="0"/>
      <dgm:spPr/>
    </dgm:pt>
    <dgm:pt modelId="{4A39FF13-9452-4487-AD6E-DD46605E8A35}" type="pres">
      <dgm:prSet presAssocID="{9406D739-C629-42B3-8533-ACF32EA8B5DD}" presName="pillar1" presStyleLbl="node1" presStyleIdx="0" presStyleCnt="3" custScaleX="76502" custScaleY="78621" custLinFactNeighborX="-92" custLinFactNeighborY="-1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ADF9E-3815-4FC8-9EE0-FCB7D8F49890}" type="pres">
      <dgm:prSet presAssocID="{D9B32A57-FFAA-42F8-B167-296476953B69}" presName="pillarX" presStyleLbl="node1" presStyleIdx="1" presStyleCnt="3" custScaleX="96496" custScaleY="81367" custLinFactNeighborX="76919" custLinFactNeighborY="-7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E8A7-14C3-4675-A7E5-FDC7F8ECD530}" type="pres">
      <dgm:prSet presAssocID="{76381131-E21B-4E54-B4CD-EA5FF3247E44}" presName="pillarX" presStyleLbl="node1" presStyleIdx="2" presStyleCnt="3" custScaleX="76879" custScaleY="76333" custLinFactNeighborX="-97880" custLinFactNeighborY="-1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01C40-0006-4B8A-AADF-140603AF870F}" type="pres">
      <dgm:prSet presAssocID="{9406D739-C629-42B3-8533-ACF32EA8B5DD}" presName="base" presStyleLbl="dkBgShp" presStyleIdx="1" presStyleCnt="2" custFlipVert="1" custScaleY="12072" custLinFactNeighborY="57040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B7F19947-A318-4676-93EB-69B61A651A10}" srcId="{9406D739-C629-42B3-8533-ACF32EA8B5DD}" destId="{D9B32A57-FFAA-42F8-B167-296476953B69}" srcOrd="1" destOrd="0" parTransId="{FB43306F-75CD-4163-92A3-D1B37C305B71}" sibTransId="{23C573B5-E4C6-4262-B4DA-F671C889920C}"/>
    <dgm:cxn modelId="{24A3B126-07BE-4A2E-9181-C0FB444CAE19}" type="presOf" srcId="{D9B32A57-FFAA-42F8-B167-296476953B69}" destId="{BFBADF9E-3815-4FC8-9EE0-FCB7D8F49890}" srcOrd="0" destOrd="0" presId="urn:microsoft.com/office/officeart/2005/8/layout/hList3"/>
    <dgm:cxn modelId="{410F2056-948E-4C86-9F25-42D43B85DC5A}" srcId="{9406D739-C629-42B3-8533-ACF32EA8B5DD}" destId="{8A816866-0DE0-497D-9C7C-58E2ED02B4EB}" srcOrd="0" destOrd="0" parTransId="{E1332D41-8B54-4C24-9BC3-B27BFDAEF2C3}" sibTransId="{C5ED3CE7-6BA4-464D-BC0C-8E40D7700892}"/>
    <dgm:cxn modelId="{2B2013BA-E996-4394-9255-2083F1E7FDFC}" srcId="{6494CBF2-AEFE-4D82-8765-EBD3D7A46EE4}" destId="{9406D739-C629-42B3-8533-ACF32EA8B5DD}" srcOrd="0" destOrd="0" parTransId="{58579AE4-3E2F-456E-B485-F7D22A16E1A1}" sibTransId="{5E48EA2E-F44B-4B7A-AFC9-2D6C1A64E33B}"/>
    <dgm:cxn modelId="{DE8A6861-7B8E-4B62-9820-4A3043CD194D}" type="presOf" srcId="{8A816866-0DE0-497D-9C7C-58E2ED02B4EB}" destId="{4A39FF13-9452-4487-AD6E-DD46605E8A35}" srcOrd="0" destOrd="0" presId="urn:microsoft.com/office/officeart/2005/8/layout/hList3"/>
    <dgm:cxn modelId="{2CAA62D9-AB4C-4523-9041-FD21AFD40ADE}" type="presOf" srcId="{76381131-E21B-4E54-B4CD-EA5FF3247E44}" destId="{B037E8A7-14C3-4675-A7E5-FDC7F8ECD530}" srcOrd="0" destOrd="0" presId="urn:microsoft.com/office/officeart/2005/8/layout/hList3"/>
    <dgm:cxn modelId="{412E48D8-1C80-41FC-94E6-3BAEE9A60FEA}" type="presOf" srcId="{6494CBF2-AEFE-4D82-8765-EBD3D7A46EE4}" destId="{3ABF544C-154A-4A0C-93FF-F1D5D45E8000}" srcOrd="0" destOrd="0" presId="urn:microsoft.com/office/officeart/2005/8/layout/hList3"/>
    <dgm:cxn modelId="{B27B08D0-F102-4476-916E-2AF3F066FE22}" srcId="{9406D739-C629-42B3-8533-ACF32EA8B5DD}" destId="{76381131-E21B-4E54-B4CD-EA5FF3247E44}" srcOrd="2" destOrd="0" parTransId="{EA22AFB2-8627-4179-8206-EF17B31E6D26}" sibTransId="{0C9E716A-6541-4A94-98EE-8B0DB01799EC}"/>
    <dgm:cxn modelId="{2509F720-7846-4020-89D2-7283485D247A}" type="presOf" srcId="{9406D739-C629-42B3-8533-ACF32EA8B5DD}" destId="{B507F3F8-9E41-489B-A0CC-A095D31BC2DB}" srcOrd="0" destOrd="0" presId="urn:microsoft.com/office/officeart/2005/8/layout/hList3"/>
    <dgm:cxn modelId="{C04CC0E6-5EE5-4688-A37E-381459FA2333}" type="presParOf" srcId="{3ABF544C-154A-4A0C-93FF-F1D5D45E8000}" destId="{B507F3F8-9E41-489B-A0CC-A095D31BC2DB}" srcOrd="0" destOrd="0" presId="urn:microsoft.com/office/officeart/2005/8/layout/hList3"/>
    <dgm:cxn modelId="{E1504835-BEE1-4C3C-98F4-6358020AEAA3}" type="presParOf" srcId="{3ABF544C-154A-4A0C-93FF-F1D5D45E8000}" destId="{2DAC1A80-6525-4114-9C15-B47F9E320A35}" srcOrd="1" destOrd="0" presId="urn:microsoft.com/office/officeart/2005/8/layout/hList3"/>
    <dgm:cxn modelId="{171E9AE7-5D91-498A-A662-9440CC595E04}" type="presParOf" srcId="{2DAC1A80-6525-4114-9C15-B47F9E320A35}" destId="{4A39FF13-9452-4487-AD6E-DD46605E8A35}" srcOrd="0" destOrd="0" presId="urn:microsoft.com/office/officeart/2005/8/layout/hList3"/>
    <dgm:cxn modelId="{C463D608-A1A3-4389-87F0-B7321DE03BD3}" type="presParOf" srcId="{2DAC1A80-6525-4114-9C15-B47F9E320A35}" destId="{BFBADF9E-3815-4FC8-9EE0-FCB7D8F49890}" srcOrd="1" destOrd="0" presId="urn:microsoft.com/office/officeart/2005/8/layout/hList3"/>
    <dgm:cxn modelId="{2554A26D-2A26-438A-9E39-E5702D8CDF37}" type="presParOf" srcId="{2DAC1A80-6525-4114-9C15-B47F9E320A35}" destId="{B037E8A7-14C3-4675-A7E5-FDC7F8ECD530}" srcOrd="2" destOrd="0" presId="urn:microsoft.com/office/officeart/2005/8/layout/hList3"/>
    <dgm:cxn modelId="{90109DF4-9393-4CE0-A555-CD8834DE4D6A}" type="presParOf" srcId="{3ABF544C-154A-4A0C-93FF-F1D5D45E8000}" destId="{33F01C40-0006-4B8A-AADF-140603AF870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B2AD4-3148-4A59-B959-F6737E5F4B92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DCCEF-33D6-41B8-A4A7-1C5AE0438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9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775F8-DE00-45D6-AE5F-8E87BA805E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7D33A-2E10-4833-A7A8-A1F82B3F3E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303B0-F1B6-45CC-9FDB-13687B8D57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82D6A-A9D7-49C0-930D-D23E60493B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D309-8191-41C9-8C62-768AEA9547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DF35C-0E6B-4FF9-97B0-B4EE627836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62F76-E31D-4970-9820-7A8D35EA17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BA32F-C0E8-40DE-9AAA-9E68BE4C0B0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89424-DCA5-4BEB-B631-10A4F84F0AF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6C40A-9D38-482B-A9D3-4DDA82CC43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A6707-A9CF-4C99-9198-88B45DEC39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3A7E0D-3FB7-4E97-B623-BFBD62FDFC8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6;&#1076;&#1075;&#1086;&#1090;&#1086;&#1074;&#1082;&#1072;%20&#1090;&#1077;&#1086;&#1076;&#1086;&#1083;&#1080;&#1090;&#1072;%202&#1058;30%20&#1082;%20&#1088;&#1072;&#1073;&#1086;&#1090;&#1077;.flv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sunnyday1.jpg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Добрый день!</a:t>
            </a:r>
            <a:b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</a:br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 Улыбками поприветствуйте друг друга, пожелайте хорошего настроения! </a:t>
            </a:r>
            <a:endParaRPr lang="ru-RU" sz="5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Инструктаж по технике безопасности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085"/>
          <a:stretch>
            <a:fillRect/>
          </a:stretch>
        </p:blipFill>
        <p:spPr bwMode="auto">
          <a:xfrm>
            <a:off x="381001" y="1371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1000" y="5791200"/>
            <a:ext cx="8001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Не забудь поставить подпись в журнале по технике безопасности!</a:t>
            </a:r>
            <a:endParaRPr lang="ru-RU" sz="2400" dirty="0"/>
          </a:p>
        </p:txBody>
      </p:sp>
    </p:spTree>
  </p:cSld>
  <p:clrMapOvr>
    <a:masterClrMapping/>
  </p:clrMapOvr>
  <p:transition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7010400" cy="457200"/>
          </a:xfrm>
        </p:spPr>
        <p:txBody>
          <a:bodyPr>
            <a:noAutofit/>
          </a:bodyPr>
          <a:lstStyle/>
          <a:p>
            <a:r>
              <a:rPr lang="ru-RU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Инструктаж по техники безопасности</a:t>
            </a:r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/>
              <a:t>1. Не </a:t>
            </a:r>
            <a:r>
              <a:rPr lang="ru-RU" sz="2000" dirty="0" smtClean="0"/>
              <a:t>допускаются к полевым работам лица, страдающие эпилепсией, головокружениями, болезнями сердца (по справке от врача). Они могут выполнять по заданию бригадира камеральные работы.</a:t>
            </a:r>
          </a:p>
          <a:p>
            <a:pPr>
              <a:buNone/>
            </a:pPr>
            <a:r>
              <a:rPr lang="ru-RU" sz="2000" dirty="0" smtClean="0"/>
              <a:t>2. Во время работы запрещается курение.</a:t>
            </a:r>
          </a:p>
          <a:p>
            <a:pPr>
              <a:buNone/>
            </a:pPr>
            <a:r>
              <a:rPr lang="ru-RU" sz="2000" dirty="0" smtClean="0"/>
              <a:t>3. Студенты в нетрезвом виде к работе не допускаются и направляются руководителем практикой в распоряжение деканата.</a:t>
            </a:r>
          </a:p>
          <a:p>
            <a:pPr>
              <a:buNone/>
            </a:pPr>
            <a:r>
              <a:rPr lang="ru-RU" sz="2000" dirty="0" smtClean="0"/>
              <a:t>4. При несчастном случае в бригаде должны принять меры по первой медицинской помощи пострадавшему и направлению его в медпункт. . При обнаружении неисправности прибора или оборудования обязаны немедленно сообщить об этом исполнителю работ.</a:t>
            </a:r>
          </a:p>
          <a:p>
            <a:pPr>
              <a:buNone/>
            </a:pPr>
            <a:r>
              <a:rPr lang="ru-RU" sz="2000" dirty="0" smtClean="0"/>
              <a:t>6. Во время перерывов в работе запрещается оставлять приборы без присмотра.</a:t>
            </a:r>
          </a:p>
          <a:p>
            <a:pPr>
              <a:buNone/>
            </a:pPr>
            <a:r>
              <a:rPr lang="ru-RU" sz="2000" dirty="0" smtClean="0"/>
              <a:t>7. При переходе с приборами с одного места на другое следует ходить по левой стороне дороги, в том числе и полевой, навстречу движению транспорта.</a:t>
            </a:r>
          </a:p>
          <a:p>
            <a:pPr>
              <a:buNone/>
            </a:pPr>
            <a:r>
              <a:rPr lang="ru-RU" sz="2000" dirty="0" smtClean="0"/>
              <a:t>8. Запрещается работать на крутых склонах.</a:t>
            </a:r>
          </a:p>
          <a:p>
            <a:pPr>
              <a:buNone/>
            </a:pPr>
            <a:r>
              <a:rPr lang="ru-RU" sz="2000" dirty="0" smtClean="0"/>
              <a:t>9. Нельзя работать вблизи зданий при сильном и порывистом ветре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13298" r="12234"/>
          <a:stretch>
            <a:fillRect/>
          </a:stretch>
        </p:blipFill>
        <p:spPr bwMode="auto">
          <a:xfrm>
            <a:off x="381000" y="0"/>
            <a:ext cx="1854025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858000" cy="838200"/>
          </a:xfrm>
        </p:spPr>
        <p:txBody>
          <a:bodyPr>
            <a:noAutofit/>
          </a:bodyPr>
          <a:lstStyle/>
          <a:p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Требования к приборам и инструментам: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438400"/>
            <a:ext cx="8839200" cy="426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/>
              <a:t>1.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Запрещается пользоваться неисправным оборудованием и приборами. За соблюдением этого требования обязан следить бригадир.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Складные рейки должны иметь исправные винты в местах скрепления. При работе во избежание случайного складывания рейки стопор должен быть надежно закреплен. За этим требованием следить постоянно.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Ящики и футляры для приборов должны иметь прочно прикрепленные ручки, ремни.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1"/>
            <a:ext cx="1905000" cy="2525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858000" cy="838200"/>
          </a:xfrm>
        </p:spPr>
        <p:txBody>
          <a:bodyPr>
            <a:noAutofit/>
          </a:bodyPr>
          <a:lstStyle/>
          <a:p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Требования к приборам и инструментам: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819400"/>
            <a:ext cx="8839200" cy="3886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Стальные рулетки и мерные ленты разматывать и сматывать надо вдвоем.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 Ножки штатива должны надежно закрепляться стопорными винтами. При переходе с места на место штатив, с закрепленным на нем прибором, держать вертикально.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6. Быть весьма внимательным при забивании колышков для закрепления точек.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133600" cy="282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Правила гигиены при работе в полевых условиях: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 Потным и разгоряченным не пить холодную воду.</a:t>
            </a:r>
          </a:p>
          <a:p>
            <a:pPr>
              <a:buNone/>
            </a:pPr>
            <a:r>
              <a:rPr lang="ru-RU" dirty="0" smtClean="0"/>
              <a:t>2. Защищать голову и тело от прямого воздействия солнечных лучей во избежание теплового удара и ожогов.</a:t>
            </a:r>
          </a:p>
          <a:p>
            <a:pPr>
              <a:buNone/>
            </a:pPr>
            <a:r>
              <a:rPr lang="ru-RU" dirty="0" smtClean="0"/>
              <a:t>3. При порезе или повреждении кожного покрова стараться сохранить рану в чистоте, обработать ее йодом и перевязать ее бинтом.</a:t>
            </a:r>
          </a:p>
          <a:p>
            <a:pPr>
              <a:buNone/>
            </a:pPr>
            <a:r>
              <a:rPr lang="ru-RU" dirty="0" smtClean="0"/>
              <a:t>4. В случае укуса змеи немедленно перевязать пораженную часть тела выше укуса на 10-15 см и скорее обратиться в медпункт.</a:t>
            </a:r>
          </a:p>
          <a:p>
            <a:pPr>
              <a:buNone/>
            </a:pPr>
            <a:r>
              <a:rPr lang="ru-RU" dirty="0" smtClean="0"/>
              <a:t>5. При укусах собаки срочно обратиться к врачу.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8600" y="228601"/>
            <a:ext cx="5105400" cy="3371850"/>
          </a:xfrm>
        </p:spPr>
        <p:txBody>
          <a:bodyPr>
            <a:normAutofit/>
          </a:bodyPr>
          <a:lstStyle/>
          <a:p>
            <a:r>
              <a:rPr lang="ru-RU" sz="32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ТОПОГРАФИЧЕСКАЯ СЪЕМКА – </a:t>
            </a:r>
            <a:endParaRPr lang="ru-RU" sz="32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4343400" cy="36576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это комплекс геодезических работ, которые выполняются на местности, цель которых – составление карт и планов.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758678"/>
            <a:ext cx="4191000" cy="409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t="9302" r="9760" b="4651"/>
          <a:stretch>
            <a:fillRect/>
          </a:stretch>
        </p:blipFill>
        <p:spPr bwMode="auto">
          <a:xfrm>
            <a:off x="0" y="0"/>
            <a:ext cx="412359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33CC"/>
                </a:solidFill>
              </a:rPr>
              <a:t>ЦЕЛЬ ЗАНЯТИЯ </a:t>
            </a:r>
            <a:br>
              <a:rPr lang="ru-RU" sz="3600" dirty="0" smtClean="0">
                <a:solidFill>
                  <a:srgbClr val="0033CC"/>
                </a:solidFill>
              </a:rPr>
            </a:br>
            <a:r>
              <a:rPr lang="ru-RU" sz="3600" dirty="0" smtClean="0">
                <a:solidFill>
                  <a:srgbClr val="0033CC"/>
                </a:solidFill>
              </a:rPr>
              <a:t>научиться выполнять геодезические работы по топографической съемке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med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Топографическая съемка включает в себя полевые и камеральные работы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259050"/>
            <a:ext cx="28956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/>
              <a:t>рекогносцировка местности и закрепление пунктов и измерение линий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5411450"/>
            <a:ext cx="28956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измерение углов и съемка контуров местности</a:t>
            </a:r>
            <a:endParaRPr lang="ru-RU" sz="2400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занятия: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 Изучить состав полевых работ при теодолитной съемке</a:t>
            </a:r>
          </a:p>
          <a:p>
            <a:pPr>
              <a:buNone/>
            </a:pPr>
            <a:r>
              <a:rPr lang="ru-RU" dirty="0" smtClean="0"/>
              <a:t>2. Выполнить полевые работы</a:t>
            </a:r>
          </a:p>
          <a:p>
            <a:pPr lvl="0">
              <a:buNone/>
            </a:pPr>
            <a:r>
              <a:rPr lang="ru-RU" dirty="0" smtClean="0"/>
              <a:t>А) Провести рекогносцировку местности, закрепить ПК и измерить расстояния между ними</a:t>
            </a:r>
          </a:p>
          <a:p>
            <a:pPr lvl="0">
              <a:buNone/>
            </a:pPr>
            <a:r>
              <a:rPr lang="ru-RU" dirty="0" smtClean="0"/>
              <a:t>Б) Выполнить измерение углов и съемку контуров местности </a:t>
            </a:r>
          </a:p>
          <a:p>
            <a:pPr>
              <a:buNone/>
            </a:pPr>
            <a:r>
              <a:rPr lang="ru-RU" dirty="0" smtClean="0"/>
              <a:t>3. Выполнить камеральные работы</a:t>
            </a:r>
          </a:p>
          <a:p>
            <a:pPr>
              <a:buNone/>
            </a:pPr>
            <a:r>
              <a:rPr lang="ru-RU" dirty="0" smtClean="0"/>
              <a:t>4.  Построить план строительной площадки на миллиметровой бумаге и выполнить таблицу топографических обозначений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Полевые работы</a:t>
            </a:r>
            <a:endParaRPr lang="ru-RU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6343875" cy="411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ЖУРНАЛ</a:t>
            </a:r>
            <a:endParaRPr lang="ru-RU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2" y="838200"/>
          <a:ext cx="8991598" cy="579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9"/>
                <a:gridCol w="2743199"/>
                <a:gridCol w="762000"/>
                <a:gridCol w="1066800"/>
                <a:gridCol w="990600"/>
                <a:gridCol w="1066800"/>
                <a:gridCol w="949351"/>
                <a:gridCol w="955649"/>
              </a:tblGrid>
              <a:tr h="7239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Ф.И.О.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При-сут-е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Пров-ка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знаний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 задан.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 задан.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 задан.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Итог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Зверева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Федотова М.И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Черепова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К.Р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Певцова Н.М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Сазонова А.И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Смирнов В.В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Шенфельд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Ю.С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Винокуров А.С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Нефёдова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Говорухина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К.А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Баборыкина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Орлова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609600" y="3810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Дата                                                                                    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Группа 25 подгруппа 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49250"/>
            <a:ext cx="3276600" cy="79375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Задание </a:t>
            </a:r>
            <a:r>
              <a:rPr lang="ru-RU" sz="400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dirty="0" smtClean="0"/>
              <a:t>время выполнения 30 минут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52800" y="273050"/>
            <a:ext cx="5791200" cy="6432550"/>
          </a:xfrm>
        </p:spPr>
        <p:txBody>
          <a:bodyPr>
            <a:noAutofit/>
          </a:bodyPr>
          <a:lstStyle/>
          <a:p>
            <a:pPr marL="34925" indent="0">
              <a:buNone/>
            </a:pPr>
            <a:r>
              <a:rPr lang="ru-RU" sz="2300" dirty="0" smtClean="0"/>
              <a:t> Во время рекогносцировки  устанавливается наиболее целесообразное расположение вершин хода, обеспечивающих удобство съемки контуров и предметов местности. Пункты съемочного обоснования закрепляют металлическими трубками или деревянными кольями. Измерение сторон теодолитных ходов выполняют при помощи стальной рулетки с точностью 1/2000. Измерение линии рулеткой состоит в последовательном уложении мерного прибора в створе измеряемой линии. Для контроля линии измеряют дважды в прямом и обратном направлениях. За окончательный результат принимают среднее арифметическое из двух измерений, если их расхождение не превышает 1/2000 от их длины.</a:t>
            </a:r>
          </a:p>
          <a:p>
            <a:pPr marL="36000" indent="324000"/>
            <a:endParaRPr lang="ru-RU" sz="23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830763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smtClean="0"/>
              <a:t>РЕКОГНОСЦИРОВКА МЕСТНОСТИ И ЗАКРЕПЛЕНИЕ ПУНКТОВ И ИЗМЕРЕНИЕ ЛИНИЙ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33400" y="2514600"/>
            <a:ext cx="2895600" cy="3886200"/>
            <a:chOff x="76195" y="1524006"/>
            <a:chExt cx="2100983" cy="338889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6195" y="1524006"/>
              <a:ext cx="2100983" cy="3388895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76195" y="1524006"/>
              <a:ext cx="2100983" cy="3388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/>
            </a:p>
          </p:txBody>
        </p:sp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7817" t="30710" b="17799"/>
          <a:stretch>
            <a:fillRect/>
          </a:stretch>
        </p:blipFill>
        <p:spPr bwMode="auto">
          <a:xfrm>
            <a:off x="4724400" y="2209800"/>
            <a:ext cx="4267200" cy="4572000"/>
          </a:xfrm>
          <a:prstGeom prst="rect">
            <a:avLst/>
          </a:prstGeom>
          <a:ln>
            <a:solidFill>
              <a:srgbClr val="0033CC"/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4267200" cy="1403350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ru-RU" sz="540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Обработка результатов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1800" dirty="0" smtClean="0"/>
              <a:t>время выполнения 15 минут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0"/>
            <a:ext cx="3962400" cy="243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ПРИМЕР: </a:t>
            </a:r>
          </a:p>
          <a:p>
            <a:pPr algn="ctr">
              <a:buNone/>
            </a:pPr>
            <a:r>
              <a:rPr lang="ru-RU" b="1" dirty="0" smtClean="0"/>
              <a:t>Схема теодолитного хода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1905000"/>
            <a:ext cx="3886200" cy="48006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ПРИМЕР: Таблица расстояний между точками</a:t>
            </a:r>
            <a:endParaRPr lang="ru-RU" sz="2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3048000"/>
          <a:ext cx="4191000" cy="3612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648"/>
                <a:gridCol w="1434352"/>
                <a:gridCol w="1524000"/>
              </a:tblGrid>
              <a:tr h="6696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Точки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Расстояния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Единицы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измерения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23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I-II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123,53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23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II-III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297,62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23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III-IV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333,12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23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IV-V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298,81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23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V-I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297,82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1162050"/>
          </a:xfrm>
        </p:spPr>
        <p:txBody>
          <a:bodyPr>
            <a:noAutofit/>
          </a:bodyPr>
          <a:lstStyle/>
          <a:p>
            <a:r>
              <a:rPr lang="ru-RU" sz="4400" dirty="0" smtClean="0"/>
              <a:t>Вопрос: Какая спецодежда у геодезистов?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Чего не хватает в спецодежде геодезиста?</a:t>
            </a:r>
            <a:endParaRPr lang="ru-RU" sz="40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000" t="26196" r="26000" b="24601"/>
          <a:stretch>
            <a:fillRect/>
          </a:stretch>
        </p:blipFill>
        <p:spPr bwMode="auto">
          <a:xfrm>
            <a:off x="3581400" y="1828800"/>
            <a:ext cx="4495800" cy="414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ЖУРНАЛ</a:t>
            </a:r>
            <a:endParaRPr lang="ru-RU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2" y="838200"/>
          <a:ext cx="8991598" cy="579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9"/>
                <a:gridCol w="2743199"/>
                <a:gridCol w="762000"/>
                <a:gridCol w="1066800"/>
                <a:gridCol w="990600"/>
                <a:gridCol w="1066800"/>
                <a:gridCol w="949351"/>
                <a:gridCol w="955649"/>
              </a:tblGrid>
              <a:tr h="7239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Ф.И.О.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При-сут-е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Пров-ка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знаний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 задан.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 задан.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 задан.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Итог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Зверева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Федотова М.И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Черепова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К.Р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Певцова Н.М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Сазонова А.И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Смирнов В.В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Шенфельд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Ю.С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Винокуров А.С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Нефёдова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Говорухина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К.А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Баборыкина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Орлова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609600" y="3810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Дата                                                                                    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Группа 25 подгруппа 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81400" cy="946150"/>
          </a:xfrm>
        </p:spPr>
        <p:txBody>
          <a:bodyPr>
            <a:noAutofit/>
          </a:bodyPr>
          <a:lstStyle/>
          <a:p>
            <a:pPr algn="ctr"/>
            <a:r>
              <a:rPr lang="ru-RU" sz="540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Задание </a:t>
            </a:r>
            <a:r>
              <a:rPr lang="ru-RU" sz="440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</a:t>
            </a:r>
            <a:br>
              <a:rPr lang="ru-RU" sz="440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800" dirty="0" smtClean="0"/>
              <a:t> время выполнения 90 минут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820"/>
          <a:stretch>
            <a:fillRect/>
          </a:stretch>
        </p:blipFill>
        <p:spPr bwMode="auto">
          <a:xfrm>
            <a:off x="228600" y="2971800"/>
            <a:ext cx="2743200" cy="347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28600" y="1524000"/>
            <a:ext cx="3276600" cy="3886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Измерение горизонтальных углов</a:t>
            </a:r>
            <a:endParaRPr lang="ru-RU" sz="2800" b="1" dirty="0"/>
          </a:p>
        </p:txBody>
      </p:sp>
      <p:sp>
        <p:nvSpPr>
          <p:cNvPr id="8" name="Облако 7"/>
          <p:cNvSpPr/>
          <p:nvPr/>
        </p:nvSpPr>
        <p:spPr>
          <a:xfrm>
            <a:off x="2590800" y="3886200"/>
            <a:ext cx="2895600" cy="21336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отдельного угла (способ приемов)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876800" y="5029200"/>
            <a:ext cx="2743200" cy="18288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круговых приемов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705600" y="3962400"/>
            <a:ext cx="2514600" cy="15240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во всех комбинациях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лнце 10">
            <a:hlinkClick r:id="rId3" action="ppaction://hlinkfile"/>
          </p:cNvPr>
          <p:cNvSpPr/>
          <p:nvPr/>
        </p:nvSpPr>
        <p:spPr>
          <a:xfrm>
            <a:off x="3733800" y="1828800"/>
            <a:ext cx="4648200" cy="2971800"/>
          </a:xfrm>
          <a:prstGeom prst="su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измерения горизонтальных углов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67200" y="228600"/>
            <a:ext cx="449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Измерения угла выполняется строго по методике, соответствующей способу измерения</a:t>
            </a:r>
            <a:endParaRPr lang="ru-RU" sz="2800" b="1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6021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Центрирование теодолита - это установка оси вращения алидады над вершиной измеряемого угла; операция выполняется с помощью отвеса, подвешиваемого на крючок станового винта.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Горизонтирование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теодолита - это установка оси вращения алидады в вертикальное положение; операция выполняется с помощью подъемных винтов и уровня при алидаде горизонтального круга.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Установка трубы - это установка трубы по глазу и по предмету; операция выполняется с помощью подвижного окулярного кольца (установка по глазу - фокусирование сетки нитей) и винта фокусировки трубы на предмет.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" cy="207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16303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 измерением угла необходимо привести теодолит в рабочее положение выполнить три операции: центрирование,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горизонтирование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установку зрительной трубы.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7181"/>
          <a:stretch>
            <a:fillRect/>
          </a:stretch>
        </p:blipFill>
        <p:spPr bwMode="auto">
          <a:xfrm>
            <a:off x="381000" y="175260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Метод приемов. </a:t>
            </a:r>
            <a:b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</a:b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(Способ отдельного угла.)</a:t>
            </a:r>
            <a:b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</a:b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Круг лево (КЛ)</a:t>
            </a:r>
            <a:endParaRPr lang="ru-RU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1828800"/>
            <a:ext cx="37338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Наведение трубы на точку, фиксирующую направление первой стороны угла при круге лево (КЛ), взятие отсчета L1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Метод приемов. (Способ отдельного угла.)</a:t>
            </a:r>
            <a:b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</a:b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Круг лево (КЛ)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7181"/>
          <a:stretch>
            <a:fillRect/>
          </a:stretch>
        </p:blipFill>
        <p:spPr bwMode="auto">
          <a:xfrm>
            <a:off x="152400" y="1981200"/>
            <a:ext cx="452129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76800" y="1683127"/>
            <a:ext cx="403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Поворот алидады по ходу часовой стрелки и наведение трубы на точку, фиксирующую направление второй стороны угла; взятие отсчета L2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Метод приемов. (Способ отдельного угла.)</a:t>
            </a:r>
            <a:b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</a:b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Круг лево (КЛ)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2332037"/>
            <a:ext cx="3962400" cy="3840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Вычисление угла </a:t>
            </a:r>
            <a:br>
              <a:rPr lang="ru-RU" dirty="0" smtClean="0"/>
            </a:br>
            <a:r>
              <a:rPr lang="ru-RU" dirty="0" smtClean="0"/>
              <a:t>при КЛ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err="1" smtClean="0"/>
              <a:t>βл </a:t>
            </a:r>
            <a:r>
              <a:rPr lang="ru-RU" dirty="0" smtClean="0"/>
              <a:t>= L2 - L1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7181"/>
          <a:stretch>
            <a:fillRect/>
          </a:stretch>
        </p:blipFill>
        <p:spPr bwMode="auto">
          <a:xfrm>
            <a:off x="152399" y="2286000"/>
            <a:ext cx="446912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305800" cy="976532"/>
          </a:xfrm>
        </p:spPr>
        <p:txBody>
          <a:bodyPr>
            <a:normAutofit/>
          </a:bodyPr>
          <a:lstStyle/>
          <a:p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Правила работы на уроке</a:t>
            </a:r>
            <a:endParaRPr lang="ru-RU" sz="5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8458200" cy="5638800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spcBef>
                <a:spcPts val="0"/>
              </a:spcBef>
              <a:buBlip>
                <a:blip r:embed="rId2"/>
              </a:buBlip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нас на занятии закон един – все слушают, когда говорит один.</a:t>
            </a:r>
          </a:p>
          <a:p>
            <a:pPr marL="457200" indent="-457200" algn="just">
              <a:spcBef>
                <a:spcPts val="0"/>
              </a:spcBef>
              <a:buBlip>
                <a:blip r:embed="rId2"/>
              </a:buBlip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Обращаясь друг к другу, начинайте свои фразы со слов: </a:t>
            </a:r>
          </a:p>
          <a:p>
            <a:pPr marL="803275" indent="-457200" algn="just">
              <a:spcBef>
                <a:spcPts val="0"/>
              </a:spcBef>
              <a:buBlip>
                <a:blip r:embed="rId3"/>
              </a:buBlip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не мог бы мне помочь разобраться с этим заданием…</a:t>
            </a:r>
          </a:p>
          <a:p>
            <a:pPr marL="803275" indent="-457200" algn="just">
              <a:spcBef>
                <a:spcPts val="0"/>
              </a:spcBef>
              <a:buBlip>
                <a:blip r:embed="rId3"/>
              </a:buBlip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тебе за помощь…</a:t>
            </a:r>
          </a:p>
          <a:p>
            <a:pPr marL="803275" indent="-457200" algn="just">
              <a:spcBef>
                <a:spcPts val="0"/>
              </a:spcBef>
              <a:buBlip>
                <a:blip r:embed="rId3"/>
              </a:buBlip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Уважаю твоё мнение, но я с тобой не согласен…</a:t>
            </a:r>
          </a:p>
          <a:p>
            <a:pPr marL="803275" indent="-457200" algn="just">
              <a:spcBef>
                <a:spcPts val="0"/>
              </a:spcBef>
              <a:buBlip>
                <a:blip r:embed="rId3"/>
              </a:buBlip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совершенно прав, я согласен с тобой…</a:t>
            </a:r>
          </a:p>
          <a:p>
            <a:pPr marL="803275" indent="-457200" algn="just">
              <a:spcBef>
                <a:spcPts val="0"/>
              </a:spcBef>
              <a:buBlip>
                <a:blip r:embed="rId3"/>
              </a:buBlip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ты считаешь, я прав в своем решении…</a:t>
            </a:r>
          </a:p>
          <a:p>
            <a:pPr marL="803275" indent="-457200" algn="just">
              <a:spcBef>
                <a:spcPts val="0"/>
              </a:spcBef>
              <a:buBlip>
                <a:blip r:embed="rId3"/>
              </a:buBlip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 так добр…</a:t>
            </a:r>
          </a:p>
          <a:p>
            <a:pPr marL="803275" indent="-457200" algn="just">
              <a:spcBef>
                <a:spcPts val="0"/>
              </a:spcBef>
              <a:buBlip>
                <a:blip r:embed="rId3"/>
              </a:buBlip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Извини…</a:t>
            </a:r>
          </a:p>
          <a:p>
            <a:pPr marL="803275" indent="-457200" algn="just">
              <a:spcBef>
                <a:spcPts val="0"/>
              </a:spcBef>
              <a:buBlip>
                <a:blip r:embed="rId3"/>
              </a:buBlip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будет ли тебе угодно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ru-RU" sz="3500" b="1" dirty="0" smtClean="0">
              <a:latin typeface="BancoDi" pitchFamily="82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ru-RU" dirty="0" smtClean="0">
              <a:solidFill>
                <a:srgbClr val="FFC000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Метод приемов. (Способ отдельного угла.)</a:t>
            </a:r>
            <a:b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</a:b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Круг право (КП)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19600" y="2209800"/>
            <a:ext cx="4343400" cy="4267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Переведение трубы через зенит и наведение ее на точку, фиксирующую направление первой стороны угла, при круге право (КП); взятие отсчета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ct val="12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>
              <a:lnSpc>
                <a:spcPct val="120000"/>
              </a:lnSpc>
            </a:pPr>
            <a:endParaRPr lang="ru-RU" sz="2800" dirty="0" smtClean="0"/>
          </a:p>
          <a:p>
            <a:pPr>
              <a:lnSpc>
                <a:spcPct val="120000"/>
              </a:lnSpc>
            </a:pPr>
            <a:endParaRPr lang="ru-RU" sz="2800" dirty="0" smtClean="0"/>
          </a:p>
          <a:p>
            <a:pPr>
              <a:lnSpc>
                <a:spcPct val="120000"/>
              </a:lnSpc>
            </a:pPr>
            <a:endParaRPr lang="ru-RU" sz="2800" dirty="0" smtClean="0"/>
          </a:p>
          <a:p>
            <a:pPr>
              <a:lnSpc>
                <a:spcPct val="120000"/>
              </a:lnSpc>
            </a:pPr>
            <a:endParaRPr lang="ru-RU" sz="2800" dirty="0" smtClean="0"/>
          </a:p>
          <a:p>
            <a:pPr>
              <a:lnSpc>
                <a:spcPct val="120000"/>
              </a:lnSpc>
            </a:pPr>
            <a:endParaRPr lang="ru-RU" sz="2800" dirty="0" smtClean="0"/>
          </a:p>
          <a:p>
            <a:pPr>
              <a:lnSpc>
                <a:spcPct val="120000"/>
              </a:lnSpc>
              <a:buNone/>
            </a:pPr>
            <a:r>
              <a:rPr lang="ru-RU" sz="2800" dirty="0" smtClean="0"/>
              <a:t>                            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7181"/>
          <a:stretch>
            <a:fillRect/>
          </a:stretch>
        </p:blipFill>
        <p:spPr bwMode="auto">
          <a:xfrm>
            <a:off x="228600" y="2184400"/>
            <a:ext cx="4267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2514600" y="38100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tx1"/>
                </a:solidFill>
              </a:rPr>
              <a:t>β</a:t>
            </a:r>
            <a:r>
              <a:rPr lang="ru-RU" sz="1400" dirty="0" err="1" smtClean="0">
                <a:solidFill>
                  <a:schemeClr val="tx1"/>
                </a:solidFill>
              </a:rPr>
              <a:t>п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Метод приемов. (Способ отдельного угла.)</a:t>
            </a:r>
            <a:b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</a:b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Круг право (КП)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1828800"/>
            <a:ext cx="4419600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5.Поворот алидады по ходу часовой стрелки и наведение трубы на точку, фиксирующую направление второй стороны угла; взятие отсчета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7181"/>
          <a:stretch>
            <a:fillRect/>
          </a:stretch>
        </p:blipFill>
        <p:spPr bwMode="auto">
          <a:xfrm>
            <a:off x="228600" y="2419350"/>
            <a:ext cx="4343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2514600" y="38100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tx1"/>
                </a:solidFill>
              </a:rPr>
              <a:t>β</a:t>
            </a:r>
            <a:r>
              <a:rPr lang="ru-RU" sz="1400" dirty="0" err="1" smtClean="0">
                <a:solidFill>
                  <a:schemeClr val="tx1"/>
                </a:solidFill>
              </a:rPr>
              <a:t>п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Метод приемов. </a:t>
            </a:r>
            <a:b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</a:b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(Способ отдельного угла)</a:t>
            </a:r>
            <a:b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</a:b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Круг право (КП)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876800" y="2209800"/>
            <a:ext cx="4114800" cy="43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6. Вычисление угла при КП: </a:t>
            </a:r>
          </a:p>
          <a:p>
            <a:endParaRPr lang="ru-RU" sz="4000" dirty="0" smtClean="0"/>
          </a:p>
          <a:p>
            <a:pPr>
              <a:buNone/>
            </a:pPr>
            <a:r>
              <a:rPr lang="ru-RU" sz="4000" dirty="0" err="1" smtClean="0"/>
              <a:t>βп </a:t>
            </a:r>
            <a:r>
              <a:rPr lang="ru-RU" sz="4000" dirty="0" smtClean="0"/>
              <a:t>= </a:t>
            </a:r>
            <a:r>
              <a:rPr lang="en-US" sz="4000" dirty="0" smtClean="0"/>
              <a:t>L</a:t>
            </a:r>
            <a:r>
              <a:rPr lang="ru-RU" sz="4000" dirty="0" smtClean="0"/>
              <a:t>2 - </a:t>
            </a:r>
            <a:r>
              <a:rPr lang="en-US" sz="4000" dirty="0" smtClean="0"/>
              <a:t>L</a:t>
            </a:r>
            <a:r>
              <a:rPr lang="ru-RU" sz="4000" dirty="0" smtClean="0"/>
              <a:t>1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7181"/>
          <a:stretch>
            <a:fillRect/>
          </a:stretch>
        </p:blipFill>
        <p:spPr bwMode="auto">
          <a:xfrm>
            <a:off x="152400" y="2051050"/>
            <a:ext cx="44958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2514600" y="38100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tx1"/>
                </a:solidFill>
              </a:rPr>
              <a:t>β</a:t>
            </a:r>
            <a:r>
              <a:rPr lang="ru-RU" sz="1400" dirty="0" err="1" smtClean="0">
                <a:solidFill>
                  <a:schemeClr val="tx1"/>
                </a:solidFill>
              </a:rPr>
              <a:t>п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Метод приемов</a:t>
            </a:r>
            <a:endParaRPr lang="ru-RU" sz="5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при выполнении условия |</a:t>
            </a:r>
            <a:r>
              <a:rPr lang="ru-RU" dirty="0" err="1" smtClean="0"/>
              <a:t>βл </a:t>
            </a:r>
            <a:r>
              <a:rPr lang="ru-RU" dirty="0" smtClean="0"/>
              <a:t>- </a:t>
            </a:r>
            <a:r>
              <a:rPr lang="ru-RU" dirty="0" err="1" smtClean="0"/>
              <a:t>βп</a:t>
            </a:r>
            <a:r>
              <a:rPr lang="ru-RU" dirty="0" smtClean="0"/>
              <a:t>| &lt; 1.5 * </a:t>
            </a:r>
            <a:r>
              <a:rPr lang="ru-RU" dirty="0" err="1" smtClean="0"/>
              <a:t>t</a:t>
            </a:r>
            <a:r>
              <a:rPr lang="ru-RU" dirty="0" smtClean="0"/>
              <a:t>, где </a:t>
            </a:r>
            <a:r>
              <a:rPr lang="ru-RU" dirty="0" err="1" smtClean="0"/>
              <a:t>t</a:t>
            </a:r>
            <a:r>
              <a:rPr lang="ru-RU" dirty="0" smtClean="0"/>
              <a:t> - точность теодолита, вычисление среднего значения угла: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err="1" smtClean="0"/>
              <a:t>βср </a:t>
            </a:r>
            <a:r>
              <a:rPr lang="ru-RU" dirty="0" smtClean="0"/>
              <a:t>= 0.5 * (</a:t>
            </a:r>
            <a:r>
              <a:rPr lang="ru-RU" dirty="0" err="1" smtClean="0"/>
              <a:t>βл </a:t>
            </a:r>
            <a:r>
              <a:rPr lang="ru-RU" dirty="0" smtClean="0"/>
              <a:t>+ </a:t>
            </a:r>
            <a:r>
              <a:rPr lang="ru-RU" dirty="0" err="1" smtClean="0"/>
              <a:t>βп</a:t>
            </a:r>
            <a:r>
              <a:rPr lang="ru-RU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Метод приемов</a:t>
            </a:r>
            <a:endParaRPr lang="ru-RU" sz="5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Измерение угла при одном положении круга (КЛ или КП) составляет один </a:t>
            </a:r>
            <a:r>
              <a:rPr lang="ru-RU" dirty="0" err="1" smtClean="0"/>
              <a:t>полуприем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полный цикл измерения угла при двух положениях круга составляет один прием.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Среднее значение угла :</a:t>
            </a:r>
          </a:p>
          <a:p>
            <a:pPr algn="ctr">
              <a:buNone/>
            </a:pPr>
            <a:r>
              <a:rPr lang="el-GR" sz="4000" b="1" dirty="0" smtClean="0"/>
              <a:t>α</a:t>
            </a:r>
            <a:r>
              <a:rPr lang="ru-RU" b="1" dirty="0" smtClean="0"/>
              <a:t>=</a:t>
            </a:r>
            <a:r>
              <a:rPr lang="en-US" b="1" dirty="0" smtClean="0"/>
              <a:t>(</a:t>
            </a:r>
            <a:r>
              <a:rPr lang="ru-RU" b="1" dirty="0" err="1" smtClean="0"/>
              <a:t>βл</a:t>
            </a:r>
            <a:r>
              <a:rPr lang="ru-RU" b="1" dirty="0" smtClean="0"/>
              <a:t> </a:t>
            </a:r>
            <a:r>
              <a:rPr lang="en-US" b="1" dirty="0" smtClean="0"/>
              <a:t>+ </a:t>
            </a:r>
            <a:r>
              <a:rPr lang="ru-RU" b="1" dirty="0" err="1" smtClean="0"/>
              <a:t>βп</a:t>
            </a:r>
            <a:r>
              <a:rPr lang="en-US" b="1" dirty="0" smtClean="0"/>
              <a:t>)/2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Метод приемов</a:t>
            </a:r>
            <a:endParaRPr lang="ru-RU" sz="5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5409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/>
                <a:gridCol w="1016000"/>
                <a:gridCol w="1981200"/>
                <a:gridCol w="1828800"/>
                <a:gridCol w="2895600"/>
              </a:tblGrid>
              <a:tr h="146338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2400" smtClean="0">
                          <a:solidFill>
                            <a:schemeClr val="tx1"/>
                          </a:solidFill>
                        </a:rPr>
                        <a:t>точки стоя-ния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№ точки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наб-люде-ния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Отсчеты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по горизонтальному кругу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Угол в полу-приёме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Среднее значение угла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3023">
                <a:tc row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>
                          <a:solidFill>
                            <a:schemeClr val="tx1"/>
                          </a:solidFill>
                        </a:rPr>
                        <a:t>КЛ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L2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βл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= L2 - L1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</a:rPr>
                        <a:t>βл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</a:rPr>
                        <a:t>βп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)/2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3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L1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54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>
                          <a:solidFill>
                            <a:schemeClr val="tx1"/>
                          </a:solidFill>
                        </a:rPr>
                        <a:t>КП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L2</a:t>
                      </a: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βп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= L2 - L1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302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L1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76200"/>
            <a:ext cx="8839200" cy="14351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490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Обработка</a:t>
            </a:r>
            <a:br>
              <a:rPr lang="ru-RU" sz="490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</a:br>
            <a:r>
              <a:rPr lang="ru-RU" sz="490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 результатов              </a:t>
            </a:r>
            <a:r>
              <a:rPr lang="ru-RU" dirty="0" smtClean="0"/>
              <a:t>время выполнения 30 минут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00400" y="228600"/>
            <a:ext cx="5943600" cy="6413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Журнал горизонтальных углов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6200" y="1676400"/>
            <a:ext cx="2438400" cy="42973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Заполнение журнала </a:t>
            </a:r>
            <a:r>
              <a:rPr lang="ru-RU" sz="3200" dirty="0" err="1" smtClean="0"/>
              <a:t>горизон-тальных</a:t>
            </a:r>
            <a:r>
              <a:rPr lang="ru-RU" sz="3200" dirty="0" smtClean="0"/>
              <a:t> углов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543" y="1295399"/>
            <a:ext cx="6429057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9651" cy="726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57600" y="381000"/>
            <a:ext cx="4800600" cy="868362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ЭТО ИНТЕРЕСНО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ЖУРНАЛ</a:t>
            </a:r>
            <a:endParaRPr lang="ru-RU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2" y="838200"/>
          <a:ext cx="8991598" cy="579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9"/>
                <a:gridCol w="2743199"/>
                <a:gridCol w="762000"/>
                <a:gridCol w="1066800"/>
                <a:gridCol w="990600"/>
                <a:gridCol w="1066800"/>
                <a:gridCol w="949351"/>
                <a:gridCol w="955649"/>
              </a:tblGrid>
              <a:tr h="7239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Ф.И.О.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При-сут-е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Пров-ка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знаний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 задан.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 задан.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 задан.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Итог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Зверева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Федотова М.И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Черепова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К.Р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Певцова Н.М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Сазонова А.И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Смирнов В.В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Шенфельд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Ю.С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Винокуров А.С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Нефёдова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Говорухина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К.А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Баборыкина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Орлова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609600" y="3810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Дата                                                                                    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Группа 25 подгруппа 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05200" cy="1162050"/>
          </a:xfrm>
        </p:spPr>
        <p:txBody>
          <a:bodyPr>
            <a:normAutofit fontScale="90000"/>
          </a:bodyPr>
          <a:lstStyle/>
          <a:p>
            <a:r>
              <a:rPr lang="ru-RU" sz="540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Задание</a:t>
            </a:r>
            <a:r>
              <a:rPr lang="ru-RU" sz="490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3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/>
              <a:t>время выполнения 60 минут</a:t>
            </a:r>
            <a:endParaRPr lang="ru-RU" sz="2200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"/>
            <a:ext cx="3733800" cy="248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38600" cy="4691063"/>
          </a:xfrm>
        </p:spPr>
        <p:txBody>
          <a:bodyPr/>
          <a:lstStyle/>
          <a:p>
            <a:pPr lvl="0"/>
            <a:r>
              <a:rPr lang="ru-RU" sz="3200" b="1" dirty="0" smtClean="0"/>
              <a:t>Камеральные работы </a:t>
            </a:r>
            <a:r>
              <a:rPr lang="ru-RU" b="1" dirty="0" smtClean="0"/>
              <a:t>- </a:t>
            </a:r>
            <a:r>
              <a:rPr lang="ru-RU" sz="3200" b="1" dirty="0" smtClean="0"/>
              <a:t>обработка собранного в полевых условиях материала при исследовательской работе</a:t>
            </a:r>
          </a:p>
          <a:p>
            <a:endParaRPr lang="ru-RU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255778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743200"/>
            <a:ext cx="3657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876800"/>
            <a:ext cx="23622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953000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Кейс-задание</a:t>
            </a:r>
            <a:endParaRPr lang="ru-RU" sz="5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06963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14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городе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Южноуральске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на территории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Южноуральского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энергетического техникума необходимо построить здание строительных мастерских. </a:t>
            </a:r>
          </a:p>
          <a:p>
            <a:pPr marL="0" indent="457200" algn="just">
              <a:lnSpc>
                <a:spcPct val="114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Администрация техникума в лице директора Тучина В.М. просит студентов строительной специальности произвести топографическую съемку участка местности.</a:t>
            </a:r>
          </a:p>
          <a:p>
            <a:pPr indent="457200" algn="just"/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895599"/>
          </a:xfrm>
        </p:spPr>
        <p:txBody>
          <a:bodyPr>
            <a:noAutofit/>
          </a:bodyPr>
          <a:lstStyle/>
          <a:p>
            <a:pPr lvl="0" algn="l"/>
            <a:r>
              <a:rPr lang="ru-RU" sz="3200" b="1" dirty="0" smtClean="0"/>
              <a:t>Определяем сумму измеренных углов замкнутого теодолитного хода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err="1" smtClean="0"/>
              <a:t>Σβ</a:t>
            </a:r>
            <a:r>
              <a:rPr lang="ru-RU" sz="3200" b="1" baseline="-25000" dirty="0" err="1" smtClean="0"/>
              <a:t>из</a:t>
            </a:r>
            <a:r>
              <a:rPr lang="ru-RU" sz="3200" b="1" dirty="0" smtClean="0"/>
              <a:t>=β</a:t>
            </a:r>
            <a:r>
              <a:rPr lang="ru-RU" sz="3200" b="1" baseline="-25000" dirty="0" smtClean="0"/>
              <a:t>1</a:t>
            </a:r>
            <a:r>
              <a:rPr lang="ru-RU" sz="3200" b="1" dirty="0" smtClean="0"/>
              <a:t>+ β</a:t>
            </a:r>
            <a:r>
              <a:rPr lang="ru-RU" sz="3200" b="1" baseline="-25000" dirty="0" smtClean="0"/>
              <a:t>2</a:t>
            </a:r>
            <a:r>
              <a:rPr lang="ru-RU" sz="3200" b="1" dirty="0" smtClean="0"/>
              <a:t>+ β</a:t>
            </a:r>
            <a:r>
              <a:rPr lang="ru-RU" sz="3200" b="1" baseline="-25000" dirty="0" smtClean="0"/>
              <a:t>3</a:t>
            </a:r>
            <a:r>
              <a:rPr lang="ru-RU" sz="3200" b="1" dirty="0" smtClean="0"/>
              <a:t> + β</a:t>
            </a:r>
            <a:r>
              <a:rPr lang="ru-RU" sz="3200" b="1" baseline="-25000" dirty="0" smtClean="0"/>
              <a:t>4</a:t>
            </a:r>
            <a:r>
              <a:rPr lang="ru-RU" sz="3200" b="1" dirty="0" smtClean="0"/>
              <a:t> + β</a:t>
            </a:r>
            <a:r>
              <a:rPr lang="ru-RU" sz="3200" b="1" baseline="-25000" dirty="0" smtClean="0"/>
              <a:t>5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8153400" cy="2667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Определяем сумму  </a:t>
            </a:r>
            <a:r>
              <a:rPr lang="ru-RU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βт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Σβ</a:t>
            </a:r>
            <a:r>
              <a:rPr lang="ru-RU" sz="36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=180</a:t>
            </a:r>
            <a:r>
              <a:rPr lang="ru-RU" sz="36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 </a:t>
            </a:r>
            <a:r>
              <a:rPr lang="ru-RU" sz="36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(n-2)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6324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dirty="0" smtClean="0"/>
              <a:t>Определяем угловую невязку</a:t>
            </a:r>
          </a:p>
          <a:p>
            <a:pPr>
              <a:lnSpc>
                <a:spcPct val="110000"/>
              </a:lnSpc>
              <a:buNone/>
            </a:pPr>
            <a:r>
              <a:rPr lang="ru-RU" dirty="0" err="1" smtClean="0"/>
              <a:t>f</a:t>
            </a:r>
            <a:r>
              <a:rPr lang="ru-RU" baseline="-25000" dirty="0" err="1" smtClean="0"/>
              <a:t>β</a:t>
            </a:r>
            <a:r>
              <a:rPr lang="ru-RU" dirty="0" err="1" smtClean="0"/>
              <a:t>= Σβ</a:t>
            </a:r>
            <a:r>
              <a:rPr lang="ru-RU" baseline="-25000" dirty="0" err="1" smtClean="0"/>
              <a:t>из</a:t>
            </a:r>
            <a:r>
              <a:rPr lang="ru-RU" dirty="0" err="1" smtClean="0"/>
              <a:t>- Σβ</a:t>
            </a:r>
            <a:r>
              <a:rPr lang="ru-RU" baseline="-25000" dirty="0" err="1" smtClean="0"/>
              <a:t>т</a:t>
            </a:r>
            <a:r>
              <a:rPr lang="ru-RU" dirty="0" err="1" smtClean="0"/>
              <a:t>,</a:t>
            </a:r>
            <a:endParaRPr lang="ru-RU" dirty="0" smtClean="0"/>
          </a:p>
          <a:p>
            <a:pPr>
              <a:lnSpc>
                <a:spcPct val="110000"/>
              </a:lnSpc>
              <a:buNone/>
            </a:pPr>
            <a:r>
              <a:rPr lang="ru-RU" dirty="0" err="1" smtClean="0"/>
              <a:t>f</a:t>
            </a:r>
            <a:r>
              <a:rPr lang="ru-RU" baseline="-25000" dirty="0" err="1" smtClean="0"/>
              <a:t>β</a:t>
            </a:r>
            <a:r>
              <a:rPr lang="ru-RU" dirty="0" err="1" smtClean="0"/>
              <a:t>=360</a:t>
            </a:r>
            <a:r>
              <a:rPr lang="ru-RU" baseline="30000" dirty="0" err="1" smtClean="0"/>
              <a:t>0</a:t>
            </a:r>
            <a:r>
              <a:rPr lang="ru-RU" dirty="0" err="1" smtClean="0"/>
              <a:t>01</a:t>
            </a:r>
            <a:r>
              <a:rPr lang="ru-RU" baseline="30000" dirty="0" err="1" smtClean="0"/>
              <a:t>/</a:t>
            </a:r>
            <a:r>
              <a:rPr lang="ru-RU" dirty="0" err="1" smtClean="0"/>
              <a:t> </a:t>
            </a:r>
            <a:r>
              <a:rPr lang="ru-RU" dirty="0" smtClean="0"/>
              <a:t>- 360</a:t>
            </a:r>
            <a:r>
              <a:rPr lang="ru-RU" baseline="30000" dirty="0" smtClean="0"/>
              <a:t>0</a:t>
            </a:r>
            <a:r>
              <a:rPr lang="ru-RU" dirty="0" smtClean="0"/>
              <a:t>=01</a:t>
            </a:r>
            <a:r>
              <a:rPr lang="ru-RU" baseline="30000" dirty="0" smtClean="0"/>
              <a:t>/</a:t>
            </a:r>
            <a:endParaRPr lang="ru-RU" dirty="0" smtClean="0"/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Определяем допустимую угловую невязку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f</a:t>
            </a:r>
            <a:r>
              <a:rPr lang="ru-RU" baseline="-25000" dirty="0" err="1" smtClean="0"/>
              <a:t>βдоп</a:t>
            </a:r>
            <a:r>
              <a:rPr lang="ru-RU" dirty="0" err="1" smtClean="0"/>
              <a:t>=±1,5</a:t>
            </a:r>
            <a:r>
              <a:rPr lang="en-US" dirty="0" smtClean="0"/>
              <a:t>t</a:t>
            </a:r>
            <a:r>
              <a:rPr lang="ru-RU" dirty="0" smtClean="0"/>
              <a:t> , где </a:t>
            </a:r>
            <a:r>
              <a:rPr lang="ru-RU" dirty="0" err="1" smtClean="0"/>
              <a:t>t</a:t>
            </a:r>
            <a:r>
              <a:rPr lang="ru-RU" dirty="0" smtClean="0"/>
              <a:t> – точность отчета по отсчетным приспособлениям теодолита ( в задании t=30"); </a:t>
            </a:r>
            <a:r>
              <a:rPr lang="ru-RU" dirty="0" err="1" smtClean="0"/>
              <a:t>n</a:t>
            </a:r>
            <a:r>
              <a:rPr lang="ru-RU" dirty="0" smtClean="0"/>
              <a:t>- число ходов хода.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Предельная допустимая невязка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f</a:t>
            </a:r>
            <a:r>
              <a:rPr lang="ru-RU" baseline="-25000" dirty="0" err="1" smtClean="0"/>
              <a:t>βдоп </a:t>
            </a:r>
            <a:r>
              <a:rPr lang="ru-RU" dirty="0" smtClean="0"/>
              <a:t>=1,5ˣ30"ˣ2=1,5</a:t>
            </a:r>
            <a:r>
              <a:rPr lang="ru-RU" baseline="30000" dirty="0" smtClean="0"/>
              <a:t>/</a:t>
            </a:r>
            <a:r>
              <a:rPr lang="ru-RU" dirty="0" smtClean="0"/>
              <a:t>,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угловая невязка 1</a:t>
            </a:r>
            <a:r>
              <a:rPr lang="ru-RU" baseline="30000" dirty="0" smtClean="0"/>
              <a:t>/</a:t>
            </a:r>
            <a:r>
              <a:rPr lang="ru-RU" dirty="0" smtClean="0"/>
              <a:t>˂1,5</a:t>
            </a:r>
            <a:r>
              <a:rPr lang="ru-RU" baseline="30000" dirty="0" smtClean="0"/>
              <a:t>/</a:t>
            </a:r>
            <a:r>
              <a:rPr lang="ru-RU" dirty="0" smtClean="0"/>
              <a:t>, что допустимо.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 Угловую невязку распределяем в виде поправок, прибавляя их с обратными знаками к  измеренным углам 1 и 2, образованных меньшими сторонами. Сумма исправленных углов должна быть равна </a:t>
            </a:r>
            <a:r>
              <a:rPr lang="ru-RU" dirty="0" err="1" smtClean="0"/>
              <a:t>теоритической</a:t>
            </a:r>
            <a:r>
              <a:rPr lang="ru-RU" dirty="0" smtClean="0"/>
              <a:t>:</a:t>
            </a:r>
          </a:p>
          <a:p>
            <a:pPr>
              <a:lnSpc>
                <a:spcPct val="110000"/>
              </a:lnSpc>
              <a:buNone/>
            </a:pPr>
            <a:r>
              <a:rPr lang="ru-RU" dirty="0" err="1" smtClean="0"/>
              <a:t>Σβ</a:t>
            </a:r>
            <a:r>
              <a:rPr lang="ru-RU" baseline="-25000" dirty="0" err="1" smtClean="0"/>
              <a:t>ис</a:t>
            </a:r>
            <a:r>
              <a:rPr lang="ru-RU" dirty="0" err="1" smtClean="0"/>
              <a:t>=Σβ</a:t>
            </a:r>
            <a:r>
              <a:rPr lang="ru-RU" baseline="-25000" dirty="0" err="1" smtClean="0"/>
              <a:t>т</a:t>
            </a:r>
            <a:r>
              <a:rPr lang="ru-RU" dirty="0" err="1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172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По заданному исходному дирекционному углу стороны 1-2 и исправленным внутренним углам теодолитного хода вычисляем дирекционные углы всех сторон хода по формуле:</a:t>
            </a:r>
          </a:p>
          <a:p>
            <a:pPr>
              <a:buNone/>
            </a:pPr>
            <a:r>
              <a:rPr lang="ru-RU" dirty="0" err="1" smtClean="0"/>
              <a:t>α</a:t>
            </a:r>
            <a:r>
              <a:rPr lang="ru-RU" baseline="-25000" dirty="0" err="1" smtClean="0"/>
              <a:t>n=</a:t>
            </a:r>
            <a:r>
              <a:rPr lang="ru-RU" dirty="0" err="1" smtClean="0"/>
              <a:t> </a:t>
            </a:r>
            <a:r>
              <a:rPr lang="ru-RU" dirty="0" smtClean="0"/>
              <a:t>α</a:t>
            </a:r>
            <a:r>
              <a:rPr lang="ru-RU" baseline="-25000" dirty="0" smtClean="0"/>
              <a:t>n-1</a:t>
            </a:r>
            <a:r>
              <a:rPr lang="ru-RU" dirty="0" smtClean="0"/>
              <a:t>+180</a:t>
            </a:r>
            <a:r>
              <a:rPr lang="ru-RU" baseline="30000" dirty="0" smtClean="0"/>
              <a:t>0</a:t>
            </a:r>
            <a:r>
              <a:rPr lang="ru-RU" dirty="0" smtClean="0"/>
              <a:t>-β</a:t>
            </a:r>
            <a:r>
              <a:rPr lang="ru-RU" baseline="-25000" dirty="0" smtClean="0"/>
              <a:t>n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α</a:t>
            </a:r>
            <a:r>
              <a:rPr lang="ru-RU" baseline="-25000" dirty="0" err="1" smtClean="0"/>
              <a:t>n </a:t>
            </a:r>
            <a:r>
              <a:rPr lang="ru-RU" dirty="0" smtClean="0"/>
              <a:t>– дирекционный угол последующей линии; α</a:t>
            </a:r>
            <a:r>
              <a:rPr lang="ru-RU" baseline="-25000" dirty="0" smtClean="0"/>
              <a:t>n-1</a:t>
            </a:r>
            <a:r>
              <a:rPr lang="ru-RU" dirty="0" smtClean="0"/>
              <a:t>-дирекционный угол предыдущей линии; </a:t>
            </a:r>
            <a:r>
              <a:rPr lang="ru-RU" dirty="0" err="1" smtClean="0"/>
              <a:t>β</a:t>
            </a:r>
            <a:r>
              <a:rPr lang="ru-RU" baseline="-25000" dirty="0" err="1" smtClean="0"/>
              <a:t>n</a:t>
            </a:r>
            <a:r>
              <a:rPr lang="ru-RU" dirty="0" err="1" smtClean="0"/>
              <a:t> </a:t>
            </a:r>
            <a:r>
              <a:rPr lang="ru-RU" dirty="0" smtClean="0"/>
              <a:t>–исправленный  угол (вправо по ходу лежащий) , образованный сторонами с дирекционными углами </a:t>
            </a:r>
            <a:r>
              <a:rPr lang="ru-RU" dirty="0" err="1" smtClean="0"/>
              <a:t>α</a:t>
            </a:r>
            <a:r>
              <a:rPr lang="ru-RU" baseline="-25000" dirty="0" err="1" smtClean="0"/>
              <a:t>n </a:t>
            </a:r>
            <a:r>
              <a:rPr lang="ru-RU" dirty="0" err="1" smtClean="0"/>
              <a:t> </a:t>
            </a:r>
            <a:r>
              <a:rPr lang="ru-RU" dirty="0" smtClean="0"/>
              <a:t>и  α</a:t>
            </a:r>
            <a:r>
              <a:rPr lang="ru-RU" baseline="-25000" dirty="0" smtClean="0"/>
              <a:t>n-1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α</a:t>
            </a:r>
            <a:r>
              <a:rPr lang="ru-RU" baseline="-25000" dirty="0" smtClean="0"/>
              <a:t>2-3</a:t>
            </a:r>
            <a:r>
              <a:rPr lang="ru-RU" dirty="0" smtClean="0"/>
              <a:t>=α</a:t>
            </a:r>
            <a:r>
              <a:rPr lang="ru-RU" baseline="-25000" dirty="0" smtClean="0"/>
              <a:t>1-2</a:t>
            </a:r>
            <a:r>
              <a:rPr lang="ru-RU" dirty="0" smtClean="0"/>
              <a:t>+180</a:t>
            </a:r>
            <a:r>
              <a:rPr lang="ru-RU" baseline="30000" dirty="0" smtClean="0"/>
              <a:t>0</a:t>
            </a:r>
            <a:r>
              <a:rPr lang="ru-RU" dirty="0" smtClean="0"/>
              <a:t>- β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α</a:t>
            </a:r>
            <a:r>
              <a:rPr lang="ru-RU" baseline="-25000" dirty="0" smtClean="0"/>
              <a:t>3-4</a:t>
            </a:r>
            <a:r>
              <a:rPr lang="ru-RU" dirty="0" smtClean="0"/>
              <a:t>=α</a:t>
            </a:r>
            <a:r>
              <a:rPr lang="ru-RU" baseline="-25000" dirty="0" smtClean="0"/>
              <a:t>2-3</a:t>
            </a:r>
            <a:r>
              <a:rPr lang="ru-RU" dirty="0" smtClean="0"/>
              <a:t>+ 180</a:t>
            </a:r>
            <a:r>
              <a:rPr lang="ru-RU" baseline="30000" dirty="0" smtClean="0"/>
              <a:t>0</a:t>
            </a:r>
            <a:r>
              <a:rPr lang="ru-RU" dirty="0" smtClean="0"/>
              <a:t>- β</a:t>
            </a:r>
            <a:r>
              <a:rPr lang="ru-RU" baseline="-25000" dirty="0" smtClean="0"/>
              <a:t>3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α</a:t>
            </a:r>
            <a:r>
              <a:rPr lang="ru-RU" baseline="-25000" dirty="0" smtClean="0"/>
              <a:t>4-5</a:t>
            </a:r>
            <a:r>
              <a:rPr lang="ru-RU" dirty="0" smtClean="0"/>
              <a:t>=α</a:t>
            </a:r>
            <a:r>
              <a:rPr lang="ru-RU" baseline="-25000" dirty="0" smtClean="0"/>
              <a:t>3-4</a:t>
            </a:r>
            <a:r>
              <a:rPr lang="ru-RU" dirty="0" smtClean="0"/>
              <a:t>+180</a:t>
            </a:r>
            <a:r>
              <a:rPr lang="ru-RU" baseline="30000" dirty="0" smtClean="0"/>
              <a:t>0</a:t>
            </a:r>
            <a:r>
              <a:rPr lang="ru-RU" dirty="0" smtClean="0"/>
              <a:t>- β</a:t>
            </a:r>
            <a:r>
              <a:rPr lang="ru-RU" baseline="-25000" dirty="0" smtClean="0"/>
              <a:t>4</a:t>
            </a:r>
          </a:p>
          <a:p>
            <a:pPr>
              <a:buNone/>
            </a:pPr>
            <a:r>
              <a:rPr lang="ru-RU" dirty="0" smtClean="0"/>
              <a:t>α</a:t>
            </a:r>
            <a:r>
              <a:rPr lang="ru-RU" baseline="-25000" dirty="0" smtClean="0"/>
              <a:t>5-1</a:t>
            </a:r>
            <a:r>
              <a:rPr lang="ru-RU" dirty="0" smtClean="0"/>
              <a:t>=α</a:t>
            </a:r>
            <a:r>
              <a:rPr lang="ru-RU" baseline="-25000" dirty="0" smtClean="0"/>
              <a:t>4-5</a:t>
            </a:r>
            <a:r>
              <a:rPr lang="ru-RU" dirty="0" smtClean="0"/>
              <a:t>+180</a:t>
            </a:r>
            <a:r>
              <a:rPr lang="ru-RU" baseline="30000" dirty="0" smtClean="0"/>
              <a:t>0</a:t>
            </a:r>
            <a:r>
              <a:rPr lang="ru-RU" dirty="0" smtClean="0"/>
              <a:t>- β</a:t>
            </a:r>
            <a:r>
              <a:rPr lang="ru-RU" baseline="-25000" dirty="0" smtClean="0"/>
              <a:t>5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Контроль:</a:t>
            </a:r>
          </a:p>
          <a:p>
            <a:pPr>
              <a:buNone/>
            </a:pPr>
            <a:r>
              <a:rPr lang="ru-RU" dirty="0" smtClean="0"/>
              <a:t>α</a:t>
            </a:r>
            <a:r>
              <a:rPr lang="ru-RU" baseline="-25000" dirty="0" smtClean="0"/>
              <a:t>1-2</a:t>
            </a:r>
            <a:r>
              <a:rPr lang="ru-RU" dirty="0" smtClean="0"/>
              <a:t>= α</a:t>
            </a:r>
            <a:r>
              <a:rPr lang="ru-RU" baseline="-25000" dirty="0" smtClean="0"/>
              <a:t>5-1</a:t>
            </a:r>
            <a:r>
              <a:rPr lang="ru-RU" dirty="0" smtClean="0"/>
              <a:t>+180</a:t>
            </a:r>
            <a:r>
              <a:rPr lang="ru-RU" baseline="30000" dirty="0" smtClean="0"/>
              <a:t>0</a:t>
            </a:r>
            <a:r>
              <a:rPr lang="ru-RU" dirty="0" smtClean="0"/>
              <a:t>- β</a:t>
            </a:r>
            <a:r>
              <a:rPr lang="ru-RU" baseline="-25000" dirty="0" smtClean="0"/>
              <a:t>1</a:t>
            </a:r>
            <a:r>
              <a:rPr lang="ru-RU" dirty="0" smtClean="0"/>
              <a:t> -360</a:t>
            </a:r>
            <a:r>
              <a:rPr lang="ru-RU" baseline="30000" dirty="0" smtClean="0"/>
              <a:t>0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Вычисляем румбы сторон хода по найденным дирекционным углам:</a:t>
            </a:r>
          </a:p>
          <a:p>
            <a:pPr>
              <a:buNone/>
            </a:pPr>
            <a:r>
              <a:rPr lang="ru-RU" dirty="0" smtClean="0"/>
              <a:t>СВ (1четверть) А</a:t>
            </a:r>
            <a:r>
              <a:rPr lang="ru-RU" baseline="-25000" dirty="0" smtClean="0"/>
              <a:t>1 </a:t>
            </a:r>
            <a:r>
              <a:rPr lang="ru-RU" dirty="0" smtClean="0"/>
              <a:t>=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ЮВ(2четверть) А</a:t>
            </a:r>
            <a:r>
              <a:rPr lang="ru-RU" baseline="-25000" dirty="0" smtClean="0"/>
              <a:t>2 </a:t>
            </a:r>
            <a:r>
              <a:rPr lang="ru-RU" dirty="0" smtClean="0"/>
              <a:t>=180- </a:t>
            </a:r>
            <a:r>
              <a:rPr lang="en-US" dirty="0" smtClean="0"/>
              <a:t>r</a:t>
            </a:r>
            <a:r>
              <a:rPr lang="ru-RU" baseline="-25000" dirty="0" smtClean="0"/>
              <a:t>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ЮЗ(3четверть) А</a:t>
            </a:r>
            <a:r>
              <a:rPr lang="ru-RU" baseline="-25000" dirty="0" smtClean="0"/>
              <a:t>2 </a:t>
            </a:r>
            <a:r>
              <a:rPr lang="ru-RU" dirty="0" smtClean="0"/>
              <a:t>=</a:t>
            </a:r>
            <a:r>
              <a:rPr lang="en-US" dirty="0" smtClean="0"/>
              <a:t>r</a:t>
            </a:r>
            <a:r>
              <a:rPr lang="ru-RU" baseline="-25000" dirty="0" smtClean="0"/>
              <a:t>3 </a:t>
            </a:r>
            <a:r>
              <a:rPr lang="ru-RU" dirty="0" smtClean="0"/>
              <a:t>- 180</a:t>
            </a:r>
          </a:p>
          <a:p>
            <a:pPr>
              <a:buNone/>
            </a:pPr>
            <a:r>
              <a:rPr lang="ru-RU" dirty="0" smtClean="0"/>
              <a:t>СЗ(4четверть) А</a:t>
            </a:r>
            <a:r>
              <a:rPr lang="ru-RU" baseline="-25000" dirty="0" smtClean="0"/>
              <a:t>2 </a:t>
            </a:r>
            <a:r>
              <a:rPr lang="ru-RU" dirty="0" smtClean="0"/>
              <a:t>=360- </a:t>
            </a:r>
            <a:r>
              <a:rPr lang="en-US" dirty="0" smtClean="0"/>
              <a:t>r</a:t>
            </a:r>
            <a:r>
              <a:rPr lang="ru-RU" baseline="-25000" dirty="0" smtClean="0"/>
              <a:t>4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α</a:t>
            </a:r>
            <a:r>
              <a:rPr lang="ru-RU" baseline="-25000" dirty="0" smtClean="0"/>
              <a:t>1-2</a:t>
            </a:r>
            <a:r>
              <a:rPr lang="ru-RU" dirty="0" smtClean="0"/>
              <a:t>=                                                    </a:t>
            </a:r>
            <a:r>
              <a:rPr lang="en-US" dirty="0" smtClean="0"/>
              <a:t>r</a:t>
            </a:r>
            <a:r>
              <a:rPr lang="ru-RU" dirty="0" smtClean="0"/>
              <a:t>=</a:t>
            </a:r>
          </a:p>
          <a:p>
            <a:pPr>
              <a:buNone/>
            </a:pPr>
            <a:r>
              <a:rPr lang="ru-RU" dirty="0" smtClean="0"/>
              <a:t>α</a:t>
            </a:r>
            <a:r>
              <a:rPr lang="ru-RU" baseline="-25000" dirty="0" smtClean="0"/>
              <a:t>2-3</a:t>
            </a:r>
            <a:r>
              <a:rPr lang="ru-RU" dirty="0" smtClean="0"/>
              <a:t>=                                                    </a:t>
            </a:r>
            <a:r>
              <a:rPr lang="en-US" dirty="0" smtClean="0"/>
              <a:t>r</a:t>
            </a:r>
            <a:r>
              <a:rPr lang="ru-RU" dirty="0" smtClean="0"/>
              <a:t>=</a:t>
            </a:r>
          </a:p>
          <a:p>
            <a:pPr>
              <a:buNone/>
            </a:pPr>
            <a:r>
              <a:rPr lang="ru-RU" dirty="0" smtClean="0"/>
              <a:t>α</a:t>
            </a:r>
            <a:r>
              <a:rPr lang="ru-RU" baseline="-25000" dirty="0" smtClean="0"/>
              <a:t>3-4</a:t>
            </a:r>
            <a:r>
              <a:rPr lang="ru-RU" dirty="0" smtClean="0"/>
              <a:t>=                                                    </a:t>
            </a:r>
            <a:r>
              <a:rPr lang="en-US" dirty="0" smtClean="0"/>
              <a:t>r</a:t>
            </a:r>
            <a:r>
              <a:rPr lang="ru-RU" dirty="0" smtClean="0"/>
              <a:t>=</a:t>
            </a:r>
          </a:p>
          <a:p>
            <a:pPr>
              <a:buNone/>
            </a:pPr>
            <a:r>
              <a:rPr lang="ru-RU" dirty="0" smtClean="0"/>
              <a:t> α</a:t>
            </a:r>
            <a:r>
              <a:rPr lang="ru-RU" baseline="-25000" dirty="0" smtClean="0"/>
              <a:t>4-5</a:t>
            </a:r>
            <a:r>
              <a:rPr lang="ru-RU" dirty="0" smtClean="0"/>
              <a:t>=                                                   </a:t>
            </a:r>
            <a:r>
              <a:rPr lang="en-US" dirty="0" smtClean="0"/>
              <a:t>r</a:t>
            </a:r>
            <a:r>
              <a:rPr lang="ru-RU" dirty="0" smtClean="0"/>
              <a:t>=</a:t>
            </a:r>
          </a:p>
          <a:p>
            <a:pPr>
              <a:buNone/>
            </a:pPr>
            <a:r>
              <a:rPr lang="ru-RU" dirty="0" smtClean="0"/>
              <a:t>α</a:t>
            </a:r>
            <a:r>
              <a:rPr lang="ru-RU" baseline="-25000" dirty="0" smtClean="0"/>
              <a:t>5-1</a:t>
            </a:r>
            <a:r>
              <a:rPr lang="ru-RU" dirty="0" smtClean="0"/>
              <a:t>=                                                     </a:t>
            </a:r>
            <a:r>
              <a:rPr lang="en-US" dirty="0" smtClean="0"/>
              <a:t>r</a:t>
            </a:r>
            <a:r>
              <a:rPr lang="ru-RU" dirty="0" smtClean="0"/>
              <a:t>=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Вычисленные значения дирекционных углов и румбов записываем в ведомость вычисления координат.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172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300" dirty="0" smtClean="0"/>
              <a:t>Пользуясь таблицами приращений координат или микрокалькулятором, вычисляем приращения координат по формулам</a:t>
            </a:r>
          </a:p>
          <a:p>
            <a:pPr>
              <a:lnSpc>
                <a:spcPct val="90000"/>
              </a:lnSpc>
              <a:buNone/>
            </a:pPr>
            <a:r>
              <a:rPr lang="ru-RU" sz="2300" dirty="0" smtClean="0"/>
              <a:t>∆Х=</a:t>
            </a:r>
            <a:r>
              <a:rPr lang="en-US" sz="2300" dirty="0" err="1" smtClean="0"/>
              <a:t>dcos</a:t>
            </a:r>
            <a:r>
              <a:rPr lang="en-US" sz="2300" dirty="0" smtClean="0"/>
              <a:t> r</a:t>
            </a:r>
            <a:r>
              <a:rPr lang="ru-RU" sz="2300" dirty="0" smtClean="0"/>
              <a:t>;  ∆</a:t>
            </a:r>
            <a:r>
              <a:rPr lang="ru-RU" sz="2300" dirty="0" err="1" smtClean="0"/>
              <a:t>у=</a:t>
            </a:r>
            <a:r>
              <a:rPr lang="en-US" sz="2300" dirty="0" smtClean="0"/>
              <a:t>d</a:t>
            </a:r>
            <a:r>
              <a:rPr lang="ru-RU" sz="2300" dirty="0" smtClean="0"/>
              <a:t>  </a:t>
            </a:r>
            <a:r>
              <a:rPr lang="en-US" sz="2300" dirty="0" smtClean="0"/>
              <a:t>sin r</a:t>
            </a:r>
            <a:r>
              <a:rPr lang="ru-RU" sz="2300" dirty="0" smtClean="0"/>
              <a:t>, где ∆Х ,∆у- приращение координат; </a:t>
            </a:r>
            <a:r>
              <a:rPr lang="ru-RU" sz="2300" dirty="0" err="1" smtClean="0"/>
              <a:t>r</a:t>
            </a:r>
            <a:r>
              <a:rPr lang="ru-RU" sz="2300" dirty="0" smtClean="0"/>
              <a:t>- румбы стороны хода; </a:t>
            </a:r>
            <a:r>
              <a:rPr lang="ru-RU" sz="2300" dirty="0" err="1" smtClean="0"/>
              <a:t>d</a:t>
            </a:r>
            <a:r>
              <a:rPr lang="ru-RU" sz="2300" dirty="0" smtClean="0"/>
              <a:t>- горизонтальное приложение стороны хода.</a:t>
            </a:r>
          </a:p>
          <a:p>
            <a:pPr>
              <a:lnSpc>
                <a:spcPct val="90000"/>
              </a:lnSpc>
              <a:buNone/>
            </a:pPr>
            <a:r>
              <a:rPr lang="ru-RU" sz="2300" dirty="0" smtClean="0"/>
              <a:t>Контроль: ∆</a:t>
            </a:r>
            <a:r>
              <a:rPr lang="ru-RU" sz="2300" dirty="0" err="1" smtClean="0"/>
              <a:t>у=</a:t>
            </a:r>
            <a:r>
              <a:rPr lang="ru-RU" sz="2300" dirty="0" smtClean="0"/>
              <a:t> ∆Х </a:t>
            </a:r>
            <a:r>
              <a:rPr lang="ru-RU" sz="2300" dirty="0" err="1" smtClean="0"/>
              <a:t>tg</a:t>
            </a:r>
            <a:r>
              <a:rPr lang="ru-RU" sz="2300" dirty="0" smtClean="0"/>
              <a:t> </a:t>
            </a:r>
            <a:r>
              <a:rPr lang="ru-RU" sz="2300" dirty="0" err="1" smtClean="0"/>
              <a:t>r</a:t>
            </a:r>
            <a:r>
              <a:rPr lang="ru-RU" sz="2300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sz="2300" dirty="0" smtClean="0"/>
              <a:t>∆</a:t>
            </a:r>
            <a:r>
              <a:rPr lang="ru-RU" sz="2300" dirty="0" smtClean="0"/>
              <a:t>Х</a:t>
            </a:r>
            <a:r>
              <a:rPr lang="en-US" sz="2300" baseline="-25000" dirty="0" smtClean="0"/>
              <a:t>1-2</a:t>
            </a:r>
            <a:r>
              <a:rPr lang="en-US" sz="2300" dirty="0" smtClean="0"/>
              <a:t>=S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cos r</a:t>
            </a:r>
            <a:r>
              <a:rPr lang="en-US" sz="2300" baseline="-25000" dirty="0" smtClean="0"/>
              <a:t>1-2</a:t>
            </a:r>
            <a:endParaRPr lang="ru-RU" sz="2300" dirty="0" smtClean="0"/>
          </a:p>
          <a:p>
            <a:pPr>
              <a:lnSpc>
                <a:spcPct val="90000"/>
              </a:lnSpc>
              <a:buNone/>
            </a:pPr>
            <a:r>
              <a:rPr lang="en-US" sz="2300" dirty="0" smtClean="0"/>
              <a:t>∆</a:t>
            </a:r>
            <a:r>
              <a:rPr lang="ru-RU" sz="2300" dirty="0" smtClean="0"/>
              <a:t>Х</a:t>
            </a:r>
            <a:r>
              <a:rPr lang="en-US" sz="2300" baseline="-25000" dirty="0" smtClean="0"/>
              <a:t>2-3</a:t>
            </a:r>
            <a:r>
              <a:rPr lang="en-US" sz="2300" dirty="0" smtClean="0"/>
              <a:t>= S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cos r</a:t>
            </a:r>
            <a:r>
              <a:rPr lang="en-US" sz="2300" baseline="-25000" dirty="0" smtClean="0"/>
              <a:t>2-3</a:t>
            </a:r>
            <a:endParaRPr lang="ru-RU" sz="2300" dirty="0" smtClean="0"/>
          </a:p>
          <a:p>
            <a:pPr>
              <a:lnSpc>
                <a:spcPct val="90000"/>
              </a:lnSpc>
              <a:buNone/>
            </a:pPr>
            <a:r>
              <a:rPr lang="en-US" sz="2300" dirty="0" smtClean="0"/>
              <a:t>∆</a:t>
            </a:r>
            <a:r>
              <a:rPr lang="ru-RU" sz="2300" dirty="0" smtClean="0"/>
              <a:t>Х</a:t>
            </a:r>
            <a:r>
              <a:rPr lang="en-US" sz="2300" baseline="-25000" dirty="0" smtClean="0"/>
              <a:t>3-4</a:t>
            </a:r>
            <a:r>
              <a:rPr lang="en-US" sz="2300" dirty="0" smtClean="0"/>
              <a:t>= S</a:t>
            </a:r>
            <a:r>
              <a:rPr lang="en-US" sz="2300" baseline="-25000" dirty="0" smtClean="0"/>
              <a:t>3</a:t>
            </a:r>
            <a:r>
              <a:rPr lang="en-US" sz="2300" dirty="0" smtClean="0"/>
              <a:t> </a:t>
            </a:r>
            <a:r>
              <a:rPr lang="en-US" sz="2300" dirty="0" err="1" smtClean="0"/>
              <a:t>cos</a:t>
            </a:r>
            <a:r>
              <a:rPr lang="en-US" sz="2300" dirty="0" smtClean="0"/>
              <a:t> r</a:t>
            </a:r>
            <a:r>
              <a:rPr lang="en-US" sz="2300" baseline="-25000" dirty="0" smtClean="0"/>
              <a:t>3-4</a:t>
            </a:r>
            <a:endParaRPr lang="ru-RU" sz="2300" baseline="-25000" dirty="0" smtClean="0"/>
          </a:p>
          <a:p>
            <a:pPr>
              <a:lnSpc>
                <a:spcPct val="90000"/>
              </a:lnSpc>
              <a:buNone/>
            </a:pPr>
            <a:r>
              <a:rPr lang="en-US" sz="2300" dirty="0" smtClean="0"/>
              <a:t>∆</a:t>
            </a:r>
            <a:r>
              <a:rPr lang="ru-RU" sz="2300" dirty="0" smtClean="0"/>
              <a:t>Х</a:t>
            </a:r>
            <a:r>
              <a:rPr lang="ru-RU" sz="2300" baseline="-25000" dirty="0" smtClean="0"/>
              <a:t>4</a:t>
            </a:r>
            <a:r>
              <a:rPr lang="en-US" sz="2300" baseline="-25000" dirty="0" smtClean="0"/>
              <a:t>-</a:t>
            </a:r>
            <a:r>
              <a:rPr lang="ru-RU" sz="2300" baseline="-25000" dirty="0" smtClean="0"/>
              <a:t>5</a:t>
            </a:r>
            <a:r>
              <a:rPr lang="en-US" sz="2300" dirty="0" smtClean="0"/>
              <a:t>= S</a:t>
            </a:r>
            <a:r>
              <a:rPr lang="ru-RU" sz="2300" baseline="-25000" dirty="0" smtClean="0"/>
              <a:t>4</a:t>
            </a:r>
            <a:r>
              <a:rPr lang="en-US" sz="2300" dirty="0" smtClean="0"/>
              <a:t> </a:t>
            </a:r>
            <a:r>
              <a:rPr lang="en-US" sz="2300" dirty="0" err="1" smtClean="0"/>
              <a:t>cos</a:t>
            </a:r>
            <a:r>
              <a:rPr lang="en-US" sz="2300" dirty="0" smtClean="0"/>
              <a:t> r</a:t>
            </a:r>
            <a:r>
              <a:rPr lang="ru-RU" sz="2300" baseline="-25000" dirty="0" smtClean="0"/>
              <a:t>4</a:t>
            </a:r>
            <a:r>
              <a:rPr lang="en-US" sz="2300" baseline="-25000" dirty="0" smtClean="0"/>
              <a:t>-</a:t>
            </a:r>
            <a:r>
              <a:rPr lang="ru-RU" sz="2300" baseline="-25000" dirty="0" smtClean="0"/>
              <a:t>5</a:t>
            </a:r>
            <a:endParaRPr lang="ru-RU" sz="2300" dirty="0" smtClean="0"/>
          </a:p>
          <a:p>
            <a:pPr>
              <a:lnSpc>
                <a:spcPct val="90000"/>
              </a:lnSpc>
              <a:buNone/>
            </a:pPr>
            <a:r>
              <a:rPr lang="en-US" sz="2300" dirty="0" smtClean="0"/>
              <a:t>∆</a:t>
            </a:r>
            <a:r>
              <a:rPr lang="ru-RU" sz="2300" dirty="0" smtClean="0"/>
              <a:t>Х</a:t>
            </a:r>
            <a:r>
              <a:rPr lang="ru-RU" sz="2300" baseline="-25000" dirty="0" smtClean="0"/>
              <a:t>5</a:t>
            </a:r>
            <a:r>
              <a:rPr lang="en-US" sz="2300" baseline="-25000" dirty="0" smtClean="0"/>
              <a:t>-1</a:t>
            </a:r>
            <a:r>
              <a:rPr lang="en-US" sz="2300" dirty="0" smtClean="0"/>
              <a:t>= S</a:t>
            </a:r>
            <a:r>
              <a:rPr lang="ru-RU" sz="2300" baseline="-25000" dirty="0" smtClean="0"/>
              <a:t>5</a:t>
            </a:r>
            <a:r>
              <a:rPr lang="en-US" sz="2300" dirty="0" err="1" smtClean="0"/>
              <a:t>cos</a:t>
            </a:r>
            <a:r>
              <a:rPr lang="en-US" sz="2300" dirty="0" smtClean="0"/>
              <a:t> r</a:t>
            </a:r>
            <a:r>
              <a:rPr lang="ru-RU" sz="2300" baseline="-25000" dirty="0" smtClean="0"/>
              <a:t>5</a:t>
            </a:r>
            <a:r>
              <a:rPr lang="en-US" sz="2300" baseline="-25000" dirty="0" smtClean="0"/>
              <a:t>-1</a:t>
            </a:r>
            <a:endParaRPr lang="ru-RU" sz="2300" dirty="0" smtClean="0"/>
          </a:p>
          <a:p>
            <a:pPr>
              <a:lnSpc>
                <a:spcPct val="90000"/>
              </a:lnSpc>
              <a:buNone/>
            </a:pPr>
            <a:r>
              <a:rPr lang="en-US" sz="2300" dirty="0" smtClean="0"/>
              <a:t>∆</a:t>
            </a:r>
            <a:r>
              <a:rPr lang="ru-RU" sz="2300" dirty="0" smtClean="0"/>
              <a:t>у</a:t>
            </a:r>
            <a:r>
              <a:rPr lang="en-US" sz="2300" baseline="-25000" dirty="0" smtClean="0"/>
              <a:t>1-2</a:t>
            </a:r>
            <a:r>
              <a:rPr lang="en-US" sz="2300" dirty="0" smtClean="0"/>
              <a:t>= S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 sin r</a:t>
            </a:r>
            <a:r>
              <a:rPr lang="en-US" sz="2300" baseline="-25000" dirty="0" smtClean="0"/>
              <a:t>1-2</a:t>
            </a:r>
            <a:endParaRPr lang="ru-RU" sz="2300" dirty="0" smtClean="0"/>
          </a:p>
          <a:p>
            <a:pPr>
              <a:lnSpc>
                <a:spcPct val="90000"/>
              </a:lnSpc>
              <a:buNone/>
            </a:pPr>
            <a:r>
              <a:rPr lang="en-US" sz="2300" dirty="0" smtClean="0"/>
              <a:t>∆</a:t>
            </a:r>
            <a:r>
              <a:rPr lang="ru-RU" sz="2300" dirty="0" smtClean="0"/>
              <a:t>у</a:t>
            </a:r>
            <a:r>
              <a:rPr lang="en-US" sz="2300" baseline="-25000" dirty="0" smtClean="0"/>
              <a:t>2-3</a:t>
            </a:r>
            <a:r>
              <a:rPr lang="en-US" sz="2300" dirty="0" smtClean="0"/>
              <a:t>= S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 sin r</a:t>
            </a:r>
            <a:r>
              <a:rPr lang="en-US" sz="2300" baseline="-25000" dirty="0" smtClean="0"/>
              <a:t>2-3</a:t>
            </a:r>
            <a:endParaRPr lang="ru-RU" sz="2300" dirty="0" smtClean="0"/>
          </a:p>
          <a:p>
            <a:pPr>
              <a:lnSpc>
                <a:spcPct val="90000"/>
              </a:lnSpc>
              <a:buNone/>
            </a:pPr>
            <a:r>
              <a:rPr lang="en-US" sz="2300" dirty="0" smtClean="0"/>
              <a:t>∆</a:t>
            </a:r>
            <a:r>
              <a:rPr lang="ru-RU" sz="2300" dirty="0" smtClean="0"/>
              <a:t>у</a:t>
            </a:r>
            <a:r>
              <a:rPr lang="en-US" sz="2300" baseline="-25000" dirty="0" smtClean="0"/>
              <a:t>3-4</a:t>
            </a:r>
            <a:r>
              <a:rPr lang="en-US" sz="2300" dirty="0" smtClean="0"/>
              <a:t>= S</a:t>
            </a:r>
            <a:r>
              <a:rPr lang="en-US" sz="2300" baseline="-25000" dirty="0" smtClean="0"/>
              <a:t>3</a:t>
            </a:r>
            <a:r>
              <a:rPr lang="en-US" sz="2300" dirty="0" smtClean="0"/>
              <a:t> sin r</a:t>
            </a:r>
            <a:r>
              <a:rPr lang="en-US" sz="2300" baseline="-25000" dirty="0" smtClean="0"/>
              <a:t>3-4</a:t>
            </a:r>
            <a:endParaRPr lang="ru-RU" sz="2300" baseline="-25000" dirty="0" smtClean="0"/>
          </a:p>
          <a:p>
            <a:pPr>
              <a:lnSpc>
                <a:spcPct val="90000"/>
              </a:lnSpc>
              <a:buNone/>
            </a:pPr>
            <a:r>
              <a:rPr lang="en-US" sz="2300" dirty="0" smtClean="0"/>
              <a:t>∆</a:t>
            </a:r>
            <a:r>
              <a:rPr lang="ru-RU" sz="2300" dirty="0" smtClean="0"/>
              <a:t>у</a:t>
            </a:r>
            <a:r>
              <a:rPr lang="ru-RU" sz="2300" baseline="-25000" dirty="0" smtClean="0"/>
              <a:t>4</a:t>
            </a:r>
            <a:r>
              <a:rPr lang="en-US" sz="2300" baseline="-25000" dirty="0" smtClean="0"/>
              <a:t>-</a:t>
            </a:r>
            <a:r>
              <a:rPr lang="ru-RU" sz="2300" baseline="-25000" dirty="0" smtClean="0"/>
              <a:t>5</a:t>
            </a:r>
            <a:r>
              <a:rPr lang="en-US" sz="2300" dirty="0" smtClean="0"/>
              <a:t>= S</a:t>
            </a:r>
            <a:r>
              <a:rPr lang="ru-RU" sz="2300" baseline="-25000" dirty="0" smtClean="0"/>
              <a:t>4</a:t>
            </a:r>
            <a:r>
              <a:rPr lang="en-US" sz="2300" dirty="0" smtClean="0"/>
              <a:t> sin r</a:t>
            </a:r>
            <a:r>
              <a:rPr lang="en-US" sz="2300" baseline="-25000" dirty="0" smtClean="0"/>
              <a:t>3-4</a:t>
            </a:r>
            <a:endParaRPr lang="ru-RU" sz="2300" dirty="0" smtClean="0"/>
          </a:p>
          <a:p>
            <a:pPr>
              <a:lnSpc>
                <a:spcPct val="90000"/>
              </a:lnSpc>
              <a:buNone/>
            </a:pPr>
            <a:r>
              <a:rPr lang="en-US" sz="2300" dirty="0" smtClean="0"/>
              <a:t>∆</a:t>
            </a:r>
            <a:r>
              <a:rPr lang="ru-RU" sz="2300" dirty="0" smtClean="0"/>
              <a:t>у</a:t>
            </a:r>
            <a:r>
              <a:rPr lang="ru-RU" sz="2300" baseline="-25000" dirty="0" smtClean="0"/>
              <a:t>5</a:t>
            </a:r>
            <a:r>
              <a:rPr lang="en-US" sz="2300" baseline="-25000" dirty="0" smtClean="0"/>
              <a:t>-1</a:t>
            </a:r>
            <a:r>
              <a:rPr lang="en-US" sz="2300" dirty="0" smtClean="0"/>
              <a:t>= S</a:t>
            </a:r>
            <a:r>
              <a:rPr lang="ru-RU" sz="2300" baseline="-25000" dirty="0" smtClean="0"/>
              <a:t>5</a:t>
            </a:r>
            <a:r>
              <a:rPr lang="en-US" sz="2300" dirty="0" smtClean="0"/>
              <a:t> sin r</a:t>
            </a:r>
            <a:r>
              <a:rPr lang="ru-RU" sz="2300" baseline="-25000" dirty="0" smtClean="0"/>
              <a:t>5</a:t>
            </a:r>
            <a:r>
              <a:rPr lang="en-US" sz="2300" baseline="-25000" dirty="0" smtClean="0"/>
              <a:t>-1</a:t>
            </a:r>
            <a:endParaRPr lang="ru-RU" sz="2300" dirty="0" smtClean="0"/>
          </a:p>
          <a:p>
            <a:pPr>
              <a:lnSpc>
                <a:spcPct val="90000"/>
              </a:lnSpc>
              <a:buNone/>
            </a:pPr>
            <a:r>
              <a:rPr lang="ru-RU" sz="2300" dirty="0" smtClean="0"/>
              <a:t>Все результаты даны с точностью до 0,01м.</a:t>
            </a:r>
          </a:p>
          <a:p>
            <a:pPr>
              <a:lnSpc>
                <a:spcPct val="90000"/>
              </a:lnSpc>
            </a:pPr>
            <a:endParaRPr lang="ru-RU" sz="23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200400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С учетом названий румбов записываем вычисленные приращения координат: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∆Х</a:t>
            </a:r>
            <a:r>
              <a:rPr lang="ru-RU" sz="2700" baseline="-25000" dirty="0" smtClean="0"/>
              <a:t>1-2</a:t>
            </a:r>
            <a:r>
              <a:rPr lang="ru-RU" sz="2700" dirty="0" smtClean="0"/>
              <a:t>=                                              ∆у</a:t>
            </a:r>
            <a:r>
              <a:rPr lang="ru-RU" sz="2700" baseline="-25000" dirty="0" smtClean="0"/>
              <a:t>1-2</a:t>
            </a:r>
            <a:r>
              <a:rPr lang="ru-RU" sz="2700" dirty="0" smtClean="0"/>
              <a:t>=                                         </a:t>
            </a:r>
            <a:br>
              <a:rPr lang="ru-RU" sz="2700" dirty="0" smtClean="0"/>
            </a:br>
            <a:r>
              <a:rPr lang="ru-RU" sz="2700" dirty="0" smtClean="0"/>
              <a:t>∆Х</a:t>
            </a:r>
            <a:r>
              <a:rPr lang="ru-RU" sz="2700" baseline="-25000" dirty="0" smtClean="0"/>
              <a:t>2-3</a:t>
            </a:r>
            <a:r>
              <a:rPr lang="ru-RU" sz="2700" dirty="0" smtClean="0"/>
              <a:t>=                                              ∆у</a:t>
            </a:r>
            <a:r>
              <a:rPr lang="ru-RU" sz="2700" baseline="-25000" dirty="0" smtClean="0"/>
              <a:t>2-3</a:t>
            </a:r>
            <a:r>
              <a:rPr lang="ru-RU" sz="2700" dirty="0" smtClean="0"/>
              <a:t>=</a:t>
            </a:r>
            <a:br>
              <a:rPr lang="ru-RU" sz="2700" dirty="0" smtClean="0"/>
            </a:br>
            <a:r>
              <a:rPr lang="ru-RU" sz="2700" dirty="0" smtClean="0"/>
              <a:t>∆Х</a:t>
            </a:r>
            <a:r>
              <a:rPr lang="ru-RU" sz="2700" baseline="-25000" dirty="0" smtClean="0"/>
              <a:t>3-4</a:t>
            </a:r>
            <a:r>
              <a:rPr lang="ru-RU" sz="2700" dirty="0" smtClean="0"/>
              <a:t>=                                              ∆у</a:t>
            </a:r>
            <a:r>
              <a:rPr lang="ru-RU" sz="2700" baseline="-25000" dirty="0" smtClean="0"/>
              <a:t>3-4</a:t>
            </a:r>
            <a:r>
              <a:rPr lang="ru-RU" sz="2700" dirty="0" smtClean="0"/>
              <a:t>=</a:t>
            </a:r>
            <a:br>
              <a:rPr lang="ru-RU" sz="2700" dirty="0" smtClean="0"/>
            </a:br>
            <a:r>
              <a:rPr lang="ru-RU" sz="2700" dirty="0" smtClean="0"/>
              <a:t>∆Х</a:t>
            </a:r>
            <a:r>
              <a:rPr lang="ru-RU" sz="2700" baseline="-25000" dirty="0" smtClean="0"/>
              <a:t>4-1</a:t>
            </a:r>
            <a:r>
              <a:rPr lang="ru-RU" sz="2700" dirty="0" smtClean="0"/>
              <a:t>=                                              ∆у</a:t>
            </a:r>
            <a:r>
              <a:rPr lang="ru-RU" sz="2700" baseline="-25000" dirty="0" smtClean="0"/>
              <a:t>4-1</a:t>
            </a:r>
            <a:r>
              <a:rPr lang="ru-RU" sz="2700" dirty="0" smtClean="0"/>
              <a:t>=</a:t>
            </a:r>
            <a:br>
              <a:rPr lang="ru-RU" sz="2700" dirty="0" smtClean="0"/>
            </a:b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98843"/>
          <a:ext cx="8229600" cy="2678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671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четверть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ЮВ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ЮЗ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СЗ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1499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+</a:t>
                      </a:r>
                      <a:endParaRPr lang="ru-RU" sz="6000" b="1" dirty="0"/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-</a:t>
                      </a:r>
                      <a:endParaRPr lang="ru-RU" sz="6000" b="1" dirty="0"/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-</a:t>
                      </a:r>
                      <a:endParaRPr lang="ru-RU" sz="6000" b="1" dirty="0"/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+</a:t>
                      </a:r>
                      <a:endParaRPr lang="ru-RU" sz="6000" b="1" dirty="0"/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1499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+</a:t>
                      </a:r>
                      <a:endParaRPr lang="ru-RU" sz="6000" b="1" dirty="0"/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+</a:t>
                      </a:r>
                      <a:endParaRPr lang="ru-RU" sz="6000" b="1" dirty="0"/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-</a:t>
                      </a:r>
                      <a:endParaRPr lang="ru-RU" sz="6000" b="1" dirty="0"/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-</a:t>
                      </a:r>
                      <a:endParaRPr lang="ru-RU" sz="6000" b="1" dirty="0"/>
                    </a:p>
                  </a:txBody>
                  <a:tcPr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696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Определяем алгебраическую сумму вычисленных приращений координат:</a:t>
            </a:r>
          </a:p>
          <a:p>
            <a:pPr>
              <a:buNone/>
            </a:pPr>
            <a:r>
              <a:rPr lang="ru-RU" sz="3600" dirty="0" smtClean="0"/>
              <a:t>Σ∆Х=f</a:t>
            </a:r>
            <a:r>
              <a:rPr lang="ru-RU" sz="3600" baseline="-25000" dirty="0" smtClean="0"/>
              <a:t>x</a:t>
            </a:r>
            <a:r>
              <a:rPr lang="ru-RU" sz="3600" dirty="0" smtClean="0"/>
              <a:t>=∆Х</a:t>
            </a:r>
            <a:r>
              <a:rPr lang="ru-RU" sz="3600" baseline="-25000" dirty="0" smtClean="0"/>
              <a:t>1-2</a:t>
            </a:r>
            <a:r>
              <a:rPr lang="ru-RU" sz="3600" dirty="0" smtClean="0"/>
              <a:t>+∆Х</a:t>
            </a:r>
            <a:r>
              <a:rPr lang="ru-RU" sz="3600" baseline="-25000" dirty="0" smtClean="0"/>
              <a:t>2-3</a:t>
            </a:r>
            <a:r>
              <a:rPr lang="ru-RU" sz="3600" dirty="0" smtClean="0"/>
              <a:t>+∆Х</a:t>
            </a:r>
            <a:r>
              <a:rPr lang="ru-RU" sz="3600" baseline="-25000" dirty="0" smtClean="0"/>
              <a:t>3-4</a:t>
            </a:r>
            <a:r>
              <a:rPr lang="ru-RU" sz="3600" dirty="0" smtClean="0"/>
              <a:t>+∆Х</a:t>
            </a:r>
            <a:r>
              <a:rPr lang="ru-RU" sz="3600" baseline="-25000" dirty="0" smtClean="0"/>
              <a:t>4-5</a:t>
            </a:r>
            <a:r>
              <a:rPr lang="ru-RU" sz="3600" dirty="0" smtClean="0"/>
              <a:t> +∆Х</a:t>
            </a:r>
            <a:r>
              <a:rPr lang="ru-RU" sz="3600" baseline="-25000" dirty="0" smtClean="0"/>
              <a:t>5-1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Σ∆у=f</a:t>
            </a:r>
            <a:r>
              <a:rPr lang="ru-RU" sz="3600" baseline="-25000" dirty="0" smtClean="0"/>
              <a:t>у</a:t>
            </a:r>
            <a:r>
              <a:rPr lang="ru-RU" sz="3600" dirty="0" smtClean="0"/>
              <a:t>=∆Υ</a:t>
            </a:r>
            <a:r>
              <a:rPr lang="ru-RU" sz="3600" baseline="-25000" dirty="0" smtClean="0"/>
              <a:t>1-2</a:t>
            </a:r>
            <a:r>
              <a:rPr lang="ru-RU" sz="3600" dirty="0" smtClean="0"/>
              <a:t>+∆Υ</a:t>
            </a:r>
            <a:r>
              <a:rPr lang="ru-RU" sz="3600" baseline="-25000" dirty="0" smtClean="0"/>
              <a:t>2-3</a:t>
            </a:r>
            <a:r>
              <a:rPr lang="ru-RU" sz="3600" dirty="0" smtClean="0"/>
              <a:t>+∆Υ</a:t>
            </a:r>
            <a:r>
              <a:rPr lang="ru-RU" sz="3600" baseline="-25000" dirty="0" smtClean="0"/>
              <a:t>3-4</a:t>
            </a:r>
            <a:r>
              <a:rPr lang="ru-RU" sz="3600" dirty="0" smtClean="0"/>
              <a:t>+∆Υ</a:t>
            </a:r>
            <a:r>
              <a:rPr lang="ru-RU" sz="3600" baseline="-25000" dirty="0" smtClean="0"/>
              <a:t>4-5</a:t>
            </a:r>
            <a:r>
              <a:rPr lang="ru-RU" sz="3600" dirty="0" smtClean="0"/>
              <a:t> +∆Υ</a:t>
            </a:r>
            <a:r>
              <a:rPr lang="ru-RU" sz="3600" baseline="-25000" dirty="0" smtClean="0"/>
              <a:t>5-1</a:t>
            </a:r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Находим абсолютную невязку теодолитного хода</a:t>
            </a:r>
          </a:p>
          <a:p>
            <a:pPr>
              <a:buNone/>
            </a:pPr>
            <a:r>
              <a:rPr lang="ru-RU" dirty="0" err="1" smtClean="0"/>
              <a:t>f</a:t>
            </a:r>
            <a:r>
              <a:rPr lang="ru-RU" baseline="-25000" dirty="0" err="1" smtClean="0"/>
              <a:t>p</a:t>
            </a:r>
            <a:r>
              <a:rPr lang="ru-RU" dirty="0" err="1" smtClean="0"/>
              <a:t>=</a:t>
            </a: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Определяем  относительную невязку</a:t>
            </a:r>
          </a:p>
          <a:p>
            <a:pPr>
              <a:buNone/>
            </a:pPr>
            <a:r>
              <a:rPr lang="ru-RU" dirty="0" err="1" smtClean="0"/>
              <a:t>N=f</a:t>
            </a:r>
            <a:r>
              <a:rPr lang="ru-RU" baseline="-25000" dirty="0" err="1" smtClean="0"/>
              <a:t>p</a:t>
            </a:r>
            <a:r>
              <a:rPr lang="ru-RU" dirty="0" smtClean="0"/>
              <a:t>/P=1/</a:t>
            </a:r>
            <a:r>
              <a:rPr lang="ru-RU" dirty="0" err="1" smtClean="0"/>
              <a:t>P:f</a:t>
            </a:r>
            <a:r>
              <a:rPr lang="ru-RU" baseline="-25000" dirty="0" err="1" smtClean="0"/>
              <a:t>p</a:t>
            </a:r>
            <a:r>
              <a:rPr lang="ru-RU" dirty="0" smtClean="0"/>
              <a:t>, где P- периметр полигона (длина хода); n=1/558.06:f</a:t>
            </a:r>
            <a:r>
              <a:rPr lang="ru-RU" baseline="-25000" dirty="0" smtClean="0"/>
              <a:t>p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Полученная невязка 1/558,06:f</a:t>
            </a:r>
            <a:r>
              <a:rPr lang="ru-RU" baseline="-25000" dirty="0" smtClean="0"/>
              <a:t>p</a:t>
            </a:r>
            <a:r>
              <a:rPr lang="ru-RU" dirty="0" smtClean="0"/>
              <a:t>˂1/1000, что допустимо.</a:t>
            </a:r>
          </a:p>
          <a:p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981200"/>
            <a:ext cx="1870075" cy="59055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274319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Невязки в приращениях координат распределяем в виде поправок с обратным знаком. Поправки распределяем пропорционально длинам сторон</a:t>
            </a:r>
            <a:endParaRPr lang="ru-RU" sz="3600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3886200"/>
          </a:xfrm>
        </p:spPr>
        <p:txBody>
          <a:bodyPr numCol="2">
            <a:normAutofit/>
          </a:bodyPr>
          <a:lstStyle/>
          <a:p>
            <a:pPr>
              <a:lnSpc>
                <a:spcPct val="114000"/>
              </a:lnSpc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δ∆Х</a:t>
            </a:r>
            <a:r>
              <a:rPr lang="ru-RU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δ∆Х</a:t>
            </a:r>
            <a:r>
              <a:rPr lang="ru-RU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δ∆Х</a:t>
            </a:r>
            <a:r>
              <a:rPr lang="ru-RU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δ∆Х</a:t>
            </a:r>
            <a:r>
              <a:rPr lang="ru-RU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4-5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14000"/>
              </a:lnSpc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δ∆Х</a:t>
            </a:r>
            <a:r>
              <a:rPr lang="ru-RU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14000"/>
              </a:lnSpc>
            </a:pP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14000"/>
              </a:lnSpc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δ∆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ru-RU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14000"/>
              </a:lnSpc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δ∆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ru-RU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14000"/>
              </a:lnSpc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δ∆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ru-RU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14000"/>
              </a:lnSpc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δ∆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ru-RU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4-5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/P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14000"/>
              </a:lnSpc>
            </a:pP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δ∆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ru-RU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/P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Определяем исправленные приращения координат, прибавляя поправки к вычисленным приращениям со знаком, обратным знаку невязки.</a:t>
            </a:r>
          </a:p>
          <a:p>
            <a:pPr>
              <a:buNone/>
            </a:pPr>
            <a:r>
              <a:rPr lang="ru-RU" dirty="0" smtClean="0"/>
              <a:t>Суммы исправленных приращений должны быть равны 0</a:t>
            </a:r>
          </a:p>
          <a:p>
            <a:pPr>
              <a:buNone/>
            </a:pPr>
            <a:r>
              <a:rPr lang="ru-RU" dirty="0" smtClean="0"/>
              <a:t>∆</a:t>
            </a:r>
            <a:r>
              <a:rPr lang="ru-RU" dirty="0" err="1" smtClean="0"/>
              <a:t>Х</a:t>
            </a:r>
            <a:r>
              <a:rPr lang="ru-RU" baseline="-25000" dirty="0" err="1" smtClean="0"/>
              <a:t>выч</a:t>
            </a:r>
            <a:r>
              <a:rPr lang="ru-RU" dirty="0" err="1" smtClean="0"/>
              <a:t>+</a:t>
            </a:r>
            <a:r>
              <a:rPr lang="ru-RU" dirty="0" smtClean="0"/>
              <a:t> </a:t>
            </a:r>
            <a:r>
              <a:rPr lang="ru-RU" dirty="0" err="1" smtClean="0"/>
              <a:t>δ∆Х=∆Х</a:t>
            </a:r>
            <a:r>
              <a:rPr lang="ru-RU" baseline="-25000" dirty="0" err="1" smtClean="0"/>
              <a:t>испр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∆</a:t>
            </a:r>
            <a:r>
              <a:rPr lang="ru-RU" dirty="0" err="1" smtClean="0"/>
              <a:t>Y</a:t>
            </a:r>
            <a:r>
              <a:rPr lang="ru-RU" baseline="-25000" dirty="0" err="1" smtClean="0"/>
              <a:t>выч</a:t>
            </a:r>
            <a:r>
              <a:rPr lang="ru-RU" dirty="0" err="1" smtClean="0"/>
              <a:t>+</a:t>
            </a:r>
            <a:r>
              <a:rPr lang="ru-RU" dirty="0" smtClean="0"/>
              <a:t> </a:t>
            </a:r>
            <a:r>
              <a:rPr lang="ru-RU" dirty="0" err="1" smtClean="0"/>
              <a:t>δ∆Y=∆Y</a:t>
            </a:r>
            <a:r>
              <a:rPr lang="ru-RU" baseline="-25000" dirty="0" err="1" smtClean="0"/>
              <a:t>испр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02076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Повторение </a:t>
            </a:r>
            <a:b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</a:b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изученного материала</a:t>
            </a:r>
            <a:endParaRPr lang="ru-RU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6450" cy="370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371600"/>
            <a:ext cx="6477000" cy="509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3058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Определяем координаты вершин теодолитного хода по формулам, если даны координаты точки №1</a:t>
            </a:r>
          </a:p>
          <a:p>
            <a:pPr>
              <a:buNone/>
            </a:pPr>
            <a:r>
              <a:rPr lang="ru-RU" dirty="0" smtClean="0"/>
              <a:t>X</a:t>
            </a:r>
            <a:r>
              <a:rPr lang="ru-RU" baseline="-25000" dirty="0" smtClean="0"/>
              <a:t>1</a:t>
            </a:r>
            <a:r>
              <a:rPr lang="ru-RU" dirty="0" smtClean="0"/>
              <a:t>=</a:t>
            </a:r>
          </a:p>
          <a:p>
            <a:pPr>
              <a:buNone/>
            </a:pPr>
            <a:r>
              <a:rPr lang="ru-RU" dirty="0" smtClean="0"/>
              <a:t>Y</a:t>
            </a:r>
            <a:r>
              <a:rPr lang="ru-RU" baseline="-25000" dirty="0" smtClean="0"/>
              <a:t>1</a:t>
            </a:r>
            <a:r>
              <a:rPr lang="ru-RU" dirty="0" smtClean="0"/>
              <a:t>=</a:t>
            </a:r>
          </a:p>
          <a:p>
            <a:pPr>
              <a:buNone/>
            </a:pPr>
            <a:r>
              <a:rPr lang="ru-RU" dirty="0" smtClean="0"/>
              <a:t>X</a:t>
            </a:r>
            <a:r>
              <a:rPr lang="ru-RU" baseline="-25000" dirty="0" smtClean="0"/>
              <a:t>n</a:t>
            </a:r>
            <a:r>
              <a:rPr lang="ru-RU" dirty="0" smtClean="0"/>
              <a:t>=X</a:t>
            </a:r>
            <a:r>
              <a:rPr lang="ru-RU" baseline="-25000" dirty="0" smtClean="0"/>
              <a:t>n-1</a:t>
            </a:r>
            <a:r>
              <a:rPr lang="ru-RU" dirty="0" smtClean="0"/>
              <a:t>+∆Х</a:t>
            </a:r>
          </a:p>
          <a:p>
            <a:pPr>
              <a:buNone/>
            </a:pPr>
            <a:r>
              <a:rPr lang="ru-RU" dirty="0" smtClean="0"/>
              <a:t>Y</a:t>
            </a:r>
            <a:r>
              <a:rPr lang="ru-RU" baseline="-25000" dirty="0" smtClean="0"/>
              <a:t>n</a:t>
            </a:r>
            <a:r>
              <a:rPr lang="ru-RU" dirty="0" smtClean="0"/>
              <a:t>=Y</a:t>
            </a:r>
            <a:r>
              <a:rPr lang="ru-RU" baseline="-25000" dirty="0" smtClean="0"/>
              <a:t>n-1</a:t>
            </a:r>
            <a:r>
              <a:rPr lang="ru-RU" dirty="0" smtClean="0"/>
              <a:t>+∆Y. где </a:t>
            </a:r>
            <a:r>
              <a:rPr lang="ru-RU" dirty="0" err="1" smtClean="0"/>
              <a:t>X</a:t>
            </a:r>
            <a:r>
              <a:rPr lang="ru-RU" baseline="-25000" dirty="0" err="1" smtClean="0"/>
              <a:t>n</a:t>
            </a:r>
            <a:r>
              <a:rPr lang="ru-RU" dirty="0" err="1" smtClean="0"/>
              <a:t>,Y</a:t>
            </a:r>
            <a:r>
              <a:rPr lang="ru-RU" baseline="-25000" dirty="0" err="1" smtClean="0"/>
              <a:t>n</a:t>
            </a:r>
            <a:r>
              <a:rPr lang="ru-RU" dirty="0" smtClean="0"/>
              <a:t>- координаты последующей точки; X</a:t>
            </a:r>
            <a:r>
              <a:rPr lang="ru-RU" baseline="-25000" dirty="0" smtClean="0"/>
              <a:t>n-1</a:t>
            </a:r>
            <a:r>
              <a:rPr lang="ru-RU" dirty="0" smtClean="0"/>
              <a:t>,Y</a:t>
            </a:r>
            <a:r>
              <a:rPr lang="ru-RU" baseline="-25000" dirty="0" smtClean="0"/>
              <a:t>n-1</a:t>
            </a:r>
            <a:r>
              <a:rPr lang="ru-RU" dirty="0" smtClean="0"/>
              <a:t>-координаты предыдущей точки.</a:t>
            </a:r>
          </a:p>
          <a:p>
            <a:pPr>
              <a:buNone/>
            </a:pPr>
            <a:r>
              <a:rPr lang="ru-RU" dirty="0" smtClean="0"/>
              <a:t>Полученные результаты заносим в ведомость вычисления координат.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257800" cy="17827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Сдача геодезического</a:t>
            </a:r>
            <a:b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</a:br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оборудования </a:t>
            </a:r>
            <a:endParaRPr lang="ru-RU" sz="5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Бригада должна тщательно вычистить инструмент и укомплектовать его</a:t>
            </a:r>
          </a:p>
          <a:p>
            <a:r>
              <a:rPr lang="ru-RU" sz="3600" dirty="0" smtClean="0"/>
              <a:t>Визуально проверить его исправность</a:t>
            </a:r>
          </a:p>
          <a:p>
            <a:r>
              <a:rPr lang="ru-RU" sz="3600" dirty="0" smtClean="0"/>
              <a:t>Сдать мастеру по геодезической практике</a:t>
            </a:r>
            <a:endParaRPr lang="ru-RU" sz="36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Не полностью выполнена 1 поверка теодолита, поэтому были расхождения в результатах измерения горизонтальных углов и пришлось выполнять повторное измерение углов.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2003552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705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Типичные ошибки </a:t>
            </a:r>
            <a:b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</a:b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при выполнении заданий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4038600" cy="14017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Домашнее задание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5051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 Заполнить ведомость вычисления координат вершин теодолитного хода</a:t>
            </a:r>
          </a:p>
          <a:p>
            <a:pPr>
              <a:buNone/>
            </a:pPr>
            <a:r>
              <a:rPr lang="ru-RU" dirty="0" smtClean="0"/>
              <a:t>2. По полученным координатам необходимо на миллиметровой бумаге построить план строительной площадки. Масштаб выбрать любой строительный .</a:t>
            </a:r>
          </a:p>
          <a:p>
            <a:pPr>
              <a:buNone/>
            </a:pPr>
            <a:r>
              <a:rPr lang="ru-RU" dirty="0" smtClean="0"/>
              <a:t>3.  Выполнить таблицу обозначений топографических знаков.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362200" cy="224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"/>
            <a:ext cx="2114550" cy="223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ЖУРНАЛ</a:t>
            </a:r>
            <a:endParaRPr lang="ru-RU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2" y="838200"/>
          <a:ext cx="8991598" cy="579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99"/>
                <a:gridCol w="2743199"/>
                <a:gridCol w="762000"/>
                <a:gridCol w="1066800"/>
                <a:gridCol w="990600"/>
                <a:gridCol w="1066800"/>
                <a:gridCol w="949351"/>
                <a:gridCol w="955649"/>
              </a:tblGrid>
              <a:tr h="7239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Ф.И.О.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При-сут-е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Пров-ка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знаний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 задан.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 задан.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 задан.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Итог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Зверева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Федотова М.И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Черепова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К.Р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Певцова Н.М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Сазонова А.И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Смирнов В.В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Шенфельд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Ю.С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Винокуров А.С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Нефёдова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Д.И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Говорухина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К.А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Баборыкина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Орлова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174" marR="88174" anchor="ctr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609600" y="3810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Дата                                                                                    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Группа 25 подгруппа 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24800" cy="1905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«Своим делом человек должен заниматься так, словно помощи ему искать негде.»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Галифакс 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71600" y="51816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Всем спасибо за работу!</a:t>
            </a:r>
          </a:p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До свидания.</a:t>
            </a:r>
            <a:endParaRPr lang="ru-RU" sz="4000" dirty="0"/>
          </a:p>
        </p:txBody>
      </p:sp>
    </p:spTree>
  </p:cSld>
  <p:clrMapOvr>
    <a:masterClrMapping/>
  </p:clrMapOvr>
  <p:transition spd="med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4038600"/>
            <a:ext cx="8991600" cy="28194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 – головка штатива; 2 – основание; 3 – подъемный винт; 4 – наводящий винт алидады; 5 – закрепительный винт алидады; 6 – наводящий винт зрительной трубы; 7 – окуляр зрительной трубы; 8 – предохранительный колпачок сетки нитей зрительной трубы; 9 – кремальера; 10 – закрепительный винт зрительной трубы; 11 – объектив зрительной трубы; 12 – цилиндрический уровень; 13 – кнопочный винт для поворота лимба; 14 – закрепительный винт; 15 – окуляр отсчетного микроскопа с диоптрийным кольцом; 16 – зеркальце для подсветки штрихов отсчетного микроскопа; 17– колонка; 18 – ориентир-буссоль; 19 – вертикальный круг; 20 – визир; 21 – диоптрийное кольцо окуляра зрительной трубы; 22 – исправительные винты цилиндрического уровня; 23 – подставка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382000" cy="762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2819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274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Технический диктант</a:t>
            </a:r>
            <a:b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</a:br>
            <a:r>
              <a:rPr lang="ru-RU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«Основные части теодолита» </a:t>
            </a:r>
            <a:endParaRPr lang="ru-RU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81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1</a:t>
            </a:r>
            <a:r>
              <a:rPr lang="ru-RU" sz="2000" dirty="0" smtClean="0"/>
              <a:t>.  </a:t>
            </a:r>
            <a:r>
              <a:rPr lang="ru-RU" sz="2800" dirty="0" smtClean="0"/>
              <a:t>Приспособление для отсчета углов (микрометр или шкаловый микроскоп)</a:t>
            </a:r>
          </a:p>
          <a:p>
            <a:pPr algn="just">
              <a:buNone/>
            </a:pPr>
            <a:r>
              <a:rPr lang="ru-RU" sz="2800" dirty="0" smtClean="0"/>
              <a:t>2.   Линейка</a:t>
            </a:r>
          </a:p>
          <a:p>
            <a:pPr algn="just">
              <a:buNone/>
            </a:pPr>
            <a:r>
              <a:rPr lang="ru-RU" sz="2800" dirty="0" smtClean="0"/>
              <a:t>3. Часть теодолита, служащая для визирования наведения на предметы</a:t>
            </a:r>
          </a:p>
          <a:p>
            <a:pPr algn="just">
              <a:buNone/>
            </a:pPr>
            <a:r>
              <a:rPr lang="ru-RU" sz="2800" dirty="0" smtClean="0"/>
              <a:t>4.  Прибор, по которому следят за горизонтальностью плоскости лимба во время работы.</a:t>
            </a:r>
          </a:p>
          <a:p>
            <a:pPr algn="just">
              <a:buNone/>
            </a:pPr>
            <a:r>
              <a:rPr lang="ru-RU" sz="2800" dirty="0" smtClean="0"/>
              <a:t>5.  Круг с градусными делениями</a:t>
            </a:r>
          </a:p>
          <a:p>
            <a:pPr algn="just">
              <a:buNone/>
            </a:pPr>
            <a:r>
              <a:rPr lang="ru-RU" sz="2800" dirty="0" smtClean="0"/>
              <a:t>6. Часть теодолита служит для установки центра алидады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Правильный ответ</a:t>
            </a:r>
            <a:endParaRPr lang="ru-RU" sz="5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Верньер </a:t>
            </a:r>
          </a:p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Алидада </a:t>
            </a:r>
          </a:p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Зрительная труба </a:t>
            </a:r>
          </a:p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Уровень </a:t>
            </a:r>
          </a:p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Лимб </a:t>
            </a:r>
          </a:p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Уровень или отвес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990600"/>
          </a:xfrm>
        </p:spPr>
        <p:txBody>
          <a:bodyPr>
            <a:normAutofit/>
          </a:bodyPr>
          <a:lstStyle/>
          <a:p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ncoDi" pitchFamily="82" charset="0"/>
              </a:rPr>
              <a:t>Критерии оценивания</a:t>
            </a:r>
            <a:endParaRPr lang="ru-RU" sz="5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ncoDi" pitchFamily="8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305800" cy="44958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нет ошибок – 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отлично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1 ошибка</a:t>
            </a:r>
            <a:r>
              <a:rPr lang="ru-RU" sz="4400" dirty="0" smtClean="0"/>
              <a:t> – 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2-3 ошибки – </a:t>
            </a:r>
            <a:r>
              <a:rPr lang="ru-RU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удовлетворительно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4 ошибки и более – 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неудовлетворительно</a:t>
            </a:r>
            <a:endParaRPr lang="ru-RU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</TotalTime>
  <Words>2570</Words>
  <Application>Microsoft Office PowerPoint</Application>
  <PresentationFormat>Экран (4:3)</PresentationFormat>
  <Paragraphs>556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2" baseType="lpstr">
      <vt:lpstr>Arial</vt:lpstr>
      <vt:lpstr>Arial Black</vt:lpstr>
      <vt:lpstr>BancoDi</vt:lpstr>
      <vt:lpstr>Calibri</vt:lpstr>
      <vt:lpstr>Times New Roman</vt:lpstr>
      <vt:lpstr>Тема Office</vt:lpstr>
      <vt:lpstr>Добрый день!  Улыбками поприветствуйте друг друга, пожелайте хорошего настроения! </vt:lpstr>
      <vt:lpstr>ЖУРНАЛ</vt:lpstr>
      <vt:lpstr>Правила работы на уроке</vt:lpstr>
      <vt:lpstr>Кейс-задание</vt:lpstr>
      <vt:lpstr>Повторение  изученного материала</vt:lpstr>
      <vt:lpstr> 1 – головка штатива; 2 – основание; 3 – подъемный винт; 4 – наводящий винт алидады; 5 – закрепительный винт алидады; 6 – наводящий винт зрительной трубы; 7 – окуляр зрительной трубы; 8 – предохранительный колпачок сетки нитей зрительной трубы; 9 – кремальера; 10 – закрепительный винт зрительной трубы; 11 – объектив зрительной трубы; 12 – цилиндрический уровень; 13 – кнопочный винт для поворота лимба; 14 – закрепительный винт; 15 – окуляр отсчетного микроскопа с диоптрийным кольцом; 16 – зеркальце для подсветки штрихов отсчетного микроскопа; 17– колонка; 18 – ориентир-буссоль; 19 – вертикальный круг; 20 – визир; 21 – диоптрийное кольцо окуляра зрительной трубы; 22 – исправительные винты цилиндрического уровня; 23 – подставка.  </vt:lpstr>
      <vt:lpstr>Технический диктант «Основные части теодолита» </vt:lpstr>
      <vt:lpstr>Правильный ответ</vt:lpstr>
      <vt:lpstr>Критерии оценивания</vt:lpstr>
      <vt:lpstr>Инструктаж по технике безопасности</vt:lpstr>
      <vt:lpstr>Инструктаж по техники безопасности:</vt:lpstr>
      <vt:lpstr>Требования к приборам и инструментам:</vt:lpstr>
      <vt:lpstr>Требования к приборам и инструментам:</vt:lpstr>
      <vt:lpstr>Правила гигиены при работе в полевых условиях:</vt:lpstr>
      <vt:lpstr>ТОПОГРАФИЧЕСКАЯ СЪЕМКА – </vt:lpstr>
      <vt:lpstr>ЦЕЛЬ ЗАНЯТИЯ  научиться выполнять геодезические работы по топографической съемке</vt:lpstr>
      <vt:lpstr>Топографическая съемка включает в себя полевые и камеральные работы</vt:lpstr>
      <vt:lpstr>Задачи занятия: </vt:lpstr>
      <vt:lpstr>Полевые работы</vt:lpstr>
      <vt:lpstr>Задание 1 время выполнения 30 минут</vt:lpstr>
      <vt:lpstr>Обработка результатов  время выполнения 15 минут</vt:lpstr>
      <vt:lpstr>Вопрос: Какая спецодежда у геодезистов?</vt:lpstr>
      <vt:lpstr>Презентация PowerPoint</vt:lpstr>
      <vt:lpstr>ЖУРНАЛ</vt:lpstr>
      <vt:lpstr>Задание 2  время выполнения 90 минут</vt:lpstr>
      <vt:lpstr>Перед измерением угла необходимо привести теодолит в рабочее положение выполнить три операции: центрирование, горизонтирование и установку зрительной трубы. </vt:lpstr>
      <vt:lpstr>Метод приемов.  (Способ отдельного угла.) Круг лево (КЛ)</vt:lpstr>
      <vt:lpstr>Метод приемов. (Способ отдельного угла.) Круг лево (КЛ)</vt:lpstr>
      <vt:lpstr>Метод приемов. (Способ отдельного угла.) Круг лево (КЛ)</vt:lpstr>
      <vt:lpstr>Метод приемов. (Способ отдельного угла.) Круг право (КП)</vt:lpstr>
      <vt:lpstr>Метод приемов. (Способ отдельного угла.) Круг право (КП)</vt:lpstr>
      <vt:lpstr>Метод приемов.  (Способ отдельного угла) Круг право (КП)</vt:lpstr>
      <vt:lpstr>Метод приемов</vt:lpstr>
      <vt:lpstr>Метод приемов</vt:lpstr>
      <vt:lpstr>Метод приемов</vt:lpstr>
      <vt:lpstr>Обработка  результатов              время выполнения 30 минут</vt:lpstr>
      <vt:lpstr>ЭТО ИНТЕРЕСНО</vt:lpstr>
      <vt:lpstr>ЖУРНАЛ</vt:lpstr>
      <vt:lpstr>Задание 3 время выполнения 60 минут</vt:lpstr>
      <vt:lpstr>Определяем сумму измеренных углов замкнутого теодолитного хода  Σβиз=β1+ β2+ β3 + β4 + β5  </vt:lpstr>
      <vt:lpstr>Презентация PowerPoint</vt:lpstr>
      <vt:lpstr>Презентация PowerPoint</vt:lpstr>
      <vt:lpstr>Презентация PowerPoint</vt:lpstr>
      <vt:lpstr>Презентация PowerPoint</vt:lpstr>
      <vt:lpstr>С учетом названий румбов записываем вычисленные приращения координат: ∆Х1-2=                                              ∆у1-2=                                          ∆Х2-3=                                              ∆у2-3= ∆Х3-4=                                              ∆у3-4= ∆Х4-1=                                              ∆у4-1= </vt:lpstr>
      <vt:lpstr>Презентация PowerPoint</vt:lpstr>
      <vt:lpstr>Презентация PowerPoint</vt:lpstr>
      <vt:lpstr>Невязки в приращениях координат распределяем в виде поправок с обратным знаком. Поправки распределяем пропорционально длинам сторон</vt:lpstr>
      <vt:lpstr>Презентация PowerPoint</vt:lpstr>
      <vt:lpstr>Презентация PowerPoint</vt:lpstr>
      <vt:lpstr>Сдача геодезического оборудования </vt:lpstr>
      <vt:lpstr>Типичные ошибки  при выполнении заданий</vt:lpstr>
      <vt:lpstr>Домашнее задание </vt:lpstr>
      <vt:lpstr>ЖУРНАЛ</vt:lpstr>
      <vt:lpstr>«Своим делом человек должен заниматься так, словно помощи ему искать негде.»  Галифакс Д.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kraftway</dc:creator>
  <cp:lastModifiedBy>Оксана Бабкина</cp:lastModifiedBy>
  <cp:revision>147</cp:revision>
  <dcterms:created xsi:type="dcterms:W3CDTF">2012-11-09T10:55:32Z</dcterms:created>
  <dcterms:modified xsi:type="dcterms:W3CDTF">2015-02-26T07:07:27Z</dcterms:modified>
</cp:coreProperties>
</file>