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79" r:id="rId2"/>
    <p:sldId id="283" r:id="rId3"/>
    <p:sldId id="292" r:id="rId4"/>
    <p:sldId id="259" r:id="rId5"/>
    <p:sldId id="288" r:id="rId6"/>
    <p:sldId id="291" r:id="rId7"/>
    <p:sldId id="273" r:id="rId8"/>
    <p:sldId id="260" r:id="rId9"/>
    <p:sldId id="261" r:id="rId10"/>
    <p:sldId id="262" r:id="rId11"/>
    <p:sldId id="263" r:id="rId12"/>
    <p:sldId id="267" r:id="rId13"/>
    <p:sldId id="265" r:id="rId14"/>
    <p:sldId id="271" r:id="rId15"/>
    <p:sldId id="280" r:id="rId16"/>
    <p:sldId id="281" r:id="rId17"/>
    <p:sldId id="282" r:id="rId18"/>
    <p:sldId id="266" r:id="rId19"/>
    <p:sldId id="269" r:id="rId20"/>
    <p:sldId id="270" r:id="rId21"/>
    <p:sldId id="272" r:id="rId22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A5002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" name="Freeform 3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6" name="Group 4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7" name="Oval 5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8" name="Oval 6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9" name="Oval 7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0" name="Oval 8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1" name="Oval 9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2" name="Freeform 10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3" name="Freeform 11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4" name="Freeform 12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5" name="Freeform 13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6" name="Freeform 14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67" name="Oval 15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7" name="Group 16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39" name="Oval 17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0" name="Oval 18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1" name="Oval 19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2" name="Oval 20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3" name="Oval 21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4" name="Oval 22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5" name="Oval 23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6" name="Oval 24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7" name="Freeform 25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8" name="Freeform 26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49" name="Freeform 27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0" name="Freeform 28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" name="Freeform 29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2" name="Freeform 30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3" name="Freeform 31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4" name="Freeform 32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5" name="Freeform 33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6" name="Freeform 34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8" name="Group 35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22" name="Freeform 36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3" name="Freeform 37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4" name="Freeform 38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5" name="Freeform 39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6" name="Freeform 40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7" name="Freeform 41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8" name="Freeform 42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29" name="Freeform 43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0" name="Freeform 44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1" name="Freeform 45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2" name="Freeform 46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3" name="Oval 47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4" name="Oval 48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5" name="Oval 49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6" name="Oval 50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7" name="Oval 51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38" name="Oval 52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9" name="Group 53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10" name="Freeform 54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1" name="Freeform 55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2" name="Freeform 56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3" name="Freeform 57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4" name="Freeform 58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5" name="Freeform 59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16" name="Freeform 60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7" name="Group 61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18" name="Oval 62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19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0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21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6210" name="Rectangle 66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692275"/>
            <a:ext cx="7772400" cy="1736725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6211" name="Rectangle 67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68" name="Rectangle 68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9" name="Rectangle 69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0" name="Rectangle 70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38743D4-B675-400F-8D05-2691DD38DE4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2944F1-D052-4A97-84DD-50EA0833C30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4835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483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ADFD080-5FFF-4478-B73E-71845F95AD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F38218-014A-4278-8D26-057AA8AAB1B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7E6BB91-B1B5-4744-A1FB-AEE7F84A343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24A9899-FD4E-4AC8-BC23-FE146288036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8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71FD06-A9F0-4C7F-9383-A9AADD0F4B6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FF89AAD-A63C-46CA-91DB-BC2C3A63100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0C0ADF2-588C-42CF-8018-6A356270C7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4A8D119-457B-4D20-AB84-F5846C16161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 smtClean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Rectangle 69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Rectangle 70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Rectangle 71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06ED8DF-2063-4290-BF82-95AA7EDB979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  <p:transition spd="med">
    <p:circl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Freeform 2"/>
          <p:cNvSpPr>
            <a:spLocks/>
          </p:cNvSpPr>
          <p:nvPr/>
        </p:nvSpPr>
        <p:spPr bwMode="hidden">
          <a:xfrm>
            <a:off x="6627813" y="6429375"/>
            <a:ext cx="285750" cy="209550"/>
          </a:xfrm>
          <a:custGeom>
            <a:avLst/>
            <a:gdLst/>
            <a:ahLst/>
            <a:cxnLst>
              <a:cxn ang="0">
                <a:pos x="0" y="132"/>
              </a:cxn>
              <a:cxn ang="0">
                <a:pos x="29" y="132"/>
              </a:cxn>
              <a:cxn ang="0">
                <a:pos x="77" y="108"/>
              </a:cxn>
              <a:cxn ang="0">
                <a:pos x="119" y="78"/>
              </a:cxn>
              <a:cxn ang="0">
                <a:pos x="155" y="48"/>
              </a:cxn>
              <a:cxn ang="0">
                <a:pos x="179" y="12"/>
              </a:cxn>
              <a:cxn ang="0">
                <a:pos x="173" y="6"/>
              </a:cxn>
              <a:cxn ang="0">
                <a:pos x="167" y="0"/>
              </a:cxn>
              <a:cxn ang="0">
                <a:pos x="137" y="42"/>
              </a:cxn>
              <a:cxn ang="0">
                <a:pos x="101" y="78"/>
              </a:cxn>
              <a:cxn ang="0">
                <a:pos x="53" y="108"/>
              </a:cxn>
              <a:cxn ang="0">
                <a:pos x="0" y="132"/>
              </a:cxn>
              <a:cxn ang="0">
                <a:pos x="0" y="132"/>
              </a:cxn>
            </a:cxnLst>
            <a:rect l="0" t="0" r="r" b="b"/>
            <a:pathLst>
              <a:path w="179" h="132">
                <a:moveTo>
                  <a:pt x="0" y="132"/>
                </a:moveTo>
                <a:lnTo>
                  <a:pt x="29" y="132"/>
                </a:lnTo>
                <a:lnTo>
                  <a:pt x="77" y="108"/>
                </a:lnTo>
                <a:lnTo>
                  <a:pt x="119" y="78"/>
                </a:lnTo>
                <a:lnTo>
                  <a:pt x="155" y="48"/>
                </a:lnTo>
                <a:lnTo>
                  <a:pt x="179" y="12"/>
                </a:lnTo>
                <a:lnTo>
                  <a:pt x="173" y="6"/>
                </a:lnTo>
                <a:lnTo>
                  <a:pt x="167" y="0"/>
                </a:lnTo>
                <a:lnTo>
                  <a:pt x="137" y="42"/>
                </a:lnTo>
                <a:lnTo>
                  <a:pt x="101" y="78"/>
                </a:lnTo>
                <a:lnTo>
                  <a:pt x="53" y="108"/>
                </a:lnTo>
                <a:lnTo>
                  <a:pt x="0" y="132"/>
                </a:lnTo>
                <a:lnTo>
                  <a:pt x="0" y="132"/>
                </a:lnTo>
                <a:close/>
              </a:path>
            </a:pathLst>
          </a:custGeom>
          <a:gradFill rotWithShape="0">
            <a:gsLst>
              <a:gs pos="0">
                <a:schemeClr val="accent2"/>
              </a:gs>
              <a:gs pos="100000">
                <a:schemeClr val="accent2">
                  <a:gamma/>
                  <a:shade val="87843"/>
                  <a:invGamma/>
                </a:schemeClr>
              </a:gs>
            </a:gsLst>
            <a:lin ang="18900000" scaled="1"/>
          </a:gradFill>
          <a:ln w="9525">
            <a:noFill/>
            <a:round/>
            <a:headEnd/>
            <a:tailEnd/>
          </a:ln>
        </p:spPr>
        <p:txBody>
          <a:bodyPr/>
          <a:lstStyle/>
          <a:p>
            <a:pPr>
              <a:defRPr/>
            </a:pPr>
            <a:endParaRPr lang="ru-RU"/>
          </a:p>
        </p:txBody>
      </p:sp>
      <p:grpSp>
        <p:nvGrpSpPr>
          <p:cNvPr id="1027" name="Group 3"/>
          <p:cNvGrpSpPr>
            <a:grpSpLocks/>
          </p:cNvGrpSpPr>
          <p:nvPr/>
        </p:nvGrpSpPr>
        <p:grpSpPr bwMode="auto">
          <a:xfrm>
            <a:off x="3175" y="4267200"/>
            <a:ext cx="9140825" cy="2590800"/>
            <a:chOff x="2" y="2688"/>
            <a:chExt cx="5758" cy="1632"/>
          </a:xfrm>
        </p:grpSpPr>
        <p:sp>
          <p:nvSpPr>
            <p:cNvPr id="5124" name="Freeform 4"/>
            <p:cNvSpPr>
              <a:spLocks/>
            </p:cNvSpPr>
            <p:nvPr/>
          </p:nvSpPr>
          <p:spPr bwMode="hidden">
            <a:xfrm>
              <a:off x="2" y="2688"/>
              <a:ext cx="5758" cy="1632"/>
            </a:xfrm>
            <a:custGeom>
              <a:avLst/>
              <a:gdLst/>
              <a:ahLst/>
              <a:cxnLst>
                <a:cxn ang="0">
                  <a:pos x="5740" y="4316"/>
                </a:cxn>
                <a:cxn ang="0">
                  <a:pos x="0" y="4316"/>
                </a:cxn>
                <a:cxn ang="0">
                  <a:pos x="0" y="0"/>
                </a:cxn>
                <a:cxn ang="0">
                  <a:pos x="5740" y="0"/>
                </a:cxn>
                <a:cxn ang="0">
                  <a:pos x="5740" y="4316"/>
                </a:cxn>
                <a:cxn ang="0">
                  <a:pos x="5740" y="4316"/>
                </a:cxn>
              </a:cxnLst>
              <a:rect l="0" t="0" r="r" b="b"/>
              <a:pathLst>
                <a:path w="5740" h="4316">
                  <a:moveTo>
                    <a:pt x="5740" y="4316"/>
                  </a:moveTo>
                  <a:lnTo>
                    <a:pt x="0" y="4316"/>
                  </a:lnTo>
                  <a:lnTo>
                    <a:pt x="0" y="0"/>
                  </a:lnTo>
                  <a:lnTo>
                    <a:pt x="5740" y="0"/>
                  </a:lnTo>
                  <a:lnTo>
                    <a:pt x="5740" y="4316"/>
                  </a:lnTo>
                  <a:lnTo>
                    <a:pt x="5740" y="4316"/>
                  </a:lnTo>
                  <a:close/>
                </a:path>
              </a:pathLst>
            </a:custGeom>
            <a:gradFill rotWithShape="0">
              <a:gsLst>
                <a:gs pos="0">
                  <a:schemeClr val="bg1"/>
                </a:gs>
                <a:gs pos="100000">
                  <a:schemeClr val="accent2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ru-RU"/>
            </a:p>
          </p:txBody>
        </p:sp>
        <p:grpSp>
          <p:nvGrpSpPr>
            <p:cNvPr id="1034" name="Group 5"/>
            <p:cNvGrpSpPr>
              <a:grpSpLocks/>
            </p:cNvGrpSpPr>
            <p:nvPr userDrawn="1"/>
          </p:nvGrpSpPr>
          <p:grpSpPr bwMode="auto">
            <a:xfrm>
              <a:off x="3528" y="3715"/>
              <a:ext cx="792" cy="521"/>
              <a:chOff x="3527" y="3715"/>
              <a:chExt cx="792" cy="521"/>
            </a:xfrm>
          </p:grpSpPr>
          <p:sp>
            <p:nvSpPr>
              <p:cNvPr id="5126" name="Oval 6"/>
              <p:cNvSpPr>
                <a:spLocks noChangeArrowheads="1"/>
              </p:cNvSpPr>
              <p:nvPr/>
            </p:nvSpPr>
            <p:spPr bwMode="hidden">
              <a:xfrm>
                <a:off x="3686" y="3810"/>
                <a:ext cx="532" cy="32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shape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7" name="Oval 7"/>
              <p:cNvSpPr>
                <a:spLocks noChangeArrowheads="1"/>
              </p:cNvSpPr>
              <p:nvPr/>
            </p:nvSpPr>
            <p:spPr bwMode="hidden">
              <a:xfrm>
                <a:off x="3726" y="3840"/>
                <a:ext cx="452" cy="275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8" name="Oval 8"/>
              <p:cNvSpPr>
                <a:spLocks noChangeArrowheads="1"/>
              </p:cNvSpPr>
              <p:nvPr/>
            </p:nvSpPr>
            <p:spPr bwMode="hidden">
              <a:xfrm>
                <a:off x="3782" y="3872"/>
                <a:ext cx="344" cy="2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29" name="Oval 9"/>
              <p:cNvSpPr>
                <a:spLocks noChangeArrowheads="1"/>
              </p:cNvSpPr>
              <p:nvPr/>
            </p:nvSpPr>
            <p:spPr bwMode="hidden">
              <a:xfrm>
                <a:off x="3822" y="3896"/>
                <a:ext cx="262" cy="15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0" name="Oval 10"/>
              <p:cNvSpPr>
                <a:spLocks noChangeArrowheads="1"/>
              </p:cNvSpPr>
              <p:nvPr/>
            </p:nvSpPr>
            <p:spPr bwMode="hidden">
              <a:xfrm>
                <a:off x="3856" y="3922"/>
                <a:ext cx="192" cy="107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1" name="Freeform 11"/>
              <p:cNvSpPr>
                <a:spLocks/>
              </p:cNvSpPr>
              <p:nvPr/>
            </p:nvSpPr>
            <p:spPr bwMode="hidden">
              <a:xfrm>
                <a:off x="3575" y="3715"/>
                <a:ext cx="383" cy="161"/>
              </a:xfrm>
              <a:custGeom>
                <a:avLst/>
                <a:gdLst/>
                <a:ahLst/>
                <a:cxnLst>
                  <a:cxn ang="0">
                    <a:pos x="376" y="12"/>
                  </a:cxn>
                  <a:cxn ang="0">
                    <a:pos x="257" y="24"/>
                  </a:cxn>
                  <a:cxn ang="0">
                    <a:pos x="149" y="54"/>
                  </a:cxn>
                  <a:cxn ang="0">
                    <a:pos x="101" y="77"/>
                  </a:cxn>
                  <a:cxn ang="0">
                    <a:pos x="59" y="101"/>
                  </a:cxn>
                  <a:cxn ang="0">
                    <a:pos x="24" y="131"/>
                  </a:cxn>
                  <a:cxn ang="0">
                    <a:pos x="0" y="161"/>
                  </a:cxn>
                  <a:cxn ang="0">
                    <a:pos x="0" y="137"/>
                  </a:cxn>
                  <a:cxn ang="0">
                    <a:pos x="29" y="107"/>
                  </a:cxn>
                  <a:cxn ang="0">
                    <a:pos x="65" y="83"/>
                  </a:cxn>
                  <a:cxn ang="0">
                    <a:pos x="155" y="36"/>
                  </a:cxn>
                  <a:cxn ang="0">
                    <a:pos x="257" y="12"/>
                  </a:cxn>
                  <a:cxn ang="0">
                    <a:pos x="376" y="0"/>
                  </a:cxn>
                  <a:cxn ang="0">
                    <a:pos x="376" y="0"/>
                  </a:cxn>
                  <a:cxn ang="0">
                    <a:pos x="382" y="0"/>
                  </a:cxn>
                  <a:cxn ang="0">
                    <a:pos x="382" y="12"/>
                  </a:cxn>
                  <a:cxn ang="0">
                    <a:pos x="376" y="12"/>
                  </a:cxn>
                  <a:cxn ang="0">
                    <a:pos x="376" y="12"/>
                  </a:cxn>
                  <a:cxn ang="0">
                    <a:pos x="376" y="12"/>
                  </a:cxn>
                </a:cxnLst>
                <a:rect l="0" t="0" r="r" b="b"/>
                <a:pathLst>
                  <a:path w="382" h="161">
                    <a:moveTo>
                      <a:pt x="376" y="12"/>
                    </a:moveTo>
                    <a:lnTo>
                      <a:pt x="257" y="24"/>
                    </a:lnTo>
                    <a:lnTo>
                      <a:pt x="149" y="54"/>
                    </a:lnTo>
                    <a:lnTo>
                      <a:pt x="101" y="77"/>
                    </a:lnTo>
                    <a:lnTo>
                      <a:pt x="59" y="101"/>
                    </a:lnTo>
                    <a:lnTo>
                      <a:pt x="24" y="131"/>
                    </a:lnTo>
                    <a:lnTo>
                      <a:pt x="0" y="161"/>
                    </a:lnTo>
                    <a:lnTo>
                      <a:pt x="0" y="137"/>
                    </a:lnTo>
                    <a:lnTo>
                      <a:pt x="29" y="107"/>
                    </a:lnTo>
                    <a:lnTo>
                      <a:pt x="65" y="83"/>
                    </a:lnTo>
                    <a:lnTo>
                      <a:pt x="155" y="36"/>
                    </a:lnTo>
                    <a:lnTo>
                      <a:pt x="257" y="12"/>
                    </a:lnTo>
                    <a:lnTo>
                      <a:pt x="376" y="0"/>
                    </a:lnTo>
                    <a:lnTo>
                      <a:pt x="376" y="0"/>
                    </a:lnTo>
                    <a:lnTo>
                      <a:pt x="382" y="0"/>
                    </a:lnTo>
                    <a:lnTo>
                      <a:pt x="382" y="12"/>
                    </a:lnTo>
                    <a:lnTo>
                      <a:pt x="376" y="12"/>
                    </a:lnTo>
                    <a:lnTo>
                      <a:pt x="376" y="12"/>
                    </a:lnTo>
                    <a:lnTo>
                      <a:pt x="376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2" name="Freeform 12"/>
              <p:cNvSpPr>
                <a:spLocks/>
              </p:cNvSpPr>
              <p:nvPr/>
            </p:nvSpPr>
            <p:spPr bwMode="hidden">
              <a:xfrm>
                <a:off x="3695" y="4170"/>
                <a:ext cx="444" cy="66"/>
              </a:xfrm>
              <a:custGeom>
                <a:avLst/>
                <a:gdLst/>
                <a:ahLst/>
                <a:cxnLst>
                  <a:cxn ang="0">
                    <a:pos x="257" y="54"/>
                  </a:cxn>
                  <a:cxn ang="0">
                    <a:pos x="353" y="48"/>
                  </a:cxn>
                  <a:cxn ang="0">
                    <a:pos x="443" y="24"/>
                  </a:cxn>
                  <a:cxn ang="0">
                    <a:pos x="443" y="36"/>
                  </a:cxn>
                  <a:cxn ang="0">
                    <a:pos x="353" y="60"/>
                  </a:cxn>
                  <a:cxn ang="0">
                    <a:pos x="257" y="66"/>
                  </a:cxn>
                  <a:cxn ang="0">
                    <a:pos x="186" y="60"/>
                  </a:cxn>
                  <a:cxn ang="0">
                    <a:pos x="120" y="48"/>
                  </a:cxn>
                  <a:cxn ang="0">
                    <a:pos x="60" y="36"/>
                  </a:cxn>
                  <a:cxn ang="0">
                    <a:pos x="0" y="12"/>
                  </a:cxn>
                  <a:cxn ang="0">
                    <a:pos x="0" y="0"/>
                  </a:cxn>
                  <a:cxn ang="0">
                    <a:pos x="54" y="24"/>
                  </a:cxn>
                  <a:cxn ang="0">
                    <a:pos x="120" y="36"/>
                  </a:cxn>
                  <a:cxn ang="0">
                    <a:pos x="186" y="48"/>
                  </a:cxn>
                  <a:cxn ang="0">
                    <a:pos x="257" y="54"/>
                  </a:cxn>
                  <a:cxn ang="0">
                    <a:pos x="257" y="54"/>
                  </a:cxn>
                </a:cxnLst>
                <a:rect l="0" t="0" r="r" b="b"/>
                <a:pathLst>
                  <a:path w="443" h="66">
                    <a:moveTo>
                      <a:pt x="257" y="54"/>
                    </a:moveTo>
                    <a:lnTo>
                      <a:pt x="353" y="48"/>
                    </a:lnTo>
                    <a:lnTo>
                      <a:pt x="443" y="24"/>
                    </a:lnTo>
                    <a:lnTo>
                      <a:pt x="443" y="36"/>
                    </a:lnTo>
                    <a:lnTo>
                      <a:pt x="353" y="60"/>
                    </a:lnTo>
                    <a:lnTo>
                      <a:pt x="257" y="66"/>
                    </a:lnTo>
                    <a:lnTo>
                      <a:pt x="186" y="60"/>
                    </a:lnTo>
                    <a:lnTo>
                      <a:pt x="120" y="48"/>
                    </a:lnTo>
                    <a:lnTo>
                      <a:pt x="60" y="36"/>
                    </a:lnTo>
                    <a:lnTo>
                      <a:pt x="0" y="12"/>
                    </a:lnTo>
                    <a:lnTo>
                      <a:pt x="0" y="0"/>
                    </a:lnTo>
                    <a:lnTo>
                      <a:pt x="54" y="24"/>
                    </a:lnTo>
                    <a:lnTo>
                      <a:pt x="120" y="36"/>
                    </a:lnTo>
                    <a:lnTo>
                      <a:pt x="186" y="48"/>
                    </a:lnTo>
                    <a:lnTo>
                      <a:pt x="257" y="54"/>
                    </a:lnTo>
                    <a:lnTo>
                      <a:pt x="257" y="5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84706"/>
                      <a:invGamma/>
                    </a:schemeClr>
                  </a:gs>
                  <a:gs pos="100000">
                    <a:schemeClr val="accent2"/>
                  </a:gs>
                </a:gsLst>
                <a:lin ang="189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3" name="Freeform 13"/>
              <p:cNvSpPr>
                <a:spLocks/>
              </p:cNvSpPr>
              <p:nvPr/>
            </p:nvSpPr>
            <p:spPr bwMode="hidden">
              <a:xfrm>
                <a:off x="3527" y="3906"/>
                <a:ext cx="89" cy="216"/>
              </a:xfrm>
              <a:custGeom>
                <a:avLst/>
                <a:gdLst/>
                <a:ahLst/>
                <a:cxnLst>
                  <a:cxn ang="0">
                    <a:pos x="12" y="66"/>
                  </a:cxn>
                  <a:cxn ang="0">
                    <a:pos x="18" y="108"/>
                  </a:cxn>
                  <a:cxn ang="0">
                    <a:pos x="36" y="144"/>
                  </a:cxn>
                  <a:cxn ang="0">
                    <a:pos x="60" y="180"/>
                  </a:cxn>
                  <a:cxn ang="0">
                    <a:pos x="89" y="216"/>
                  </a:cxn>
                  <a:cxn ang="0">
                    <a:pos x="72" y="216"/>
                  </a:cxn>
                  <a:cxn ang="0">
                    <a:pos x="42" y="180"/>
                  </a:cxn>
                  <a:cxn ang="0">
                    <a:pos x="18" y="144"/>
                  </a:cxn>
                  <a:cxn ang="0">
                    <a:pos x="6" y="108"/>
                  </a:cxn>
                  <a:cxn ang="0">
                    <a:pos x="0" y="66"/>
                  </a:cxn>
                  <a:cxn ang="0">
                    <a:pos x="0" y="30"/>
                  </a:cxn>
                  <a:cxn ang="0">
                    <a:pos x="12" y="0"/>
                  </a:cxn>
                  <a:cxn ang="0">
                    <a:pos x="30" y="0"/>
                  </a:cxn>
                  <a:cxn ang="0">
                    <a:pos x="18" y="30"/>
                  </a:cxn>
                  <a:cxn ang="0">
                    <a:pos x="12" y="66"/>
                  </a:cxn>
                  <a:cxn ang="0">
                    <a:pos x="12" y="66"/>
                  </a:cxn>
                </a:cxnLst>
                <a:rect l="0" t="0" r="r" b="b"/>
                <a:pathLst>
                  <a:path w="89" h="216">
                    <a:moveTo>
                      <a:pt x="12" y="66"/>
                    </a:moveTo>
                    <a:lnTo>
                      <a:pt x="18" y="108"/>
                    </a:lnTo>
                    <a:lnTo>
                      <a:pt x="36" y="144"/>
                    </a:lnTo>
                    <a:lnTo>
                      <a:pt x="60" y="180"/>
                    </a:lnTo>
                    <a:lnTo>
                      <a:pt x="89" y="216"/>
                    </a:lnTo>
                    <a:lnTo>
                      <a:pt x="72" y="216"/>
                    </a:lnTo>
                    <a:lnTo>
                      <a:pt x="42" y="180"/>
                    </a:lnTo>
                    <a:lnTo>
                      <a:pt x="18" y="144"/>
                    </a:lnTo>
                    <a:lnTo>
                      <a:pt x="6" y="108"/>
                    </a:lnTo>
                    <a:lnTo>
                      <a:pt x="0" y="66"/>
                    </a:lnTo>
                    <a:lnTo>
                      <a:pt x="0" y="30"/>
                    </a:lnTo>
                    <a:lnTo>
                      <a:pt x="12" y="0"/>
                    </a:lnTo>
                    <a:lnTo>
                      <a:pt x="30" y="0"/>
                    </a:lnTo>
                    <a:lnTo>
                      <a:pt x="18" y="30"/>
                    </a:lnTo>
                    <a:lnTo>
                      <a:pt x="12" y="66"/>
                    </a:lnTo>
                    <a:lnTo>
                      <a:pt x="12" y="6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4" name="Freeform 14"/>
              <p:cNvSpPr>
                <a:spLocks/>
              </p:cNvSpPr>
              <p:nvPr/>
            </p:nvSpPr>
            <p:spPr bwMode="hidden">
              <a:xfrm>
                <a:off x="3569" y="3745"/>
                <a:ext cx="750" cy="461"/>
              </a:xfrm>
              <a:custGeom>
                <a:avLst/>
                <a:gdLst/>
                <a:ahLst/>
                <a:cxnLst>
                  <a:cxn ang="0">
                    <a:pos x="382" y="443"/>
                  </a:cxn>
                  <a:cxn ang="0">
                    <a:pos x="311" y="437"/>
                  </a:cxn>
                  <a:cxn ang="0">
                    <a:pos x="245" y="425"/>
                  </a:cxn>
                  <a:cxn ang="0">
                    <a:pos x="185" y="407"/>
                  </a:cxn>
                  <a:cxn ang="0">
                    <a:pos x="131" y="383"/>
                  </a:cxn>
                  <a:cxn ang="0">
                    <a:pos x="83" y="347"/>
                  </a:cxn>
                  <a:cxn ang="0">
                    <a:pos x="53" y="311"/>
                  </a:cxn>
                  <a:cxn ang="0">
                    <a:pos x="30" y="269"/>
                  </a:cxn>
                  <a:cxn ang="0">
                    <a:pos x="24" y="227"/>
                  </a:cxn>
                  <a:cxn ang="0">
                    <a:pos x="30" y="185"/>
                  </a:cxn>
                  <a:cxn ang="0">
                    <a:pos x="53" y="143"/>
                  </a:cxn>
                  <a:cxn ang="0">
                    <a:pos x="83" y="107"/>
                  </a:cxn>
                  <a:cxn ang="0">
                    <a:pos x="131" y="77"/>
                  </a:cxn>
                  <a:cxn ang="0">
                    <a:pos x="185" y="47"/>
                  </a:cxn>
                  <a:cxn ang="0">
                    <a:pos x="245" y="30"/>
                  </a:cxn>
                  <a:cxn ang="0">
                    <a:pos x="311" y="18"/>
                  </a:cxn>
                  <a:cxn ang="0">
                    <a:pos x="382" y="12"/>
                  </a:cxn>
                  <a:cxn ang="0">
                    <a:pos x="478" y="18"/>
                  </a:cxn>
                  <a:cxn ang="0">
                    <a:pos x="562" y="41"/>
                  </a:cxn>
                  <a:cxn ang="0">
                    <a:pos x="562" y="36"/>
                  </a:cxn>
                  <a:cxn ang="0">
                    <a:pos x="562" y="30"/>
                  </a:cxn>
                  <a:cxn ang="0">
                    <a:pos x="478" y="6"/>
                  </a:cxn>
                  <a:cxn ang="0">
                    <a:pos x="382" y="0"/>
                  </a:cxn>
                  <a:cxn ang="0">
                    <a:pos x="305" y="6"/>
                  </a:cxn>
                  <a:cxn ang="0">
                    <a:pos x="233" y="18"/>
                  </a:cxn>
                  <a:cxn ang="0">
                    <a:pos x="167" y="41"/>
                  </a:cxn>
                  <a:cxn ang="0">
                    <a:pos x="113" y="65"/>
                  </a:cxn>
                  <a:cxn ang="0">
                    <a:pos x="65" y="101"/>
                  </a:cxn>
                  <a:cxn ang="0">
                    <a:pos x="30" y="137"/>
                  </a:cxn>
                  <a:cxn ang="0">
                    <a:pos x="6" y="179"/>
                  </a:cxn>
                  <a:cxn ang="0">
                    <a:pos x="0" y="227"/>
                  </a:cxn>
                  <a:cxn ang="0">
                    <a:pos x="6" y="275"/>
                  </a:cxn>
                  <a:cxn ang="0">
                    <a:pos x="30" y="317"/>
                  </a:cxn>
                  <a:cxn ang="0">
                    <a:pos x="65" y="359"/>
                  </a:cxn>
                  <a:cxn ang="0">
                    <a:pos x="113" y="395"/>
                  </a:cxn>
                  <a:cxn ang="0">
                    <a:pos x="167" y="419"/>
                  </a:cxn>
                  <a:cxn ang="0">
                    <a:pos x="233" y="443"/>
                  </a:cxn>
                  <a:cxn ang="0">
                    <a:pos x="305" y="455"/>
                  </a:cxn>
                  <a:cxn ang="0">
                    <a:pos x="382" y="461"/>
                  </a:cxn>
                  <a:cxn ang="0">
                    <a:pos x="448" y="455"/>
                  </a:cxn>
                  <a:cxn ang="0">
                    <a:pos x="508" y="449"/>
                  </a:cxn>
                  <a:cxn ang="0">
                    <a:pos x="609" y="413"/>
                  </a:cxn>
                  <a:cxn ang="0">
                    <a:pos x="657" y="389"/>
                  </a:cxn>
                  <a:cxn ang="0">
                    <a:pos x="693" y="359"/>
                  </a:cxn>
                  <a:cxn ang="0">
                    <a:pos x="723" y="329"/>
                  </a:cxn>
                  <a:cxn ang="0">
                    <a:pos x="747" y="293"/>
                  </a:cxn>
                  <a:cxn ang="0">
                    <a:pos x="741" y="287"/>
                  </a:cxn>
                  <a:cxn ang="0">
                    <a:pos x="729" y="281"/>
                  </a:cxn>
                  <a:cxn ang="0">
                    <a:pos x="711" y="317"/>
                  </a:cxn>
                  <a:cxn ang="0">
                    <a:pos x="681" y="347"/>
                  </a:cxn>
                  <a:cxn ang="0">
                    <a:pos x="645" y="377"/>
                  </a:cxn>
                  <a:cxn ang="0">
                    <a:pos x="604" y="401"/>
                  </a:cxn>
                  <a:cxn ang="0">
                    <a:pos x="502" y="431"/>
                  </a:cxn>
                  <a:cxn ang="0">
                    <a:pos x="442" y="443"/>
                  </a:cxn>
                  <a:cxn ang="0">
                    <a:pos x="382" y="443"/>
                  </a:cxn>
                  <a:cxn ang="0">
                    <a:pos x="382" y="443"/>
                  </a:cxn>
                </a:cxnLst>
                <a:rect l="0" t="0" r="r" b="b"/>
                <a:pathLst>
                  <a:path w="747" h="461">
                    <a:moveTo>
                      <a:pt x="382" y="443"/>
                    </a:moveTo>
                    <a:lnTo>
                      <a:pt x="311" y="437"/>
                    </a:lnTo>
                    <a:lnTo>
                      <a:pt x="245" y="425"/>
                    </a:lnTo>
                    <a:lnTo>
                      <a:pt x="185" y="407"/>
                    </a:lnTo>
                    <a:lnTo>
                      <a:pt x="131" y="383"/>
                    </a:lnTo>
                    <a:lnTo>
                      <a:pt x="83" y="347"/>
                    </a:lnTo>
                    <a:lnTo>
                      <a:pt x="53" y="311"/>
                    </a:lnTo>
                    <a:lnTo>
                      <a:pt x="30" y="269"/>
                    </a:lnTo>
                    <a:lnTo>
                      <a:pt x="24" y="227"/>
                    </a:lnTo>
                    <a:lnTo>
                      <a:pt x="30" y="185"/>
                    </a:lnTo>
                    <a:lnTo>
                      <a:pt x="53" y="143"/>
                    </a:lnTo>
                    <a:lnTo>
                      <a:pt x="83" y="107"/>
                    </a:lnTo>
                    <a:lnTo>
                      <a:pt x="131" y="77"/>
                    </a:lnTo>
                    <a:lnTo>
                      <a:pt x="185" y="47"/>
                    </a:lnTo>
                    <a:lnTo>
                      <a:pt x="245" y="30"/>
                    </a:lnTo>
                    <a:lnTo>
                      <a:pt x="311" y="18"/>
                    </a:lnTo>
                    <a:lnTo>
                      <a:pt x="382" y="12"/>
                    </a:lnTo>
                    <a:lnTo>
                      <a:pt x="478" y="18"/>
                    </a:lnTo>
                    <a:lnTo>
                      <a:pt x="562" y="41"/>
                    </a:lnTo>
                    <a:lnTo>
                      <a:pt x="562" y="36"/>
                    </a:lnTo>
                    <a:lnTo>
                      <a:pt x="562" y="30"/>
                    </a:lnTo>
                    <a:lnTo>
                      <a:pt x="478" y="6"/>
                    </a:lnTo>
                    <a:lnTo>
                      <a:pt x="382" y="0"/>
                    </a:lnTo>
                    <a:lnTo>
                      <a:pt x="305" y="6"/>
                    </a:lnTo>
                    <a:lnTo>
                      <a:pt x="233" y="18"/>
                    </a:lnTo>
                    <a:lnTo>
                      <a:pt x="167" y="41"/>
                    </a:lnTo>
                    <a:lnTo>
                      <a:pt x="113" y="65"/>
                    </a:lnTo>
                    <a:lnTo>
                      <a:pt x="65" y="101"/>
                    </a:lnTo>
                    <a:lnTo>
                      <a:pt x="30" y="137"/>
                    </a:lnTo>
                    <a:lnTo>
                      <a:pt x="6" y="179"/>
                    </a:lnTo>
                    <a:lnTo>
                      <a:pt x="0" y="227"/>
                    </a:lnTo>
                    <a:lnTo>
                      <a:pt x="6" y="275"/>
                    </a:lnTo>
                    <a:lnTo>
                      <a:pt x="30" y="317"/>
                    </a:lnTo>
                    <a:lnTo>
                      <a:pt x="65" y="359"/>
                    </a:lnTo>
                    <a:lnTo>
                      <a:pt x="113" y="395"/>
                    </a:lnTo>
                    <a:lnTo>
                      <a:pt x="167" y="419"/>
                    </a:lnTo>
                    <a:lnTo>
                      <a:pt x="233" y="443"/>
                    </a:lnTo>
                    <a:lnTo>
                      <a:pt x="305" y="455"/>
                    </a:lnTo>
                    <a:lnTo>
                      <a:pt x="382" y="461"/>
                    </a:lnTo>
                    <a:lnTo>
                      <a:pt x="448" y="455"/>
                    </a:lnTo>
                    <a:lnTo>
                      <a:pt x="508" y="449"/>
                    </a:lnTo>
                    <a:lnTo>
                      <a:pt x="609" y="413"/>
                    </a:lnTo>
                    <a:lnTo>
                      <a:pt x="657" y="389"/>
                    </a:lnTo>
                    <a:lnTo>
                      <a:pt x="693" y="359"/>
                    </a:lnTo>
                    <a:lnTo>
                      <a:pt x="723" y="329"/>
                    </a:lnTo>
                    <a:lnTo>
                      <a:pt x="747" y="293"/>
                    </a:lnTo>
                    <a:lnTo>
                      <a:pt x="741" y="287"/>
                    </a:lnTo>
                    <a:lnTo>
                      <a:pt x="729" y="281"/>
                    </a:lnTo>
                    <a:lnTo>
                      <a:pt x="711" y="317"/>
                    </a:lnTo>
                    <a:lnTo>
                      <a:pt x="681" y="347"/>
                    </a:lnTo>
                    <a:lnTo>
                      <a:pt x="645" y="377"/>
                    </a:lnTo>
                    <a:lnTo>
                      <a:pt x="604" y="401"/>
                    </a:lnTo>
                    <a:lnTo>
                      <a:pt x="502" y="431"/>
                    </a:lnTo>
                    <a:lnTo>
                      <a:pt x="442" y="443"/>
                    </a:lnTo>
                    <a:lnTo>
                      <a:pt x="382" y="443"/>
                    </a:lnTo>
                    <a:lnTo>
                      <a:pt x="382" y="443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path path="rect">
                  <a:fillToRect l="50000" t="50000" r="50000" b="50000"/>
                </a:path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5" name="Freeform 15"/>
              <p:cNvSpPr>
                <a:spLocks/>
              </p:cNvSpPr>
              <p:nvPr/>
            </p:nvSpPr>
            <p:spPr bwMode="hidden">
              <a:xfrm>
                <a:off x="4037" y="3721"/>
                <a:ext cx="96" cy="30"/>
              </a:xfrm>
              <a:custGeom>
                <a:avLst/>
                <a:gdLst/>
                <a:ahLst/>
                <a:cxnLst>
                  <a:cxn ang="0">
                    <a:pos x="0" y="0"/>
                  </a:cxn>
                  <a:cxn ang="0">
                    <a:pos x="0" y="12"/>
                  </a:cxn>
                  <a:cxn ang="0">
                    <a:pos x="48" y="18"/>
                  </a:cxn>
                  <a:cxn ang="0">
                    <a:pos x="96" y="30"/>
                  </a:cxn>
                  <a:cxn ang="0">
                    <a:pos x="96" y="24"/>
                  </a:cxn>
                  <a:cxn ang="0">
                    <a:pos x="96" y="18"/>
                  </a:cxn>
                  <a:cxn ang="0">
                    <a:pos x="48" y="12"/>
                  </a:cxn>
                  <a:cxn ang="0">
                    <a:pos x="0" y="0"/>
                  </a:cxn>
                  <a:cxn ang="0">
                    <a:pos x="0" y="0"/>
                  </a:cxn>
                </a:cxnLst>
                <a:rect l="0" t="0" r="r" b="b"/>
                <a:pathLst>
                  <a:path w="96" h="30">
                    <a:moveTo>
                      <a:pt x="0" y="0"/>
                    </a:moveTo>
                    <a:lnTo>
                      <a:pt x="0" y="12"/>
                    </a:lnTo>
                    <a:lnTo>
                      <a:pt x="48" y="18"/>
                    </a:lnTo>
                    <a:lnTo>
                      <a:pt x="96" y="30"/>
                    </a:lnTo>
                    <a:lnTo>
                      <a:pt x="96" y="24"/>
                    </a:lnTo>
                    <a:lnTo>
                      <a:pt x="96" y="18"/>
                    </a:lnTo>
                    <a:lnTo>
                      <a:pt x="48" y="12"/>
                    </a:lnTo>
                    <a:lnTo>
                      <a:pt x="0" y="0"/>
                    </a:lnTo>
                    <a:lnTo>
                      <a:pt x="0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6" name="Oval 16"/>
              <p:cNvSpPr>
                <a:spLocks noChangeArrowheads="1"/>
              </p:cNvSpPr>
              <p:nvPr/>
            </p:nvSpPr>
            <p:spPr bwMode="hidden">
              <a:xfrm>
                <a:off x="3910" y="3948"/>
                <a:ext cx="84" cy="53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5" name="Group 17"/>
            <p:cNvGrpSpPr>
              <a:grpSpLocks/>
            </p:cNvGrpSpPr>
            <p:nvPr userDrawn="1"/>
          </p:nvGrpSpPr>
          <p:grpSpPr bwMode="auto">
            <a:xfrm>
              <a:off x="1776" y="3631"/>
              <a:ext cx="1626" cy="683"/>
              <a:chOff x="1776" y="3631"/>
              <a:chExt cx="1626" cy="683"/>
            </a:xfrm>
          </p:grpSpPr>
          <p:sp>
            <p:nvSpPr>
              <p:cNvPr id="5138" name="Oval 18"/>
              <p:cNvSpPr>
                <a:spLocks noChangeArrowheads="1"/>
              </p:cNvSpPr>
              <p:nvPr/>
            </p:nvSpPr>
            <p:spPr bwMode="hidden">
              <a:xfrm>
                <a:off x="2268" y="3934"/>
                <a:ext cx="638" cy="3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39" name="Oval 19"/>
              <p:cNvSpPr>
                <a:spLocks noChangeArrowheads="1"/>
              </p:cNvSpPr>
              <p:nvPr/>
            </p:nvSpPr>
            <p:spPr bwMode="hidden">
              <a:xfrm>
                <a:off x="2314" y="3958"/>
                <a:ext cx="543" cy="332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0" name="Oval 20"/>
              <p:cNvSpPr>
                <a:spLocks noChangeArrowheads="1"/>
              </p:cNvSpPr>
              <p:nvPr/>
            </p:nvSpPr>
            <p:spPr bwMode="hidden">
              <a:xfrm>
                <a:off x="2341" y="3979"/>
                <a:ext cx="501" cy="29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1" name="Oval 21"/>
              <p:cNvSpPr>
                <a:spLocks noChangeArrowheads="1"/>
              </p:cNvSpPr>
              <p:nvPr/>
            </p:nvSpPr>
            <p:spPr bwMode="hidden">
              <a:xfrm>
                <a:off x="2368" y="3997"/>
                <a:ext cx="444" cy="258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2" name="Oval 22"/>
              <p:cNvSpPr>
                <a:spLocks noChangeArrowheads="1"/>
              </p:cNvSpPr>
              <p:nvPr/>
            </p:nvSpPr>
            <p:spPr bwMode="hidden">
              <a:xfrm>
                <a:off x="2385" y="4005"/>
                <a:ext cx="413" cy="240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3" name="Oval 23"/>
              <p:cNvSpPr>
                <a:spLocks noChangeArrowheads="1"/>
              </p:cNvSpPr>
              <p:nvPr/>
            </p:nvSpPr>
            <p:spPr bwMode="hidden">
              <a:xfrm>
                <a:off x="2437" y="4026"/>
                <a:ext cx="306" cy="192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8784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4" name="Oval 24"/>
              <p:cNvSpPr>
                <a:spLocks noChangeArrowheads="1"/>
              </p:cNvSpPr>
              <p:nvPr/>
            </p:nvSpPr>
            <p:spPr bwMode="hidden">
              <a:xfrm>
                <a:off x="2476" y="4056"/>
                <a:ext cx="227" cy="135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5" name="Oval 25"/>
              <p:cNvSpPr>
                <a:spLocks noChangeArrowheads="1"/>
              </p:cNvSpPr>
              <p:nvPr/>
            </p:nvSpPr>
            <p:spPr bwMode="hidden">
              <a:xfrm>
                <a:off x="2542" y="4097"/>
                <a:ext cx="90" cy="60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6" name="Freeform 26"/>
              <p:cNvSpPr>
                <a:spLocks/>
              </p:cNvSpPr>
              <p:nvPr/>
            </p:nvSpPr>
            <p:spPr bwMode="hidden">
              <a:xfrm>
                <a:off x="2585" y="3822"/>
                <a:ext cx="449" cy="186"/>
              </a:xfrm>
              <a:custGeom>
                <a:avLst/>
                <a:gdLst/>
                <a:ahLst/>
                <a:cxnLst>
                  <a:cxn ang="0">
                    <a:pos x="6" y="6"/>
                  </a:cxn>
                  <a:cxn ang="0">
                    <a:pos x="78" y="12"/>
                  </a:cxn>
                  <a:cxn ang="0">
                    <a:pos x="150" y="18"/>
                  </a:cxn>
                  <a:cxn ang="0">
                    <a:pos x="215" y="36"/>
                  </a:cxn>
                  <a:cxn ang="0">
                    <a:pos x="275" y="60"/>
                  </a:cxn>
                  <a:cxn ang="0">
                    <a:pos x="329" y="84"/>
                  </a:cxn>
                  <a:cxn ang="0">
                    <a:pos x="377" y="114"/>
                  </a:cxn>
                  <a:cxn ang="0">
                    <a:pos x="419" y="150"/>
                  </a:cxn>
                  <a:cxn ang="0">
                    <a:pos x="448" y="186"/>
                  </a:cxn>
                  <a:cxn ang="0">
                    <a:pos x="448" y="162"/>
                  </a:cxn>
                  <a:cxn ang="0">
                    <a:pos x="413" y="126"/>
                  </a:cxn>
                  <a:cxn ang="0">
                    <a:pos x="371" y="96"/>
                  </a:cxn>
                  <a:cxn ang="0">
                    <a:pos x="323" y="66"/>
                  </a:cxn>
                  <a:cxn ang="0">
                    <a:pos x="269" y="48"/>
                  </a:cxn>
                  <a:cxn ang="0">
                    <a:pos x="144" y="12"/>
                  </a:cxn>
                  <a:cxn ang="0">
                    <a:pos x="78" y="6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6" y="6"/>
                  </a:cxn>
                  <a:cxn ang="0">
                    <a:pos x="6" y="6"/>
                  </a:cxn>
                </a:cxnLst>
                <a:rect l="0" t="0" r="r" b="b"/>
                <a:pathLst>
                  <a:path w="448" h="186">
                    <a:moveTo>
                      <a:pt x="6" y="6"/>
                    </a:moveTo>
                    <a:lnTo>
                      <a:pt x="78" y="12"/>
                    </a:lnTo>
                    <a:lnTo>
                      <a:pt x="150" y="18"/>
                    </a:lnTo>
                    <a:lnTo>
                      <a:pt x="215" y="36"/>
                    </a:lnTo>
                    <a:lnTo>
                      <a:pt x="275" y="60"/>
                    </a:lnTo>
                    <a:lnTo>
                      <a:pt x="329" y="84"/>
                    </a:lnTo>
                    <a:lnTo>
                      <a:pt x="377" y="114"/>
                    </a:lnTo>
                    <a:lnTo>
                      <a:pt x="419" y="150"/>
                    </a:lnTo>
                    <a:lnTo>
                      <a:pt x="448" y="186"/>
                    </a:lnTo>
                    <a:lnTo>
                      <a:pt x="448" y="162"/>
                    </a:lnTo>
                    <a:lnTo>
                      <a:pt x="413" y="126"/>
                    </a:lnTo>
                    <a:lnTo>
                      <a:pt x="371" y="96"/>
                    </a:lnTo>
                    <a:lnTo>
                      <a:pt x="323" y="66"/>
                    </a:lnTo>
                    <a:lnTo>
                      <a:pt x="269" y="48"/>
                    </a:lnTo>
                    <a:lnTo>
                      <a:pt x="144" y="12"/>
                    </a:lnTo>
                    <a:lnTo>
                      <a:pt x="78" y="6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6" y="6"/>
                    </a:lnTo>
                    <a:lnTo>
                      <a:pt x="6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shade val="90980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7" name="Freeform 27"/>
              <p:cNvSpPr>
                <a:spLocks/>
              </p:cNvSpPr>
              <p:nvPr/>
            </p:nvSpPr>
            <p:spPr bwMode="hidden">
              <a:xfrm>
                <a:off x="2142" y="3852"/>
                <a:ext cx="892" cy="462"/>
              </a:xfrm>
              <a:custGeom>
                <a:avLst/>
                <a:gdLst/>
                <a:ahLst/>
                <a:cxnLst>
                  <a:cxn ang="0">
                    <a:pos x="23" y="276"/>
                  </a:cxn>
                  <a:cxn ang="0">
                    <a:pos x="29" y="222"/>
                  </a:cxn>
                  <a:cxn ang="0">
                    <a:pos x="59" y="174"/>
                  </a:cxn>
                  <a:cxn ang="0">
                    <a:pos x="95" y="132"/>
                  </a:cxn>
                  <a:cxn ang="0">
                    <a:pos x="149" y="96"/>
                  </a:cxn>
                  <a:cxn ang="0">
                    <a:pos x="209" y="60"/>
                  </a:cxn>
                  <a:cxn ang="0">
                    <a:pos x="281" y="36"/>
                  </a:cxn>
                  <a:cxn ang="0">
                    <a:pos x="364" y="24"/>
                  </a:cxn>
                  <a:cxn ang="0">
                    <a:pos x="448" y="18"/>
                  </a:cxn>
                  <a:cxn ang="0">
                    <a:pos x="532" y="24"/>
                  </a:cxn>
                  <a:cxn ang="0">
                    <a:pos x="609" y="36"/>
                  </a:cxn>
                  <a:cxn ang="0">
                    <a:pos x="681" y="60"/>
                  </a:cxn>
                  <a:cxn ang="0">
                    <a:pos x="741" y="96"/>
                  </a:cxn>
                  <a:cxn ang="0">
                    <a:pos x="795" y="132"/>
                  </a:cxn>
                  <a:cxn ang="0">
                    <a:pos x="831" y="174"/>
                  </a:cxn>
                  <a:cxn ang="0">
                    <a:pos x="861" y="222"/>
                  </a:cxn>
                  <a:cxn ang="0">
                    <a:pos x="867" y="276"/>
                  </a:cxn>
                  <a:cxn ang="0">
                    <a:pos x="855" y="330"/>
                  </a:cxn>
                  <a:cxn ang="0">
                    <a:pos x="831" y="378"/>
                  </a:cxn>
                  <a:cxn ang="0">
                    <a:pos x="783" y="426"/>
                  </a:cxn>
                  <a:cxn ang="0">
                    <a:pos x="723" y="462"/>
                  </a:cxn>
                  <a:cxn ang="0">
                    <a:pos x="765" y="462"/>
                  </a:cxn>
                  <a:cxn ang="0">
                    <a:pos x="819" y="426"/>
                  </a:cxn>
                  <a:cxn ang="0">
                    <a:pos x="855" y="378"/>
                  </a:cxn>
                  <a:cxn ang="0">
                    <a:pos x="884" y="330"/>
                  </a:cxn>
                  <a:cxn ang="0">
                    <a:pos x="890" y="276"/>
                  </a:cxn>
                  <a:cxn ang="0">
                    <a:pos x="884" y="222"/>
                  </a:cxn>
                  <a:cxn ang="0">
                    <a:pos x="855" y="168"/>
                  </a:cxn>
                  <a:cxn ang="0">
                    <a:pos x="813" y="120"/>
                  </a:cxn>
                  <a:cxn ang="0">
                    <a:pos x="759" y="84"/>
                  </a:cxn>
                  <a:cxn ang="0">
                    <a:pos x="693" y="48"/>
                  </a:cxn>
                  <a:cxn ang="0">
                    <a:pos x="621" y="24"/>
                  </a:cxn>
                  <a:cxn ang="0">
                    <a:pos x="538" y="6"/>
                  </a:cxn>
                  <a:cxn ang="0">
                    <a:pos x="448" y="0"/>
                  </a:cxn>
                  <a:cxn ang="0">
                    <a:pos x="358" y="6"/>
                  </a:cxn>
                  <a:cxn ang="0">
                    <a:pos x="275" y="24"/>
                  </a:cxn>
                  <a:cxn ang="0">
                    <a:pos x="197" y="48"/>
                  </a:cxn>
                  <a:cxn ang="0">
                    <a:pos x="131" y="84"/>
                  </a:cxn>
                  <a:cxn ang="0">
                    <a:pos x="77" y="120"/>
                  </a:cxn>
                  <a:cxn ang="0">
                    <a:pos x="35" y="168"/>
                  </a:cxn>
                  <a:cxn ang="0">
                    <a:pos x="12" y="222"/>
                  </a:cxn>
                  <a:cxn ang="0">
                    <a:pos x="0" y="276"/>
                  </a:cxn>
                  <a:cxn ang="0">
                    <a:pos x="6" y="330"/>
                  </a:cxn>
                  <a:cxn ang="0">
                    <a:pos x="35" y="378"/>
                  </a:cxn>
                  <a:cxn ang="0">
                    <a:pos x="71" y="426"/>
                  </a:cxn>
                  <a:cxn ang="0">
                    <a:pos x="125" y="462"/>
                  </a:cxn>
                  <a:cxn ang="0">
                    <a:pos x="167" y="462"/>
                  </a:cxn>
                  <a:cxn ang="0">
                    <a:pos x="107" y="426"/>
                  </a:cxn>
                  <a:cxn ang="0">
                    <a:pos x="59" y="378"/>
                  </a:cxn>
                  <a:cxn ang="0">
                    <a:pos x="35" y="330"/>
                  </a:cxn>
                  <a:cxn ang="0">
                    <a:pos x="23" y="276"/>
                  </a:cxn>
                  <a:cxn ang="0">
                    <a:pos x="23" y="276"/>
                  </a:cxn>
                </a:cxnLst>
                <a:rect l="0" t="0" r="r" b="b"/>
                <a:pathLst>
                  <a:path w="890" h="462">
                    <a:moveTo>
                      <a:pt x="23" y="276"/>
                    </a:moveTo>
                    <a:lnTo>
                      <a:pt x="29" y="222"/>
                    </a:lnTo>
                    <a:lnTo>
                      <a:pt x="59" y="174"/>
                    </a:lnTo>
                    <a:lnTo>
                      <a:pt x="95" y="132"/>
                    </a:lnTo>
                    <a:lnTo>
                      <a:pt x="149" y="96"/>
                    </a:lnTo>
                    <a:lnTo>
                      <a:pt x="209" y="60"/>
                    </a:lnTo>
                    <a:lnTo>
                      <a:pt x="281" y="36"/>
                    </a:lnTo>
                    <a:lnTo>
                      <a:pt x="364" y="24"/>
                    </a:lnTo>
                    <a:lnTo>
                      <a:pt x="448" y="18"/>
                    </a:lnTo>
                    <a:lnTo>
                      <a:pt x="532" y="24"/>
                    </a:lnTo>
                    <a:lnTo>
                      <a:pt x="609" y="36"/>
                    </a:lnTo>
                    <a:lnTo>
                      <a:pt x="681" y="60"/>
                    </a:lnTo>
                    <a:lnTo>
                      <a:pt x="741" y="96"/>
                    </a:lnTo>
                    <a:lnTo>
                      <a:pt x="795" y="132"/>
                    </a:lnTo>
                    <a:lnTo>
                      <a:pt x="831" y="174"/>
                    </a:lnTo>
                    <a:lnTo>
                      <a:pt x="861" y="222"/>
                    </a:lnTo>
                    <a:lnTo>
                      <a:pt x="867" y="276"/>
                    </a:lnTo>
                    <a:lnTo>
                      <a:pt x="855" y="330"/>
                    </a:lnTo>
                    <a:lnTo>
                      <a:pt x="831" y="378"/>
                    </a:lnTo>
                    <a:lnTo>
                      <a:pt x="783" y="426"/>
                    </a:lnTo>
                    <a:lnTo>
                      <a:pt x="723" y="462"/>
                    </a:lnTo>
                    <a:lnTo>
                      <a:pt x="765" y="462"/>
                    </a:lnTo>
                    <a:lnTo>
                      <a:pt x="819" y="426"/>
                    </a:lnTo>
                    <a:lnTo>
                      <a:pt x="855" y="378"/>
                    </a:lnTo>
                    <a:lnTo>
                      <a:pt x="884" y="330"/>
                    </a:lnTo>
                    <a:lnTo>
                      <a:pt x="890" y="276"/>
                    </a:lnTo>
                    <a:lnTo>
                      <a:pt x="884" y="222"/>
                    </a:lnTo>
                    <a:lnTo>
                      <a:pt x="855" y="168"/>
                    </a:lnTo>
                    <a:lnTo>
                      <a:pt x="813" y="120"/>
                    </a:lnTo>
                    <a:lnTo>
                      <a:pt x="759" y="84"/>
                    </a:lnTo>
                    <a:lnTo>
                      <a:pt x="693" y="48"/>
                    </a:lnTo>
                    <a:lnTo>
                      <a:pt x="621" y="24"/>
                    </a:lnTo>
                    <a:lnTo>
                      <a:pt x="538" y="6"/>
                    </a:lnTo>
                    <a:lnTo>
                      <a:pt x="448" y="0"/>
                    </a:lnTo>
                    <a:lnTo>
                      <a:pt x="358" y="6"/>
                    </a:lnTo>
                    <a:lnTo>
                      <a:pt x="275" y="24"/>
                    </a:lnTo>
                    <a:lnTo>
                      <a:pt x="197" y="48"/>
                    </a:lnTo>
                    <a:lnTo>
                      <a:pt x="131" y="84"/>
                    </a:lnTo>
                    <a:lnTo>
                      <a:pt x="77" y="120"/>
                    </a:lnTo>
                    <a:lnTo>
                      <a:pt x="35" y="168"/>
                    </a:lnTo>
                    <a:lnTo>
                      <a:pt x="12" y="222"/>
                    </a:lnTo>
                    <a:lnTo>
                      <a:pt x="0" y="276"/>
                    </a:lnTo>
                    <a:lnTo>
                      <a:pt x="6" y="330"/>
                    </a:lnTo>
                    <a:lnTo>
                      <a:pt x="35" y="378"/>
                    </a:lnTo>
                    <a:lnTo>
                      <a:pt x="71" y="426"/>
                    </a:lnTo>
                    <a:lnTo>
                      <a:pt x="125" y="462"/>
                    </a:lnTo>
                    <a:lnTo>
                      <a:pt x="167" y="462"/>
                    </a:lnTo>
                    <a:lnTo>
                      <a:pt x="107" y="426"/>
                    </a:lnTo>
                    <a:lnTo>
                      <a:pt x="59" y="378"/>
                    </a:lnTo>
                    <a:lnTo>
                      <a:pt x="35" y="330"/>
                    </a:lnTo>
                    <a:lnTo>
                      <a:pt x="23" y="276"/>
                    </a:lnTo>
                    <a:lnTo>
                      <a:pt x="23" y="27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4706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8" name="Freeform 28"/>
              <p:cNvSpPr>
                <a:spLocks/>
              </p:cNvSpPr>
              <p:nvPr/>
            </p:nvSpPr>
            <p:spPr bwMode="hidden">
              <a:xfrm>
                <a:off x="2082" y="3828"/>
                <a:ext cx="407" cy="486"/>
              </a:xfrm>
              <a:custGeom>
                <a:avLst/>
                <a:gdLst/>
                <a:ahLst/>
                <a:cxnLst>
                  <a:cxn ang="0">
                    <a:pos x="18" y="300"/>
                  </a:cxn>
                  <a:cxn ang="0">
                    <a:pos x="24" y="246"/>
                  </a:cxn>
                  <a:cxn ang="0">
                    <a:pos x="48" y="198"/>
                  </a:cxn>
                  <a:cxn ang="0">
                    <a:pos x="83" y="150"/>
                  </a:cxn>
                  <a:cxn ang="0">
                    <a:pos x="131" y="108"/>
                  </a:cxn>
                  <a:cxn ang="0">
                    <a:pos x="185" y="72"/>
                  </a:cxn>
                  <a:cxn ang="0">
                    <a:pos x="251" y="42"/>
                  </a:cxn>
                  <a:cxn ang="0">
                    <a:pos x="329" y="24"/>
                  </a:cxn>
                  <a:cxn ang="0">
                    <a:pos x="406" y="6"/>
                  </a:cxn>
                  <a:cxn ang="0">
                    <a:pos x="406" y="0"/>
                  </a:cxn>
                  <a:cxn ang="0">
                    <a:pos x="323" y="12"/>
                  </a:cxn>
                  <a:cxn ang="0">
                    <a:pos x="245" y="36"/>
                  </a:cxn>
                  <a:cxn ang="0">
                    <a:pos x="179" y="66"/>
                  </a:cxn>
                  <a:cxn ang="0">
                    <a:pos x="119" y="102"/>
                  </a:cxn>
                  <a:cxn ang="0">
                    <a:pos x="72" y="144"/>
                  </a:cxn>
                  <a:cxn ang="0">
                    <a:pos x="30" y="192"/>
                  </a:cxn>
                  <a:cxn ang="0">
                    <a:pos x="6" y="246"/>
                  </a:cxn>
                  <a:cxn ang="0">
                    <a:pos x="0" y="300"/>
                  </a:cxn>
                  <a:cxn ang="0">
                    <a:pos x="6" y="348"/>
                  </a:cxn>
                  <a:cxn ang="0">
                    <a:pos x="30" y="396"/>
                  </a:cxn>
                  <a:cxn ang="0">
                    <a:pos x="66" y="444"/>
                  </a:cxn>
                  <a:cxn ang="0">
                    <a:pos x="107" y="486"/>
                  </a:cxn>
                  <a:cxn ang="0">
                    <a:pos x="131" y="486"/>
                  </a:cxn>
                  <a:cxn ang="0">
                    <a:pos x="83" y="450"/>
                  </a:cxn>
                  <a:cxn ang="0">
                    <a:pos x="48" y="402"/>
                  </a:cxn>
                  <a:cxn ang="0">
                    <a:pos x="24" y="354"/>
                  </a:cxn>
                  <a:cxn ang="0">
                    <a:pos x="18" y="300"/>
                  </a:cxn>
                  <a:cxn ang="0">
                    <a:pos x="18" y="300"/>
                  </a:cxn>
                </a:cxnLst>
                <a:rect l="0" t="0" r="r" b="b"/>
                <a:pathLst>
                  <a:path w="406" h="486">
                    <a:moveTo>
                      <a:pt x="18" y="300"/>
                    </a:moveTo>
                    <a:lnTo>
                      <a:pt x="24" y="246"/>
                    </a:lnTo>
                    <a:lnTo>
                      <a:pt x="48" y="198"/>
                    </a:lnTo>
                    <a:lnTo>
                      <a:pt x="83" y="150"/>
                    </a:lnTo>
                    <a:lnTo>
                      <a:pt x="131" y="108"/>
                    </a:lnTo>
                    <a:lnTo>
                      <a:pt x="185" y="72"/>
                    </a:lnTo>
                    <a:lnTo>
                      <a:pt x="251" y="42"/>
                    </a:lnTo>
                    <a:lnTo>
                      <a:pt x="329" y="24"/>
                    </a:lnTo>
                    <a:lnTo>
                      <a:pt x="406" y="6"/>
                    </a:lnTo>
                    <a:lnTo>
                      <a:pt x="406" y="0"/>
                    </a:lnTo>
                    <a:lnTo>
                      <a:pt x="323" y="12"/>
                    </a:lnTo>
                    <a:lnTo>
                      <a:pt x="245" y="36"/>
                    </a:lnTo>
                    <a:lnTo>
                      <a:pt x="179" y="66"/>
                    </a:lnTo>
                    <a:lnTo>
                      <a:pt x="119" y="102"/>
                    </a:lnTo>
                    <a:lnTo>
                      <a:pt x="72" y="144"/>
                    </a:lnTo>
                    <a:lnTo>
                      <a:pt x="30" y="192"/>
                    </a:lnTo>
                    <a:lnTo>
                      <a:pt x="6" y="246"/>
                    </a:lnTo>
                    <a:lnTo>
                      <a:pt x="0" y="300"/>
                    </a:lnTo>
                    <a:lnTo>
                      <a:pt x="6" y="348"/>
                    </a:lnTo>
                    <a:lnTo>
                      <a:pt x="30" y="396"/>
                    </a:lnTo>
                    <a:lnTo>
                      <a:pt x="66" y="444"/>
                    </a:lnTo>
                    <a:lnTo>
                      <a:pt x="107" y="486"/>
                    </a:lnTo>
                    <a:lnTo>
                      <a:pt x="131" y="486"/>
                    </a:lnTo>
                    <a:lnTo>
                      <a:pt x="83" y="450"/>
                    </a:lnTo>
                    <a:lnTo>
                      <a:pt x="48" y="402"/>
                    </a:lnTo>
                    <a:lnTo>
                      <a:pt x="24" y="354"/>
                    </a:lnTo>
                    <a:lnTo>
                      <a:pt x="18" y="300"/>
                    </a:lnTo>
                    <a:lnTo>
                      <a:pt x="18" y="30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49" name="Freeform 29"/>
              <p:cNvSpPr>
                <a:spLocks/>
              </p:cNvSpPr>
              <p:nvPr/>
            </p:nvSpPr>
            <p:spPr bwMode="hidden">
              <a:xfrm>
                <a:off x="2987" y="4044"/>
                <a:ext cx="108" cy="252"/>
              </a:xfrm>
              <a:custGeom>
                <a:avLst/>
                <a:gdLst/>
                <a:ahLst/>
                <a:cxnLst>
                  <a:cxn ang="0">
                    <a:pos x="89" y="84"/>
                  </a:cxn>
                  <a:cxn ang="0">
                    <a:pos x="83" y="132"/>
                  </a:cxn>
                  <a:cxn ang="0">
                    <a:pos x="65" y="174"/>
                  </a:cxn>
                  <a:cxn ang="0">
                    <a:pos x="36" y="216"/>
                  </a:cxn>
                  <a:cxn ang="0">
                    <a:pos x="0" y="252"/>
                  </a:cxn>
                  <a:cxn ang="0">
                    <a:pos x="18" y="252"/>
                  </a:cxn>
                  <a:cxn ang="0">
                    <a:pos x="53" y="216"/>
                  </a:cxn>
                  <a:cxn ang="0">
                    <a:pos x="83" y="174"/>
                  </a:cxn>
                  <a:cxn ang="0">
                    <a:pos x="101" y="132"/>
                  </a:cxn>
                  <a:cxn ang="0">
                    <a:pos x="107" y="84"/>
                  </a:cxn>
                  <a:cxn ang="0">
                    <a:pos x="101" y="42"/>
                  </a:cxn>
                  <a:cxn ang="0">
                    <a:pos x="89" y="0"/>
                  </a:cxn>
                  <a:cxn ang="0">
                    <a:pos x="65" y="0"/>
                  </a:cxn>
                  <a:cxn ang="0">
                    <a:pos x="83" y="42"/>
                  </a:cxn>
                  <a:cxn ang="0">
                    <a:pos x="89" y="84"/>
                  </a:cxn>
                  <a:cxn ang="0">
                    <a:pos x="89" y="84"/>
                  </a:cxn>
                </a:cxnLst>
                <a:rect l="0" t="0" r="r" b="b"/>
                <a:pathLst>
                  <a:path w="107" h="252">
                    <a:moveTo>
                      <a:pt x="89" y="84"/>
                    </a:moveTo>
                    <a:lnTo>
                      <a:pt x="83" y="132"/>
                    </a:lnTo>
                    <a:lnTo>
                      <a:pt x="65" y="174"/>
                    </a:lnTo>
                    <a:lnTo>
                      <a:pt x="36" y="216"/>
                    </a:lnTo>
                    <a:lnTo>
                      <a:pt x="0" y="252"/>
                    </a:lnTo>
                    <a:lnTo>
                      <a:pt x="18" y="252"/>
                    </a:lnTo>
                    <a:lnTo>
                      <a:pt x="53" y="216"/>
                    </a:lnTo>
                    <a:lnTo>
                      <a:pt x="83" y="174"/>
                    </a:lnTo>
                    <a:lnTo>
                      <a:pt x="101" y="132"/>
                    </a:lnTo>
                    <a:lnTo>
                      <a:pt x="107" y="84"/>
                    </a:lnTo>
                    <a:lnTo>
                      <a:pt x="101" y="42"/>
                    </a:lnTo>
                    <a:lnTo>
                      <a:pt x="89" y="0"/>
                    </a:lnTo>
                    <a:lnTo>
                      <a:pt x="65" y="0"/>
                    </a:lnTo>
                    <a:lnTo>
                      <a:pt x="83" y="42"/>
                    </a:lnTo>
                    <a:lnTo>
                      <a:pt x="89" y="84"/>
                    </a:lnTo>
                    <a:lnTo>
                      <a:pt x="89" y="8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1961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0" name="Freeform 30"/>
              <p:cNvSpPr>
                <a:spLocks/>
              </p:cNvSpPr>
              <p:nvPr/>
            </p:nvSpPr>
            <p:spPr bwMode="hidden">
              <a:xfrm>
                <a:off x="2068" y="3685"/>
                <a:ext cx="835" cy="150"/>
              </a:xfrm>
              <a:custGeom>
                <a:avLst/>
                <a:gdLst/>
                <a:ahLst/>
                <a:cxnLst>
                  <a:cxn ang="0">
                    <a:pos x="518" y="18"/>
                  </a:cxn>
                  <a:cxn ang="0">
                    <a:pos x="597" y="24"/>
                  </a:cxn>
                  <a:cxn ang="0">
                    <a:pos x="682" y="30"/>
                  </a:cxn>
                  <a:cxn ang="0">
                    <a:pos x="755" y="42"/>
                  </a:cxn>
                  <a:cxn ang="0">
                    <a:pos x="828" y="60"/>
                  </a:cxn>
                  <a:cxn ang="0">
                    <a:pos x="835" y="42"/>
                  </a:cxn>
                  <a:cxn ang="0">
                    <a:pos x="761" y="24"/>
                  </a:cxn>
                  <a:cxn ang="0">
                    <a:pos x="688" y="12"/>
                  </a:cxn>
                  <a:cxn ang="0">
                    <a:pos x="603" y="6"/>
                  </a:cxn>
                  <a:cxn ang="0">
                    <a:pos x="518" y="0"/>
                  </a:cxn>
                  <a:cxn ang="0">
                    <a:pos x="372" y="12"/>
                  </a:cxn>
                  <a:cxn ang="0">
                    <a:pos x="232" y="36"/>
                  </a:cxn>
                  <a:cxn ang="0">
                    <a:pos x="110" y="78"/>
                  </a:cxn>
                  <a:cxn ang="0">
                    <a:pos x="0" y="132"/>
                  </a:cxn>
                  <a:cxn ang="0">
                    <a:pos x="19" y="150"/>
                  </a:cxn>
                  <a:cxn ang="0">
                    <a:pos x="122" y="96"/>
                  </a:cxn>
                  <a:cxn ang="0">
                    <a:pos x="244" y="54"/>
                  </a:cxn>
                  <a:cxn ang="0">
                    <a:pos x="378" y="30"/>
                  </a:cxn>
                  <a:cxn ang="0">
                    <a:pos x="518" y="18"/>
                  </a:cxn>
                  <a:cxn ang="0">
                    <a:pos x="518" y="18"/>
                  </a:cxn>
                </a:cxnLst>
                <a:rect l="0" t="0" r="r" b="b"/>
                <a:pathLst>
                  <a:path w="835" h="150">
                    <a:moveTo>
                      <a:pt x="518" y="18"/>
                    </a:moveTo>
                    <a:lnTo>
                      <a:pt x="597" y="24"/>
                    </a:lnTo>
                    <a:lnTo>
                      <a:pt x="682" y="30"/>
                    </a:lnTo>
                    <a:lnTo>
                      <a:pt x="755" y="42"/>
                    </a:lnTo>
                    <a:lnTo>
                      <a:pt x="828" y="60"/>
                    </a:lnTo>
                    <a:lnTo>
                      <a:pt x="835" y="42"/>
                    </a:lnTo>
                    <a:lnTo>
                      <a:pt x="761" y="24"/>
                    </a:lnTo>
                    <a:lnTo>
                      <a:pt x="688" y="12"/>
                    </a:lnTo>
                    <a:lnTo>
                      <a:pt x="603" y="6"/>
                    </a:lnTo>
                    <a:lnTo>
                      <a:pt x="518" y="0"/>
                    </a:lnTo>
                    <a:lnTo>
                      <a:pt x="372" y="12"/>
                    </a:lnTo>
                    <a:lnTo>
                      <a:pt x="232" y="36"/>
                    </a:lnTo>
                    <a:lnTo>
                      <a:pt x="110" y="78"/>
                    </a:lnTo>
                    <a:lnTo>
                      <a:pt x="0" y="132"/>
                    </a:lnTo>
                    <a:lnTo>
                      <a:pt x="19" y="150"/>
                    </a:lnTo>
                    <a:lnTo>
                      <a:pt x="122" y="96"/>
                    </a:lnTo>
                    <a:lnTo>
                      <a:pt x="244" y="54"/>
                    </a:lnTo>
                    <a:lnTo>
                      <a:pt x="378" y="30"/>
                    </a:lnTo>
                    <a:lnTo>
                      <a:pt x="518" y="18"/>
                    </a:lnTo>
                    <a:lnTo>
                      <a:pt x="518" y="18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1" name="Freeform 31"/>
              <p:cNvSpPr>
                <a:spLocks/>
              </p:cNvSpPr>
              <p:nvPr/>
            </p:nvSpPr>
            <p:spPr bwMode="hidden">
              <a:xfrm>
                <a:off x="1867" y="3853"/>
                <a:ext cx="171" cy="461"/>
              </a:xfrm>
              <a:custGeom>
                <a:avLst/>
                <a:gdLst/>
                <a:ahLst/>
                <a:cxnLst>
                  <a:cxn ang="0">
                    <a:pos x="31" y="263"/>
                  </a:cxn>
                  <a:cxn ang="0">
                    <a:pos x="43" y="191"/>
                  </a:cxn>
                  <a:cxn ang="0">
                    <a:pos x="67" y="131"/>
                  </a:cxn>
                  <a:cxn ang="0">
                    <a:pos x="116" y="72"/>
                  </a:cxn>
                  <a:cxn ang="0">
                    <a:pos x="171" y="18"/>
                  </a:cxn>
                  <a:cxn ang="0">
                    <a:pos x="153" y="0"/>
                  </a:cxn>
                  <a:cxn ang="0">
                    <a:pos x="86" y="60"/>
                  </a:cxn>
                  <a:cxn ang="0">
                    <a:pos x="43" y="120"/>
                  </a:cxn>
                  <a:cxn ang="0">
                    <a:pos x="13" y="191"/>
                  </a:cxn>
                  <a:cxn ang="0">
                    <a:pos x="0" y="263"/>
                  </a:cxn>
                  <a:cxn ang="0">
                    <a:pos x="6" y="317"/>
                  </a:cxn>
                  <a:cxn ang="0">
                    <a:pos x="25" y="365"/>
                  </a:cxn>
                  <a:cxn ang="0">
                    <a:pos x="49" y="413"/>
                  </a:cxn>
                  <a:cxn ang="0">
                    <a:pos x="86" y="461"/>
                  </a:cxn>
                  <a:cxn ang="0">
                    <a:pos x="122" y="461"/>
                  </a:cxn>
                  <a:cxn ang="0">
                    <a:pos x="86" y="413"/>
                  </a:cxn>
                  <a:cxn ang="0">
                    <a:pos x="55" y="365"/>
                  </a:cxn>
                  <a:cxn ang="0">
                    <a:pos x="37" y="317"/>
                  </a:cxn>
                  <a:cxn ang="0">
                    <a:pos x="31" y="263"/>
                  </a:cxn>
                  <a:cxn ang="0">
                    <a:pos x="31" y="263"/>
                  </a:cxn>
                </a:cxnLst>
                <a:rect l="0" t="0" r="r" b="b"/>
                <a:pathLst>
                  <a:path w="171" h="461">
                    <a:moveTo>
                      <a:pt x="31" y="263"/>
                    </a:moveTo>
                    <a:lnTo>
                      <a:pt x="43" y="191"/>
                    </a:lnTo>
                    <a:lnTo>
                      <a:pt x="67" y="131"/>
                    </a:lnTo>
                    <a:lnTo>
                      <a:pt x="116" y="72"/>
                    </a:lnTo>
                    <a:lnTo>
                      <a:pt x="171" y="18"/>
                    </a:lnTo>
                    <a:lnTo>
                      <a:pt x="153" y="0"/>
                    </a:lnTo>
                    <a:lnTo>
                      <a:pt x="86" y="60"/>
                    </a:lnTo>
                    <a:lnTo>
                      <a:pt x="43" y="120"/>
                    </a:lnTo>
                    <a:lnTo>
                      <a:pt x="13" y="191"/>
                    </a:lnTo>
                    <a:lnTo>
                      <a:pt x="0" y="263"/>
                    </a:lnTo>
                    <a:lnTo>
                      <a:pt x="6" y="317"/>
                    </a:lnTo>
                    <a:lnTo>
                      <a:pt x="25" y="365"/>
                    </a:lnTo>
                    <a:lnTo>
                      <a:pt x="49" y="413"/>
                    </a:lnTo>
                    <a:lnTo>
                      <a:pt x="86" y="461"/>
                    </a:lnTo>
                    <a:lnTo>
                      <a:pt x="122" y="461"/>
                    </a:lnTo>
                    <a:lnTo>
                      <a:pt x="86" y="413"/>
                    </a:lnTo>
                    <a:lnTo>
                      <a:pt x="55" y="365"/>
                    </a:lnTo>
                    <a:lnTo>
                      <a:pt x="37" y="317"/>
                    </a:lnTo>
                    <a:lnTo>
                      <a:pt x="31" y="263"/>
                    </a:lnTo>
                    <a:lnTo>
                      <a:pt x="31" y="26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2" name="Freeform 32"/>
              <p:cNvSpPr>
                <a:spLocks/>
              </p:cNvSpPr>
              <p:nvPr/>
            </p:nvSpPr>
            <p:spPr bwMode="hidden">
              <a:xfrm>
                <a:off x="2951" y="3751"/>
                <a:ext cx="360" cy="563"/>
              </a:xfrm>
              <a:custGeom>
                <a:avLst/>
                <a:gdLst/>
                <a:ahLst/>
                <a:cxnLst>
                  <a:cxn ang="0">
                    <a:pos x="360" y="365"/>
                  </a:cxn>
                  <a:cxn ang="0">
                    <a:pos x="353" y="305"/>
                  </a:cxn>
                  <a:cxn ang="0">
                    <a:pos x="335" y="251"/>
                  </a:cxn>
                  <a:cxn ang="0">
                    <a:pos x="305" y="204"/>
                  </a:cxn>
                  <a:cxn ang="0">
                    <a:pos x="262" y="156"/>
                  </a:cxn>
                  <a:cxn ang="0">
                    <a:pos x="213" y="108"/>
                  </a:cxn>
                  <a:cxn ang="0">
                    <a:pos x="159" y="66"/>
                  </a:cxn>
                  <a:cxn ang="0">
                    <a:pos x="92" y="30"/>
                  </a:cxn>
                  <a:cxn ang="0">
                    <a:pos x="19" y="0"/>
                  </a:cxn>
                  <a:cxn ang="0">
                    <a:pos x="0" y="12"/>
                  </a:cxn>
                  <a:cxn ang="0">
                    <a:pos x="67" y="42"/>
                  </a:cxn>
                  <a:cxn ang="0">
                    <a:pos x="134" y="78"/>
                  </a:cxn>
                  <a:cxn ang="0">
                    <a:pos x="189" y="114"/>
                  </a:cxn>
                  <a:cxn ang="0">
                    <a:pos x="238" y="162"/>
                  </a:cxn>
                  <a:cxn ang="0">
                    <a:pos x="274" y="210"/>
                  </a:cxn>
                  <a:cxn ang="0">
                    <a:pos x="299" y="257"/>
                  </a:cxn>
                  <a:cxn ang="0">
                    <a:pos x="317" y="311"/>
                  </a:cxn>
                  <a:cxn ang="0">
                    <a:pos x="323" y="365"/>
                  </a:cxn>
                  <a:cxn ang="0">
                    <a:pos x="317" y="419"/>
                  </a:cxn>
                  <a:cxn ang="0">
                    <a:pos x="299" y="467"/>
                  </a:cxn>
                  <a:cxn ang="0">
                    <a:pos x="274" y="515"/>
                  </a:cxn>
                  <a:cxn ang="0">
                    <a:pos x="238" y="563"/>
                  </a:cxn>
                  <a:cxn ang="0">
                    <a:pos x="268" y="563"/>
                  </a:cxn>
                  <a:cxn ang="0">
                    <a:pos x="311" y="515"/>
                  </a:cxn>
                  <a:cxn ang="0">
                    <a:pos x="335" y="467"/>
                  </a:cxn>
                  <a:cxn ang="0">
                    <a:pos x="353" y="419"/>
                  </a:cxn>
                  <a:cxn ang="0">
                    <a:pos x="360" y="365"/>
                  </a:cxn>
                  <a:cxn ang="0">
                    <a:pos x="360" y="365"/>
                  </a:cxn>
                </a:cxnLst>
                <a:rect l="0" t="0" r="r" b="b"/>
                <a:pathLst>
                  <a:path w="360" h="563">
                    <a:moveTo>
                      <a:pt x="360" y="365"/>
                    </a:moveTo>
                    <a:lnTo>
                      <a:pt x="353" y="305"/>
                    </a:lnTo>
                    <a:lnTo>
                      <a:pt x="335" y="251"/>
                    </a:lnTo>
                    <a:lnTo>
                      <a:pt x="305" y="204"/>
                    </a:lnTo>
                    <a:lnTo>
                      <a:pt x="262" y="156"/>
                    </a:lnTo>
                    <a:lnTo>
                      <a:pt x="213" y="108"/>
                    </a:lnTo>
                    <a:lnTo>
                      <a:pt x="159" y="66"/>
                    </a:lnTo>
                    <a:lnTo>
                      <a:pt x="92" y="30"/>
                    </a:lnTo>
                    <a:lnTo>
                      <a:pt x="19" y="0"/>
                    </a:lnTo>
                    <a:lnTo>
                      <a:pt x="0" y="12"/>
                    </a:lnTo>
                    <a:lnTo>
                      <a:pt x="67" y="42"/>
                    </a:lnTo>
                    <a:lnTo>
                      <a:pt x="134" y="78"/>
                    </a:lnTo>
                    <a:lnTo>
                      <a:pt x="189" y="114"/>
                    </a:lnTo>
                    <a:lnTo>
                      <a:pt x="238" y="162"/>
                    </a:lnTo>
                    <a:lnTo>
                      <a:pt x="274" y="210"/>
                    </a:lnTo>
                    <a:lnTo>
                      <a:pt x="299" y="257"/>
                    </a:lnTo>
                    <a:lnTo>
                      <a:pt x="317" y="311"/>
                    </a:lnTo>
                    <a:lnTo>
                      <a:pt x="323" y="365"/>
                    </a:lnTo>
                    <a:lnTo>
                      <a:pt x="317" y="419"/>
                    </a:lnTo>
                    <a:lnTo>
                      <a:pt x="299" y="467"/>
                    </a:lnTo>
                    <a:lnTo>
                      <a:pt x="274" y="515"/>
                    </a:lnTo>
                    <a:lnTo>
                      <a:pt x="238" y="563"/>
                    </a:lnTo>
                    <a:lnTo>
                      <a:pt x="268" y="563"/>
                    </a:lnTo>
                    <a:lnTo>
                      <a:pt x="311" y="515"/>
                    </a:lnTo>
                    <a:lnTo>
                      <a:pt x="335" y="467"/>
                    </a:lnTo>
                    <a:lnTo>
                      <a:pt x="353" y="419"/>
                    </a:lnTo>
                    <a:lnTo>
                      <a:pt x="360" y="365"/>
                    </a:lnTo>
                    <a:lnTo>
                      <a:pt x="360" y="36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3" name="Freeform 33"/>
              <p:cNvSpPr>
                <a:spLocks/>
              </p:cNvSpPr>
              <p:nvPr/>
            </p:nvSpPr>
            <p:spPr bwMode="hidden">
              <a:xfrm>
                <a:off x="2318" y="3631"/>
                <a:ext cx="1078" cy="425"/>
              </a:xfrm>
              <a:custGeom>
                <a:avLst/>
                <a:gdLst/>
                <a:ahLst/>
                <a:cxnLst>
                  <a:cxn ang="0">
                    <a:pos x="1053" y="425"/>
                  </a:cxn>
                  <a:cxn ang="0">
                    <a:pos x="1078" y="419"/>
                  </a:cxn>
                  <a:cxn ang="0">
                    <a:pos x="1066" y="377"/>
                  </a:cxn>
                  <a:cxn ang="0">
                    <a:pos x="1047" y="336"/>
                  </a:cxn>
                  <a:cxn ang="0">
                    <a:pos x="986" y="252"/>
                  </a:cxn>
                  <a:cxn ang="0">
                    <a:pos x="907" y="180"/>
                  </a:cxn>
                  <a:cxn ang="0">
                    <a:pos x="810" y="120"/>
                  </a:cxn>
                  <a:cxn ang="0">
                    <a:pos x="694" y="72"/>
                  </a:cxn>
                  <a:cxn ang="0">
                    <a:pos x="560" y="30"/>
                  </a:cxn>
                  <a:cxn ang="0">
                    <a:pos x="420" y="6"/>
                  </a:cxn>
                  <a:cxn ang="0">
                    <a:pos x="268" y="0"/>
                  </a:cxn>
                  <a:cxn ang="0">
                    <a:pos x="134" y="6"/>
                  </a:cxn>
                  <a:cxn ang="0">
                    <a:pos x="0" y="24"/>
                  </a:cxn>
                  <a:cxn ang="0">
                    <a:pos x="12" y="36"/>
                  </a:cxn>
                  <a:cxn ang="0">
                    <a:pos x="134" y="18"/>
                  </a:cxn>
                  <a:cxn ang="0">
                    <a:pos x="268" y="12"/>
                  </a:cxn>
                  <a:cxn ang="0">
                    <a:pos x="420" y="18"/>
                  </a:cxn>
                  <a:cxn ang="0">
                    <a:pos x="554" y="42"/>
                  </a:cxn>
                  <a:cxn ang="0">
                    <a:pos x="682" y="84"/>
                  </a:cxn>
                  <a:cxn ang="0">
                    <a:pos x="798" y="132"/>
                  </a:cxn>
                  <a:cxn ang="0">
                    <a:pos x="895" y="192"/>
                  </a:cxn>
                  <a:cxn ang="0">
                    <a:pos x="968" y="264"/>
                  </a:cxn>
                  <a:cxn ang="0">
                    <a:pos x="999" y="300"/>
                  </a:cxn>
                  <a:cxn ang="0">
                    <a:pos x="1023" y="342"/>
                  </a:cxn>
                  <a:cxn ang="0">
                    <a:pos x="1041" y="383"/>
                  </a:cxn>
                  <a:cxn ang="0">
                    <a:pos x="1053" y="425"/>
                  </a:cxn>
                  <a:cxn ang="0">
                    <a:pos x="1053" y="425"/>
                  </a:cxn>
                </a:cxnLst>
                <a:rect l="0" t="0" r="r" b="b"/>
                <a:pathLst>
                  <a:path w="1078" h="425">
                    <a:moveTo>
                      <a:pt x="1053" y="425"/>
                    </a:moveTo>
                    <a:lnTo>
                      <a:pt x="1078" y="419"/>
                    </a:lnTo>
                    <a:lnTo>
                      <a:pt x="1066" y="377"/>
                    </a:lnTo>
                    <a:lnTo>
                      <a:pt x="1047" y="336"/>
                    </a:lnTo>
                    <a:lnTo>
                      <a:pt x="986" y="252"/>
                    </a:lnTo>
                    <a:lnTo>
                      <a:pt x="907" y="180"/>
                    </a:lnTo>
                    <a:lnTo>
                      <a:pt x="810" y="120"/>
                    </a:lnTo>
                    <a:lnTo>
                      <a:pt x="694" y="72"/>
                    </a:lnTo>
                    <a:lnTo>
                      <a:pt x="560" y="30"/>
                    </a:lnTo>
                    <a:lnTo>
                      <a:pt x="420" y="6"/>
                    </a:lnTo>
                    <a:lnTo>
                      <a:pt x="268" y="0"/>
                    </a:lnTo>
                    <a:lnTo>
                      <a:pt x="134" y="6"/>
                    </a:lnTo>
                    <a:lnTo>
                      <a:pt x="0" y="24"/>
                    </a:lnTo>
                    <a:lnTo>
                      <a:pt x="12" y="36"/>
                    </a:lnTo>
                    <a:lnTo>
                      <a:pt x="134" y="18"/>
                    </a:lnTo>
                    <a:lnTo>
                      <a:pt x="268" y="12"/>
                    </a:lnTo>
                    <a:lnTo>
                      <a:pt x="420" y="18"/>
                    </a:lnTo>
                    <a:lnTo>
                      <a:pt x="554" y="42"/>
                    </a:lnTo>
                    <a:lnTo>
                      <a:pt x="682" y="84"/>
                    </a:lnTo>
                    <a:lnTo>
                      <a:pt x="798" y="132"/>
                    </a:lnTo>
                    <a:lnTo>
                      <a:pt x="895" y="192"/>
                    </a:lnTo>
                    <a:lnTo>
                      <a:pt x="968" y="264"/>
                    </a:lnTo>
                    <a:lnTo>
                      <a:pt x="999" y="300"/>
                    </a:lnTo>
                    <a:lnTo>
                      <a:pt x="1023" y="342"/>
                    </a:lnTo>
                    <a:lnTo>
                      <a:pt x="1041" y="383"/>
                    </a:lnTo>
                    <a:lnTo>
                      <a:pt x="1053" y="425"/>
                    </a:lnTo>
                    <a:lnTo>
                      <a:pt x="1053" y="42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4" name="Freeform 34"/>
              <p:cNvSpPr>
                <a:spLocks/>
              </p:cNvSpPr>
              <p:nvPr/>
            </p:nvSpPr>
            <p:spPr bwMode="hidden">
              <a:xfrm>
                <a:off x="3304" y="4080"/>
                <a:ext cx="98" cy="234"/>
              </a:xfrm>
              <a:custGeom>
                <a:avLst/>
                <a:gdLst/>
                <a:ahLst/>
                <a:cxnLst>
                  <a:cxn ang="0">
                    <a:pos x="0" y="234"/>
                  </a:cxn>
                  <a:cxn ang="0">
                    <a:pos x="25" y="234"/>
                  </a:cxn>
                  <a:cxn ang="0">
                    <a:pos x="55" y="186"/>
                  </a:cxn>
                  <a:cxn ang="0">
                    <a:pos x="80" y="138"/>
                  </a:cxn>
                  <a:cxn ang="0">
                    <a:pos x="92" y="90"/>
                  </a:cxn>
                  <a:cxn ang="0">
                    <a:pos x="98" y="36"/>
                  </a:cxn>
                  <a:cxn ang="0">
                    <a:pos x="98" y="0"/>
                  </a:cxn>
                  <a:cxn ang="0">
                    <a:pos x="74" y="0"/>
                  </a:cxn>
                  <a:cxn ang="0">
                    <a:pos x="74" y="36"/>
                  </a:cxn>
                  <a:cxn ang="0">
                    <a:pos x="67" y="90"/>
                  </a:cxn>
                  <a:cxn ang="0">
                    <a:pos x="55" y="138"/>
                  </a:cxn>
                  <a:cxn ang="0">
                    <a:pos x="31" y="186"/>
                  </a:cxn>
                  <a:cxn ang="0">
                    <a:pos x="0" y="234"/>
                  </a:cxn>
                  <a:cxn ang="0">
                    <a:pos x="0" y="234"/>
                  </a:cxn>
                </a:cxnLst>
                <a:rect l="0" t="0" r="r" b="b"/>
                <a:pathLst>
                  <a:path w="98" h="234">
                    <a:moveTo>
                      <a:pt x="0" y="234"/>
                    </a:moveTo>
                    <a:lnTo>
                      <a:pt x="25" y="234"/>
                    </a:lnTo>
                    <a:lnTo>
                      <a:pt x="55" y="186"/>
                    </a:lnTo>
                    <a:lnTo>
                      <a:pt x="80" y="138"/>
                    </a:lnTo>
                    <a:lnTo>
                      <a:pt x="92" y="90"/>
                    </a:lnTo>
                    <a:lnTo>
                      <a:pt x="98" y="36"/>
                    </a:lnTo>
                    <a:lnTo>
                      <a:pt x="98" y="0"/>
                    </a:lnTo>
                    <a:lnTo>
                      <a:pt x="74" y="0"/>
                    </a:lnTo>
                    <a:lnTo>
                      <a:pt x="74" y="36"/>
                    </a:lnTo>
                    <a:lnTo>
                      <a:pt x="67" y="90"/>
                    </a:lnTo>
                    <a:lnTo>
                      <a:pt x="55" y="138"/>
                    </a:lnTo>
                    <a:lnTo>
                      <a:pt x="31" y="186"/>
                    </a:lnTo>
                    <a:lnTo>
                      <a:pt x="0" y="234"/>
                    </a:lnTo>
                    <a:lnTo>
                      <a:pt x="0" y="23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87843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5" name="Freeform 35"/>
              <p:cNvSpPr>
                <a:spLocks/>
              </p:cNvSpPr>
              <p:nvPr/>
            </p:nvSpPr>
            <p:spPr bwMode="hidden">
              <a:xfrm>
                <a:off x="1776" y="3673"/>
                <a:ext cx="481" cy="641"/>
              </a:xfrm>
              <a:custGeom>
                <a:avLst/>
                <a:gdLst/>
                <a:ahLst/>
                <a:cxnLst>
                  <a:cxn ang="0">
                    <a:pos x="18" y="443"/>
                  </a:cxn>
                  <a:cxn ang="0">
                    <a:pos x="24" y="371"/>
                  </a:cxn>
                  <a:cxn ang="0">
                    <a:pos x="55" y="305"/>
                  </a:cxn>
                  <a:cxn ang="0">
                    <a:pos x="91" y="246"/>
                  </a:cxn>
                  <a:cxn ang="0">
                    <a:pos x="146" y="186"/>
                  </a:cxn>
                  <a:cxn ang="0">
                    <a:pos x="213" y="132"/>
                  </a:cxn>
                  <a:cxn ang="0">
                    <a:pos x="292" y="84"/>
                  </a:cxn>
                  <a:cxn ang="0">
                    <a:pos x="384" y="48"/>
                  </a:cxn>
                  <a:cxn ang="0">
                    <a:pos x="481" y="12"/>
                  </a:cxn>
                  <a:cxn ang="0">
                    <a:pos x="457" y="0"/>
                  </a:cxn>
                  <a:cxn ang="0">
                    <a:pos x="359" y="36"/>
                  </a:cxn>
                  <a:cxn ang="0">
                    <a:pos x="274" y="78"/>
                  </a:cxn>
                  <a:cxn ang="0">
                    <a:pos x="195" y="126"/>
                  </a:cxn>
                  <a:cxn ang="0">
                    <a:pos x="128" y="180"/>
                  </a:cxn>
                  <a:cxn ang="0">
                    <a:pos x="73" y="240"/>
                  </a:cxn>
                  <a:cxn ang="0">
                    <a:pos x="37" y="305"/>
                  </a:cxn>
                  <a:cxn ang="0">
                    <a:pos x="6" y="371"/>
                  </a:cxn>
                  <a:cxn ang="0">
                    <a:pos x="0" y="443"/>
                  </a:cxn>
                  <a:cxn ang="0">
                    <a:pos x="6" y="497"/>
                  </a:cxn>
                  <a:cxn ang="0">
                    <a:pos x="18" y="545"/>
                  </a:cxn>
                  <a:cxn ang="0">
                    <a:pos x="43" y="593"/>
                  </a:cxn>
                  <a:cxn ang="0">
                    <a:pos x="73" y="641"/>
                  </a:cxn>
                  <a:cxn ang="0">
                    <a:pos x="97" y="641"/>
                  </a:cxn>
                  <a:cxn ang="0">
                    <a:pos x="67" y="593"/>
                  </a:cxn>
                  <a:cxn ang="0">
                    <a:pos x="43" y="545"/>
                  </a:cxn>
                  <a:cxn ang="0">
                    <a:pos x="24" y="497"/>
                  </a:cxn>
                  <a:cxn ang="0">
                    <a:pos x="18" y="443"/>
                  </a:cxn>
                  <a:cxn ang="0">
                    <a:pos x="18" y="443"/>
                  </a:cxn>
                </a:cxnLst>
                <a:rect l="0" t="0" r="r" b="b"/>
                <a:pathLst>
                  <a:path w="481" h="641">
                    <a:moveTo>
                      <a:pt x="18" y="443"/>
                    </a:moveTo>
                    <a:lnTo>
                      <a:pt x="24" y="371"/>
                    </a:lnTo>
                    <a:lnTo>
                      <a:pt x="55" y="305"/>
                    </a:lnTo>
                    <a:lnTo>
                      <a:pt x="91" y="246"/>
                    </a:lnTo>
                    <a:lnTo>
                      <a:pt x="146" y="186"/>
                    </a:lnTo>
                    <a:lnTo>
                      <a:pt x="213" y="132"/>
                    </a:lnTo>
                    <a:lnTo>
                      <a:pt x="292" y="84"/>
                    </a:lnTo>
                    <a:lnTo>
                      <a:pt x="384" y="48"/>
                    </a:lnTo>
                    <a:lnTo>
                      <a:pt x="481" y="12"/>
                    </a:lnTo>
                    <a:lnTo>
                      <a:pt x="457" y="0"/>
                    </a:lnTo>
                    <a:lnTo>
                      <a:pt x="359" y="36"/>
                    </a:lnTo>
                    <a:lnTo>
                      <a:pt x="274" y="78"/>
                    </a:lnTo>
                    <a:lnTo>
                      <a:pt x="195" y="126"/>
                    </a:lnTo>
                    <a:lnTo>
                      <a:pt x="128" y="180"/>
                    </a:lnTo>
                    <a:lnTo>
                      <a:pt x="73" y="240"/>
                    </a:lnTo>
                    <a:lnTo>
                      <a:pt x="37" y="305"/>
                    </a:lnTo>
                    <a:lnTo>
                      <a:pt x="6" y="371"/>
                    </a:lnTo>
                    <a:lnTo>
                      <a:pt x="0" y="443"/>
                    </a:lnTo>
                    <a:lnTo>
                      <a:pt x="6" y="497"/>
                    </a:lnTo>
                    <a:lnTo>
                      <a:pt x="18" y="545"/>
                    </a:lnTo>
                    <a:lnTo>
                      <a:pt x="43" y="593"/>
                    </a:lnTo>
                    <a:lnTo>
                      <a:pt x="73" y="641"/>
                    </a:lnTo>
                    <a:lnTo>
                      <a:pt x="97" y="641"/>
                    </a:lnTo>
                    <a:lnTo>
                      <a:pt x="67" y="593"/>
                    </a:lnTo>
                    <a:lnTo>
                      <a:pt x="43" y="545"/>
                    </a:lnTo>
                    <a:lnTo>
                      <a:pt x="24" y="497"/>
                    </a:lnTo>
                    <a:lnTo>
                      <a:pt x="18" y="443"/>
                    </a:lnTo>
                    <a:lnTo>
                      <a:pt x="18" y="443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6" name="Group 36"/>
            <p:cNvGrpSpPr>
              <a:grpSpLocks/>
            </p:cNvGrpSpPr>
            <p:nvPr userDrawn="1"/>
          </p:nvGrpSpPr>
          <p:grpSpPr bwMode="auto">
            <a:xfrm>
              <a:off x="4128" y="3360"/>
              <a:ext cx="1351" cy="821"/>
              <a:chOff x="4128" y="3360"/>
              <a:chExt cx="1351" cy="821"/>
            </a:xfrm>
          </p:grpSpPr>
          <p:sp>
            <p:nvSpPr>
              <p:cNvPr id="5157" name="Freeform 37"/>
              <p:cNvSpPr>
                <a:spLocks noEditPoints="1"/>
              </p:cNvSpPr>
              <p:nvPr/>
            </p:nvSpPr>
            <p:spPr bwMode="hidden">
              <a:xfrm>
                <a:off x="4200" y="3402"/>
                <a:ext cx="1201" cy="731"/>
              </a:xfrm>
              <a:custGeom>
                <a:avLst/>
                <a:gdLst/>
                <a:ahLst/>
                <a:cxnLst>
                  <a:cxn ang="0">
                    <a:pos x="484" y="6"/>
                  </a:cxn>
                  <a:cxn ang="0">
                    <a:pos x="263" y="60"/>
                  </a:cxn>
                  <a:cxn ang="0">
                    <a:pos x="101" y="162"/>
                  </a:cxn>
                  <a:cxn ang="0">
                    <a:pos x="12" y="294"/>
                  </a:cxn>
                  <a:cxn ang="0">
                    <a:pos x="0" y="366"/>
                  </a:cxn>
                  <a:cxn ang="0">
                    <a:pos x="12" y="437"/>
                  </a:cxn>
                  <a:cxn ang="0">
                    <a:pos x="101" y="569"/>
                  </a:cxn>
                  <a:cxn ang="0">
                    <a:pos x="263" y="671"/>
                  </a:cxn>
                  <a:cxn ang="0">
                    <a:pos x="484" y="725"/>
                  </a:cxn>
                  <a:cxn ang="0">
                    <a:pos x="723" y="725"/>
                  </a:cxn>
                  <a:cxn ang="0">
                    <a:pos x="938" y="671"/>
                  </a:cxn>
                  <a:cxn ang="0">
                    <a:pos x="1100" y="569"/>
                  </a:cxn>
                  <a:cxn ang="0">
                    <a:pos x="1189" y="437"/>
                  </a:cxn>
                  <a:cxn ang="0">
                    <a:pos x="1201" y="366"/>
                  </a:cxn>
                  <a:cxn ang="0">
                    <a:pos x="1189" y="294"/>
                  </a:cxn>
                  <a:cxn ang="0">
                    <a:pos x="1100" y="162"/>
                  </a:cxn>
                  <a:cxn ang="0">
                    <a:pos x="938" y="60"/>
                  </a:cxn>
                  <a:cxn ang="0">
                    <a:pos x="723" y="6"/>
                  </a:cxn>
                  <a:cxn ang="0">
                    <a:pos x="604" y="0"/>
                  </a:cxn>
                  <a:cxn ang="0">
                    <a:pos x="490" y="701"/>
                  </a:cxn>
                  <a:cxn ang="0">
                    <a:pos x="287" y="647"/>
                  </a:cxn>
                  <a:cxn ang="0">
                    <a:pos x="131" y="557"/>
                  </a:cxn>
                  <a:cxn ang="0">
                    <a:pos x="48" y="437"/>
                  </a:cxn>
                  <a:cxn ang="0">
                    <a:pos x="36" y="366"/>
                  </a:cxn>
                  <a:cxn ang="0">
                    <a:pos x="48" y="300"/>
                  </a:cxn>
                  <a:cxn ang="0">
                    <a:pos x="131" y="174"/>
                  </a:cxn>
                  <a:cxn ang="0">
                    <a:pos x="287" y="84"/>
                  </a:cxn>
                  <a:cxn ang="0">
                    <a:pos x="490" y="30"/>
                  </a:cxn>
                  <a:cxn ang="0">
                    <a:pos x="717" y="30"/>
                  </a:cxn>
                  <a:cxn ang="0">
                    <a:pos x="920" y="84"/>
                  </a:cxn>
                  <a:cxn ang="0">
                    <a:pos x="1070" y="174"/>
                  </a:cxn>
                  <a:cxn ang="0">
                    <a:pos x="1153" y="300"/>
                  </a:cxn>
                  <a:cxn ang="0">
                    <a:pos x="1153" y="437"/>
                  </a:cxn>
                  <a:cxn ang="0">
                    <a:pos x="1070" y="557"/>
                  </a:cxn>
                  <a:cxn ang="0">
                    <a:pos x="920" y="647"/>
                  </a:cxn>
                  <a:cxn ang="0">
                    <a:pos x="717" y="701"/>
                  </a:cxn>
                  <a:cxn ang="0">
                    <a:pos x="604" y="707"/>
                  </a:cxn>
                </a:cxnLst>
                <a:rect l="0" t="0" r="r" b="b"/>
                <a:pathLst>
                  <a:path w="1201" h="731">
                    <a:moveTo>
                      <a:pt x="604" y="0"/>
                    </a:moveTo>
                    <a:lnTo>
                      <a:pt x="484" y="6"/>
                    </a:lnTo>
                    <a:lnTo>
                      <a:pt x="370" y="30"/>
                    </a:lnTo>
                    <a:lnTo>
                      <a:pt x="263" y="60"/>
                    </a:lnTo>
                    <a:lnTo>
                      <a:pt x="179" y="108"/>
                    </a:lnTo>
                    <a:lnTo>
                      <a:pt x="101" y="162"/>
                    </a:lnTo>
                    <a:lnTo>
                      <a:pt x="48" y="222"/>
                    </a:lnTo>
                    <a:lnTo>
                      <a:pt x="12" y="294"/>
                    </a:lnTo>
                    <a:lnTo>
                      <a:pt x="6" y="330"/>
                    </a:lnTo>
                    <a:lnTo>
                      <a:pt x="0" y="366"/>
                    </a:lnTo>
                    <a:lnTo>
                      <a:pt x="6" y="401"/>
                    </a:lnTo>
                    <a:lnTo>
                      <a:pt x="12" y="437"/>
                    </a:lnTo>
                    <a:lnTo>
                      <a:pt x="48" y="509"/>
                    </a:lnTo>
                    <a:lnTo>
                      <a:pt x="101" y="569"/>
                    </a:lnTo>
                    <a:lnTo>
                      <a:pt x="179" y="623"/>
                    </a:lnTo>
                    <a:lnTo>
                      <a:pt x="263" y="671"/>
                    </a:lnTo>
                    <a:lnTo>
                      <a:pt x="370" y="701"/>
                    </a:lnTo>
                    <a:lnTo>
                      <a:pt x="484" y="725"/>
                    </a:lnTo>
                    <a:lnTo>
                      <a:pt x="604" y="731"/>
                    </a:lnTo>
                    <a:lnTo>
                      <a:pt x="723" y="725"/>
                    </a:lnTo>
                    <a:lnTo>
                      <a:pt x="837" y="701"/>
                    </a:lnTo>
                    <a:lnTo>
                      <a:pt x="938" y="671"/>
                    </a:lnTo>
                    <a:lnTo>
                      <a:pt x="1028" y="623"/>
                    </a:lnTo>
                    <a:lnTo>
                      <a:pt x="1100" y="569"/>
                    </a:lnTo>
                    <a:lnTo>
                      <a:pt x="1153" y="509"/>
                    </a:lnTo>
                    <a:lnTo>
                      <a:pt x="1189" y="437"/>
                    </a:lnTo>
                    <a:lnTo>
                      <a:pt x="1201" y="401"/>
                    </a:lnTo>
                    <a:lnTo>
                      <a:pt x="1201" y="366"/>
                    </a:lnTo>
                    <a:lnTo>
                      <a:pt x="1201" y="330"/>
                    </a:lnTo>
                    <a:lnTo>
                      <a:pt x="1189" y="294"/>
                    </a:lnTo>
                    <a:lnTo>
                      <a:pt x="1153" y="222"/>
                    </a:lnTo>
                    <a:lnTo>
                      <a:pt x="1100" y="162"/>
                    </a:lnTo>
                    <a:lnTo>
                      <a:pt x="1028" y="108"/>
                    </a:lnTo>
                    <a:lnTo>
                      <a:pt x="938" y="60"/>
                    </a:lnTo>
                    <a:lnTo>
                      <a:pt x="837" y="30"/>
                    </a:lnTo>
                    <a:lnTo>
                      <a:pt x="723" y="6"/>
                    </a:lnTo>
                    <a:lnTo>
                      <a:pt x="604" y="0"/>
                    </a:lnTo>
                    <a:lnTo>
                      <a:pt x="604" y="0"/>
                    </a:lnTo>
                    <a:close/>
                    <a:moveTo>
                      <a:pt x="604" y="707"/>
                    </a:moveTo>
                    <a:lnTo>
                      <a:pt x="490" y="701"/>
                    </a:lnTo>
                    <a:lnTo>
                      <a:pt x="382" y="683"/>
                    </a:lnTo>
                    <a:lnTo>
                      <a:pt x="287" y="647"/>
                    </a:lnTo>
                    <a:lnTo>
                      <a:pt x="203" y="611"/>
                    </a:lnTo>
                    <a:lnTo>
                      <a:pt x="131" y="557"/>
                    </a:lnTo>
                    <a:lnTo>
                      <a:pt x="83" y="497"/>
                    </a:lnTo>
                    <a:lnTo>
                      <a:pt x="48" y="437"/>
                    </a:lnTo>
                    <a:lnTo>
                      <a:pt x="42" y="401"/>
                    </a:lnTo>
                    <a:lnTo>
                      <a:pt x="36" y="366"/>
                    </a:lnTo>
                    <a:lnTo>
                      <a:pt x="42" y="330"/>
                    </a:lnTo>
                    <a:lnTo>
                      <a:pt x="48" y="300"/>
                    </a:lnTo>
                    <a:lnTo>
                      <a:pt x="83" y="234"/>
                    </a:lnTo>
                    <a:lnTo>
                      <a:pt x="131" y="174"/>
                    </a:lnTo>
                    <a:lnTo>
                      <a:pt x="203" y="126"/>
                    </a:lnTo>
                    <a:lnTo>
                      <a:pt x="287" y="84"/>
                    </a:lnTo>
                    <a:lnTo>
                      <a:pt x="382" y="54"/>
                    </a:lnTo>
                    <a:lnTo>
                      <a:pt x="490" y="30"/>
                    </a:lnTo>
                    <a:lnTo>
                      <a:pt x="604" y="24"/>
                    </a:lnTo>
                    <a:lnTo>
                      <a:pt x="717" y="30"/>
                    </a:lnTo>
                    <a:lnTo>
                      <a:pt x="825" y="54"/>
                    </a:lnTo>
                    <a:lnTo>
                      <a:pt x="920" y="84"/>
                    </a:lnTo>
                    <a:lnTo>
                      <a:pt x="1004" y="126"/>
                    </a:lnTo>
                    <a:lnTo>
                      <a:pt x="1070" y="174"/>
                    </a:lnTo>
                    <a:lnTo>
                      <a:pt x="1124" y="234"/>
                    </a:lnTo>
                    <a:lnTo>
                      <a:pt x="1153" y="300"/>
                    </a:lnTo>
                    <a:lnTo>
                      <a:pt x="1165" y="366"/>
                    </a:lnTo>
                    <a:lnTo>
                      <a:pt x="1153" y="437"/>
                    </a:lnTo>
                    <a:lnTo>
                      <a:pt x="1124" y="497"/>
                    </a:lnTo>
                    <a:lnTo>
                      <a:pt x="1070" y="557"/>
                    </a:lnTo>
                    <a:lnTo>
                      <a:pt x="1004" y="611"/>
                    </a:lnTo>
                    <a:lnTo>
                      <a:pt x="920" y="647"/>
                    </a:lnTo>
                    <a:lnTo>
                      <a:pt x="825" y="683"/>
                    </a:lnTo>
                    <a:lnTo>
                      <a:pt x="717" y="701"/>
                    </a:lnTo>
                    <a:lnTo>
                      <a:pt x="604" y="707"/>
                    </a:lnTo>
                    <a:lnTo>
                      <a:pt x="604" y="707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8" name="Freeform 38"/>
              <p:cNvSpPr>
                <a:spLocks/>
              </p:cNvSpPr>
              <p:nvPr/>
            </p:nvSpPr>
            <p:spPr bwMode="hidden">
              <a:xfrm>
                <a:off x="4128" y="3366"/>
                <a:ext cx="544" cy="737"/>
              </a:xfrm>
              <a:custGeom>
                <a:avLst/>
                <a:gdLst/>
                <a:ahLst/>
                <a:cxnLst>
                  <a:cxn ang="0">
                    <a:pos x="24" y="402"/>
                  </a:cxn>
                  <a:cxn ang="0">
                    <a:pos x="36" y="330"/>
                  </a:cxn>
                  <a:cxn ang="0">
                    <a:pos x="66" y="264"/>
                  </a:cxn>
                  <a:cxn ang="0">
                    <a:pos x="108" y="204"/>
                  </a:cxn>
                  <a:cxn ang="0">
                    <a:pos x="173" y="150"/>
                  </a:cxn>
                  <a:cxn ang="0">
                    <a:pos x="251" y="102"/>
                  </a:cxn>
                  <a:cxn ang="0">
                    <a:pos x="335" y="60"/>
                  </a:cxn>
                  <a:cxn ang="0">
                    <a:pos x="436" y="30"/>
                  </a:cxn>
                  <a:cxn ang="0">
                    <a:pos x="544" y="12"/>
                  </a:cxn>
                  <a:cxn ang="0">
                    <a:pos x="544" y="0"/>
                  </a:cxn>
                  <a:cxn ang="0">
                    <a:pos x="430" y="18"/>
                  </a:cxn>
                  <a:cxn ang="0">
                    <a:pos x="329" y="48"/>
                  </a:cxn>
                  <a:cxn ang="0">
                    <a:pos x="233" y="90"/>
                  </a:cxn>
                  <a:cxn ang="0">
                    <a:pos x="155" y="138"/>
                  </a:cxn>
                  <a:cxn ang="0">
                    <a:pos x="90" y="198"/>
                  </a:cxn>
                  <a:cxn ang="0">
                    <a:pos x="42" y="258"/>
                  </a:cxn>
                  <a:cxn ang="0">
                    <a:pos x="12" y="330"/>
                  </a:cxn>
                  <a:cxn ang="0">
                    <a:pos x="0" y="402"/>
                  </a:cxn>
                  <a:cxn ang="0">
                    <a:pos x="6" y="455"/>
                  </a:cxn>
                  <a:cxn ang="0">
                    <a:pos x="18" y="503"/>
                  </a:cxn>
                  <a:cxn ang="0">
                    <a:pos x="42" y="545"/>
                  </a:cxn>
                  <a:cxn ang="0">
                    <a:pos x="78" y="593"/>
                  </a:cxn>
                  <a:cxn ang="0">
                    <a:pos x="114" y="635"/>
                  </a:cxn>
                  <a:cxn ang="0">
                    <a:pos x="161" y="671"/>
                  </a:cxn>
                  <a:cxn ang="0">
                    <a:pos x="221" y="707"/>
                  </a:cxn>
                  <a:cxn ang="0">
                    <a:pos x="281" y="737"/>
                  </a:cxn>
                  <a:cxn ang="0">
                    <a:pos x="323" y="737"/>
                  </a:cxn>
                  <a:cxn ang="0">
                    <a:pos x="257" y="707"/>
                  </a:cxn>
                  <a:cxn ang="0">
                    <a:pos x="203" y="671"/>
                  </a:cxn>
                  <a:cxn ang="0">
                    <a:pos x="149" y="635"/>
                  </a:cxn>
                  <a:cxn ang="0">
                    <a:pos x="108" y="593"/>
                  </a:cxn>
                  <a:cxn ang="0">
                    <a:pos x="72" y="551"/>
                  </a:cxn>
                  <a:cxn ang="0">
                    <a:pos x="48" y="503"/>
                  </a:cxn>
                  <a:cxn ang="0">
                    <a:pos x="30" y="455"/>
                  </a:cxn>
                  <a:cxn ang="0">
                    <a:pos x="24" y="402"/>
                  </a:cxn>
                  <a:cxn ang="0">
                    <a:pos x="24" y="402"/>
                  </a:cxn>
                </a:cxnLst>
                <a:rect l="0" t="0" r="r" b="b"/>
                <a:pathLst>
                  <a:path w="544" h="737">
                    <a:moveTo>
                      <a:pt x="24" y="402"/>
                    </a:moveTo>
                    <a:lnTo>
                      <a:pt x="36" y="330"/>
                    </a:lnTo>
                    <a:lnTo>
                      <a:pt x="66" y="264"/>
                    </a:lnTo>
                    <a:lnTo>
                      <a:pt x="108" y="204"/>
                    </a:lnTo>
                    <a:lnTo>
                      <a:pt x="173" y="150"/>
                    </a:lnTo>
                    <a:lnTo>
                      <a:pt x="251" y="102"/>
                    </a:lnTo>
                    <a:lnTo>
                      <a:pt x="335" y="60"/>
                    </a:lnTo>
                    <a:lnTo>
                      <a:pt x="436" y="30"/>
                    </a:lnTo>
                    <a:lnTo>
                      <a:pt x="544" y="12"/>
                    </a:lnTo>
                    <a:lnTo>
                      <a:pt x="544" y="0"/>
                    </a:lnTo>
                    <a:lnTo>
                      <a:pt x="430" y="18"/>
                    </a:lnTo>
                    <a:lnTo>
                      <a:pt x="329" y="48"/>
                    </a:lnTo>
                    <a:lnTo>
                      <a:pt x="233" y="90"/>
                    </a:lnTo>
                    <a:lnTo>
                      <a:pt x="155" y="138"/>
                    </a:lnTo>
                    <a:lnTo>
                      <a:pt x="90" y="198"/>
                    </a:lnTo>
                    <a:lnTo>
                      <a:pt x="42" y="258"/>
                    </a:lnTo>
                    <a:lnTo>
                      <a:pt x="12" y="330"/>
                    </a:lnTo>
                    <a:lnTo>
                      <a:pt x="0" y="402"/>
                    </a:lnTo>
                    <a:lnTo>
                      <a:pt x="6" y="455"/>
                    </a:lnTo>
                    <a:lnTo>
                      <a:pt x="18" y="503"/>
                    </a:lnTo>
                    <a:lnTo>
                      <a:pt x="42" y="545"/>
                    </a:lnTo>
                    <a:lnTo>
                      <a:pt x="78" y="593"/>
                    </a:lnTo>
                    <a:lnTo>
                      <a:pt x="114" y="635"/>
                    </a:lnTo>
                    <a:lnTo>
                      <a:pt x="161" y="671"/>
                    </a:lnTo>
                    <a:lnTo>
                      <a:pt x="221" y="707"/>
                    </a:lnTo>
                    <a:lnTo>
                      <a:pt x="281" y="737"/>
                    </a:lnTo>
                    <a:lnTo>
                      <a:pt x="323" y="737"/>
                    </a:lnTo>
                    <a:lnTo>
                      <a:pt x="257" y="707"/>
                    </a:lnTo>
                    <a:lnTo>
                      <a:pt x="203" y="671"/>
                    </a:lnTo>
                    <a:lnTo>
                      <a:pt x="149" y="635"/>
                    </a:lnTo>
                    <a:lnTo>
                      <a:pt x="108" y="593"/>
                    </a:lnTo>
                    <a:lnTo>
                      <a:pt x="72" y="551"/>
                    </a:lnTo>
                    <a:lnTo>
                      <a:pt x="48" y="503"/>
                    </a:lnTo>
                    <a:lnTo>
                      <a:pt x="30" y="455"/>
                    </a:lnTo>
                    <a:lnTo>
                      <a:pt x="24" y="402"/>
                    </a:lnTo>
                    <a:lnTo>
                      <a:pt x="24" y="40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59" name="Freeform 39"/>
              <p:cNvSpPr>
                <a:spLocks/>
              </p:cNvSpPr>
              <p:nvPr/>
            </p:nvSpPr>
            <p:spPr bwMode="hidden">
              <a:xfrm>
                <a:off x="4792" y="3360"/>
                <a:ext cx="609" cy="252"/>
              </a:xfrm>
              <a:custGeom>
                <a:avLst/>
                <a:gdLst/>
                <a:ahLst/>
                <a:cxnLst>
                  <a:cxn ang="0">
                    <a:pos x="12" y="12"/>
                  </a:cxn>
                  <a:cxn ang="0">
                    <a:pos x="113" y="18"/>
                  </a:cxn>
                  <a:cxn ang="0">
                    <a:pos x="203" y="30"/>
                  </a:cxn>
                  <a:cxn ang="0">
                    <a:pos x="292" y="48"/>
                  </a:cxn>
                  <a:cxn ang="0">
                    <a:pos x="376" y="78"/>
                  </a:cxn>
                  <a:cxn ang="0">
                    <a:pos x="448" y="114"/>
                  </a:cxn>
                  <a:cxn ang="0">
                    <a:pos x="514" y="156"/>
                  </a:cxn>
                  <a:cxn ang="0">
                    <a:pos x="567" y="198"/>
                  </a:cxn>
                  <a:cxn ang="0">
                    <a:pos x="609" y="252"/>
                  </a:cxn>
                  <a:cxn ang="0">
                    <a:pos x="609" y="216"/>
                  </a:cxn>
                  <a:cxn ang="0">
                    <a:pos x="561" y="168"/>
                  </a:cxn>
                  <a:cxn ang="0">
                    <a:pos x="502" y="126"/>
                  </a:cxn>
                  <a:cxn ang="0">
                    <a:pos x="436" y="90"/>
                  </a:cxn>
                  <a:cxn ang="0">
                    <a:pos x="364" y="60"/>
                  </a:cxn>
                  <a:cxn ang="0">
                    <a:pos x="286" y="36"/>
                  </a:cxn>
                  <a:cxn ang="0">
                    <a:pos x="197" y="18"/>
                  </a:cxn>
                  <a:cxn ang="0">
                    <a:pos x="107" y="6"/>
                  </a:cxn>
                  <a:cxn ang="0">
                    <a:pos x="12" y="0"/>
                  </a:cxn>
                  <a:cxn ang="0">
                    <a:pos x="6" y="0"/>
                  </a:cxn>
                  <a:cxn ang="0">
                    <a:pos x="0" y="0"/>
                  </a:cxn>
                  <a:cxn ang="0">
                    <a:pos x="0" y="12"/>
                  </a:cxn>
                  <a:cxn ang="0">
                    <a:pos x="6" y="12"/>
                  </a:cxn>
                  <a:cxn ang="0">
                    <a:pos x="12" y="12"/>
                  </a:cxn>
                  <a:cxn ang="0">
                    <a:pos x="12" y="12"/>
                  </a:cxn>
                </a:cxnLst>
                <a:rect l="0" t="0" r="r" b="b"/>
                <a:pathLst>
                  <a:path w="609" h="252">
                    <a:moveTo>
                      <a:pt x="12" y="12"/>
                    </a:moveTo>
                    <a:lnTo>
                      <a:pt x="113" y="18"/>
                    </a:lnTo>
                    <a:lnTo>
                      <a:pt x="203" y="30"/>
                    </a:lnTo>
                    <a:lnTo>
                      <a:pt x="292" y="48"/>
                    </a:lnTo>
                    <a:lnTo>
                      <a:pt x="376" y="78"/>
                    </a:lnTo>
                    <a:lnTo>
                      <a:pt x="448" y="114"/>
                    </a:lnTo>
                    <a:lnTo>
                      <a:pt x="514" y="156"/>
                    </a:lnTo>
                    <a:lnTo>
                      <a:pt x="567" y="198"/>
                    </a:lnTo>
                    <a:lnTo>
                      <a:pt x="609" y="252"/>
                    </a:lnTo>
                    <a:lnTo>
                      <a:pt x="609" y="216"/>
                    </a:lnTo>
                    <a:lnTo>
                      <a:pt x="561" y="168"/>
                    </a:lnTo>
                    <a:lnTo>
                      <a:pt x="502" y="126"/>
                    </a:lnTo>
                    <a:lnTo>
                      <a:pt x="436" y="90"/>
                    </a:lnTo>
                    <a:lnTo>
                      <a:pt x="364" y="60"/>
                    </a:lnTo>
                    <a:lnTo>
                      <a:pt x="286" y="36"/>
                    </a:lnTo>
                    <a:lnTo>
                      <a:pt x="197" y="18"/>
                    </a:lnTo>
                    <a:lnTo>
                      <a:pt x="107" y="6"/>
                    </a:lnTo>
                    <a:lnTo>
                      <a:pt x="12" y="0"/>
                    </a:lnTo>
                    <a:lnTo>
                      <a:pt x="6" y="0"/>
                    </a:lnTo>
                    <a:lnTo>
                      <a:pt x="0" y="0"/>
                    </a:lnTo>
                    <a:lnTo>
                      <a:pt x="0" y="12"/>
                    </a:lnTo>
                    <a:lnTo>
                      <a:pt x="6" y="12"/>
                    </a:lnTo>
                    <a:lnTo>
                      <a:pt x="12" y="12"/>
                    </a:lnTo>
                    <a:lnTo>
                      <a:pt x="12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0" name="Freeform 40"/>
              <p:cNvSpPr>
                <a:spLocks/>
              </p:cNvSpPr>
              <p:nvPr/>
            </p:nvSpPr>
            <p:spPr bwMode="hidden">
              <a:xfrm>
                <a:off x="5246" y="4007"/>
                <a:ext cx="72" cy="54"/>
              </a:xfrm>
              <a:custGeom>
                <a:avLst/>
                <a:gdLst/>
                <a:ahLst/>
                <a:cxnLst>
                  <a:cxn ang="0">
                    <a:pos x="72" y="0"/>
                  </a:cxn>
                  <a:cxn ang="0">
                    <a:pos x="36" y="30"/>
                  </a:cxn>
                  <a:cxn ang="0">
                    <a:pos x="0" y="54"/>
                  </a:cxn>
                  <a:cxn ang="0">
                    <a:pos x="36" y="54"/>
                  </a:cxn>
                  <a:cxn ang="0">
                    <a:pos x="54" y="42"/>
                  </a:cxn>
                  <a:cxn ang="0">
                    <a:pos x="72" y="24"/>
                  </a:cxn>
                  <a:cxn ang="0">
                    <a:pos x="72" y="24"/>
                  </a:cxn>
                  <a:cxn ang="0">
                    <a:pos x="72" y="0"/>
                  </a:cxn>
                  <a:cxn ang="0">
                    <a:pos x="72" y="0"/>
                  </a:cxn>
                </a:cxnLst>
                <a:rect l="0" t="0" r="r" b="b"/>
                <a:pathLst>
                  <a:path w="72" h="54">
                    <a:moveTo>
                      <a:pt x="72" y="0"/>
                    </a:moveTo>
                    <a:lnTo>
                      <a:pt x="36" y="30"/>
                    </a:lnTo>
                    <a:lnTo>
                      <a:pt x="0" y="54"/>
                    </a:lnTo>
                    <a:lnTo>
                      <a:pt x="36" y="54"/>
                    </a:lnTo>
                    <a:lnTo>
                      <a:pt x="54" y="42"/>
                    </a:lnTo>
                    <a:lnTo>
                      <a:pt x="72" y="24"/>
                    </a:lnTo>
                    <a:lnTo>
                      <a:pt x="72" y="24"/>
                    </a:lnTo>
                    <a:lnTo>
                      <a:pt x="72" y="0"/>
                    </a:lnTo>
                    <a:lnTo>
                      <a:pt x="72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1" name="Freeform 41"/>
              <p:cNvSpPr>
                <a:spLocks/>
              </p:cNvSpPr>
              <p:nvPr/>
            </p:nvSpPr>
            <p:spPr bwMode="hidden">
              <a:xfrm>
                <a:off x="4505" y="4073"/>
                <a:ext cx="705" cy="108"/>
              </a:xfrm>
              <a:custGeom>
                <a:avLst/>
                <a:gdLst/>
                <a:ahLst/>
                <a:cxnLst>
                  <a:cxn ang="0">
                    <a:pos x="299" y="90"/>
                  </a:cxn>
                  <a:cxn ang="0">
                    <a:pos x="221" y="90"/>
                  </a:cxn>
                  <a:cxn ang="0">
                    <a:pos x="143" y="78"/>
                  </a:cxn>
                  <a:cxn ang="0">
                    <a:pos x="0" y="48"/>
                  </a:cxn>
                  <a:cxn ang="0">
                    <a:pos x="0" y="66"/>
                  </a:cxn>
                  <a:cxn ang="0">
                    <a:pos x="143" y="96"/>
                  </a:cxn>
                  <a:cxn ang="0">
                    <a:pos x="221" y="108"/>
                  </a:cxn>
                  <a:cxn ang="0">
                    <a:pos x="299" y="108"/>
                  </a:cxn>
                  <a:cxn ang="0">
                    <a:pos x="412" y="102"/>
                  </a:cxn>
                  <a:cxn ang="0">
                    <a:pos x="520" y="84"/>
                  </a:cxn>
                  <a:cxn ang="0">
                    <a:pos x="615" y="60"/>
                  </a:cxn>
                  <a:cxn ang="0">
                    <a:pos x="705" y="24"/>
                  </a:cxn>
                  <a:cxn ang="0">
                    <a:pos x="705" y="0"/>
                  </a:cxn>
                  <a:cxn ang="0">
                    <a:pos x="615" y="42"/>
                  </a:cxn>
                  <a:cxn ang="0">
                    <a:pos x="520" y="66"/>
                  </a:cxn>
                  <a:cxn ang="0">
                    <a:pos x="412" y="84"/>
                  </a:cxn>
                  <a:cxn ang="0">
                    <a:pos x="299" y="90"/>
                  </a:cxn>
                  <a:cxn ang="0">
                    <a:pos x="299" y="90"/>
                  </a:cxn>
                </a:cxnLst>
                <a:rect l="0" t="0" r="r" b="b"/>
                <a:pathLst>
                  <a:path w="705" h="108">
                    <a:moveTo>
                      <a:pt x="299" y="90"/>
                    </a:moveTo>
                    <a:lnTo>
                      <a:pt x="221" y="90"/>
                    </a:lnTo>
                    <a:lnTo>
                      <a:pt x="143" y="78"/>
                    </a:lnTo>
                    <a:lnTo>
                      <a:pt x="0" y="48"/>
                    </a:lnTo>
                    <a:lnTo>
                      <a:pt x="0" y="66"/>
                    </a:lnTo>
                    <a:lnTo>
                      <a:pt x="143" y="96"/>
                    </a:lnTo>
                    <a:lnTo>
                      <a:pt x="221" y="108"/>
                    </a:lnTo>
                    <a:lnTo>
                      <a:pt x="299" y="108"/>
                    </a:lnTo>
                    <a:lnTo>
                      <a:pt x="412" y="102"/>
                    </a:lnTo>
                    <a:lnTo>
                      <a:pt x="520" y="84"/>
                    </a:lnTo>
                    <a:lnTo>
                      <a:pt x="615" y="60"/>
                    </a:lnTo>
                    <a:lnTo>
                      <a:pt x="705" y="24"/>
                    </a:lnTo>
                    <a:lnTo>
                      <a:pt x="705" y="0"/>
                    </a:lnTo>
                    <a:lnTo>
                      <a:pt x="615" y="42"/>
                    </a:lnTo>
                    <a:lnTo>
                      <a:pt x="520" y="66"/>
                    </a:lnTo>
                    <a:lnTo>
                      <a:pt x="412" y="84"/>
                    </a:lnTo>
                    <a:lnTo>
                      <a:pt x="299" y="90"/>
                    </a:lnTo>
                    <a:lnTo>
                      <a:pt x="29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2" name="Freeform 42"/>
              <p:cNvSpPr>
                <a:spLocks/>
              </p:cNvSpPr>
              <p:nvPr/>
            </p:nvSpPr>
            <p:spPr bwMode="hidden">
              <a:xfrm>
                <a:off x="5336" y="3654"/>
                <a:ext cx="143" cy="341"/>
              </a:xfrm>
              <a:custGeom>
                <a:avLst/>
                <a:gdLst/>
                <a:ahLst/>
                <a:cxnLst>
                  <a:cxn ang="0">
                    <a:pos x="119" y="114"/>
                  </a:cxn>
                  <a:cxn ang="0">
                    <a:pos x="113" y="173"/>
                  </a:cxn>
                  <a:cxn ang="0">
                    <a:pos x="89" y="239"/>
                  </a:cxn>
                  <a:cxn ang="0">
                    <a:pos x="47" y="293"/>
                  </a:cxn>
                  <a:cxn ang="0">
                    <a:pos x="0" y="341"/>
                  </a:cxn>
                  <a:cxn ang="0">
                    <a:pos x="29" y="341"/>
                  </a:cxn>
                  <a:cxn ang="0">
                    <a:pos x="77" y="287"/>
                  </a:cxn>
                  <a:cxn ang="0">
                    <a:pos x="113" y="233"/>
                  </a:cxn>
                  <a:cxn ang="0">
                    <a:pos x="137" y="173"/>
                  </a:cxn>
                  <a:cxn ang="0">
                    <a:pos x="143" y="114"/>
                  </a:cxn>
                  <a:cxn ang="0">
                    <a:pos x="137" y="60"/>
                  </a:cxn>
                  <a:cxn ang="0">
                    <a:pos x="119" y="0"/>
                  </a:cxn>
                  <a:cxn ang="0">
                    <a:pos x="89" y="0"/>
                  </a:cxn>
                  <a:cxn ang="0">
                    <a:pos x="113" y="60"/>
                  </a:cxn>
                  <a:cxn ang="0">
                    <a:pos x="119" y="114"/>
                  </a:cxn>
                  <a:cxn ang="0">
                    <a:pos x="119" y="114"/>
                  </a:cxn>
                </a:cxnLst>
                <a:rect l="0" t="0" r="r" b="b"/>
                <a:pathLst>
                  <a:path w="143" h="341">
                    <a:moveTo>
                      <a:pt x="119" y="114"/>
                    </a:moveTo>
                    <a:lnTo>
                      <a:pt x="113" y="173"/>
                    </a:lnTo>
                    <a:lnTo>
                      <a:pt x="89" y="239"/>
                    </a:lnTo>
                    <a:lnTo>
                      <a:pt x="47" y="293"/>
                    </a:lnTo>
                    <a:lnTo>
                      <a:pt x="0" y="341"/>
                    </a:lnTo>
                    <a:lnTo>
                      <a:pt x="29" y="341"/>
                    </a:lnTo>
                    <a:lnTo>
                      <a:pt x="77" y="287"/>
                    </a:lnTo>
                    <a:lnTo>
                      <a:pt x="113" y="233"/>
                    </a:lnTo>
                    <a:lnTo>
                      <a:pt x="137" y="173"/>
                    </a:lnTo>
                    <a:lnTo>
                      <a:pt x="143" y="114"/>
                    </a:lnTo>
                    <a:lnTo>
                      <a:pt x="137" y="60"/>
                    </a:lnTo>
                    <a:lnTo>
                      <a:pt x="119" y="0"/>
                    </a:lnTo>
                    <a:lnTo>
                      <a:pt x="89" y="0"/>
                    </a:lnTo>
                    <a:lnTo>
                      <a:pt x="113" y="60"/>
                    </a:lnTo>
                    <a:lnTo>
                      <a:pt x="119" y="114"/>
                    </a:lnTo>
                    <a:lnTo>
                      <a:pt x="119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3" name="Freeform 43"/>
              <p:cNvSpPr>
                <a:spLocks/>
              </p:cNvSpPr>
              <p:nvPr/>
            </p:nvSpPr>
            <p:spPr bwMode="hidden">
              <a:xfrm>
                <a:off x="5061" y="3624"/>
                <a:ext cx="83" cy="90"/>
              </a:xfrm>
              <a:custGeom>
                <a:avLst/>
                <a:gdLst/>
                <a:ahLst/>
                <a:cxnLst>
                  <a:cxn ang="0">
                    <a:pos x="59" y="90"/>
                  </a:cxn>
                  <a:cxn ang="0">
                    <a:pos x="83" y="84"/>
                  </a:cxn>
                  <a:cxn ang="0">
                    <a:pos x="71" y="60"/>
                  </a:cxn>
                  <a:cxn ang="0">
                    <a:pos x="53" y="42"/>
                  </a:cxn>
                  <a:cxn ang="0">
                    <a:pos x="6" y="0"/>
                  </a:cxn>
                  <a:cxn ang="0">
                    <a:pos x="0" y="18"/>
                  </a:cxn>
                  <a:cxn ang="0">
                    <a:pos x="35" y="48"/>
                  </a:cxn>
                  <a:cxn ang="0">
                    <a:pos x="59" y="90"/>
                  </a:cxn>
                  <a:cxn ang="0">
                    <a:pos x="59" y="90"/>
                  </a:cxn>
                </a:cxnLst>
                <a:rect l="0" t="0" r="r" b="b"/>
                <a:pathLst>
                  <a:path w="83" h="90">
                    <a:moveTo>
                      <a:pt x="59" y="90"/>
                    </a:moveTo>
                    <a:lnTo>
                      <a:pt x="83" y="84"/>
                    </a:lnTo>
                    <a:lnTo>
                      <a:pt x="71" y="60"/>
                    </a:lnTo>
                    <a:lnTo>
                      <a:pt x="53" y="42"/>
                    </a:lnTo>
                    <a:lnTo>
                      <a:pt x="6" y="0"/>
                    </a:lnTo>
                    <a:lnTo>
                      <a:pt x="0" y="18"/>
                    </a:lnTo>
                    <a:lnTo>
                      <a:pt x="35" y="48"/>
                    </a:lnTo>
                    <a:lnTo>
                      <a:pt x="59" y="90"/>
                    </a:lnTo>
                    <a:lnTo>
                      <a:pt x="59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4" name="Freeform 44"/>
              <p:cNvSpPr>
                <a:spLocks/>
              </p:cNvSpPr>
              <p:nvPr/>
            </p:nvSpPr>
            <p:spPr bwMode="hidden">
              <a:xfrm>
                <a:off x="4445" y="3552"/>
                <a:ext cx="717" cy="431"/>
              </a:xfrm>
              <a:custGeom>
                <a:avLst/>
                <a:gdLst/>
                <a:ahLst/>
                <a:cxnLst>
                  <a:cxn ang="0">
                    <a:pos x="693" y="216"/>
                  </a:cxn>
                  <a:cxn ang="0">
                    <a:pos x="687" y="257"/>
                  </a:cxn>
                  <a:cxn ang="0">
                    <a:pos x="669" y="293"/>
                  </a:cxn>
                  <a:cxn ang="0">
                    <a:pos x="633" y="329"/>
                  </a:cxn>
                  <a:cxn ang="0">
                    <a:pos x="598" y="359"/>
                  </a:cxn>
                  <a:cxn ang="0">
                    <a:pos x="544" y="383"/>
                  </a:cxn>
                  <a:cxn ang="0">
                    <a:pos x="490" y="401"/>
                  </a:cxn>
                  <a:cxn ang="0">
                    <a:pos x="424" y="413"/>
                  </a:cxn>
                  <a:cxn ang="0">
                    <a:pos x="359" y="419"/>
                  </a:cxn>
                  <a:cxn ang="0">
                    <a:pos x="293" y="413"/>
                  </a:cxn>
                  <a:cxn ang="0">
                    <a:pos x="227" y="401"/>
                  </a:cxn>
                  <a:cxn ang="0">
                    <a:pos x="173" y="383"/>
                  </a:cxn>
                  <a:cxn ang="0">
                    <a:pos x="119" y="359"/>
                  </a:cxn>
                  <a:cxn ang="0">
                    <a:pos x="84" y="329"/>
                  </a:cxn>
                  <a:cxn ang="0">
                    <a:pos x="48" y="293"/>
                  </a:cxn>
                  <a:cxn ang="0">
                    <a:pos x="30" y="257"/>
                  </a:cxn>
                  <a:cxn ang="0">
                    <a:pos x="24" y="216"/>
                  </a:cxn>
                  <a:cxn ang="0">
                    <a:pos x="30" y="174"/>
                  </a:cxn>
                  <a:cxn ang="0">
                    <a:pos x="48" y="138"/>
                  </a:cxn>
                  <a:cxn ang="0">
                    <a:pos x="84" y="102"/>
                  </a:cxn>
                  <a:cxn ang="0">
                    <a:pos x="119" y="72"/>
                  </a:cxn>
                  <a:cxn ang="0">
                    <a:pos x="173" y="48"/>
                  </a:cxn>
                  <a:cxn ang="0">
                    <a:pos x="227" y="30"/>
                  </a:cxn>
                  <a:cxn ang="0">
                    <a:pos x="293" y="18"/>
                  </a:cxn>
                  <a:cxn ang="0">
                    <a:pos x="359" y="12"/>
                  </a:cxn>
                  <a:cxn ang="0">
                    <a:pos x="418" y="18"/>
                  </a:cxn>
                  <a:cxn ang="0">
                    <a:pos x="478" y="30"/>
                  </a:cxn>
                  <a:cxn ang="0">
                    <a:pos x="532" y="48"/>
                  </a:cxn>
                  <a:cxn ang="0">
                    <a:pos x="580" y="66"/>
                  </a:cxn>
                  <a:cxn ang="0">
                    <a:pos x="586" y="48"/>
                  </a:cxn>
                  <a:cxn ang="0">
                    <a:pos x="478" y="12"/>
                  </a:cxn>
                  <a:cxn ang="0">
                    <a:pos x="418" y="6"/>
                  </a:cxn>
                  <a:cxn ang="0">
                    <a:pos x="359" y="0"/>
                  </a:cxn>
                  <a:cxn ang="0">
                    <a:pos x="287" y="6"/>
                  </a:cxn>
                  <a:cxn ang="0">
                    <a:pos x="221" y="18"/>
                  </a:cxn>
                  <a:cxn ang="0">
                    <a:pos x="161" y="36"/>
                  </a:cxn>
                  <a:cxn ang="0">
                    <a:pos x="107" y="66"/>
                  </a:cxn>
                  <a:cxn ang="0">
                    <a:pos x="60" y="96"/>
                  </a:cxn>
                  <a:cxn ang="0">
                    <a:pos x="30" y="132"/>
                  </a:cxn>
                  <a:cxn ang="0">
                    <a:pos x="6" y="174"/>
                  </a:cxn>
                  <a:cxn ang="0">
                    <a:pos x="0" y="216"/>
                  </a:cxn>
                  <a:cxn ang="0">
                    <a:pos x="6" y="257"/>
                  </a:cxn>
                  <a:cxn ang="0">
                    <a:pos x="30" y="299"/>
                  </a:cxn>
                  <a:cxn ang="0">
                    <a:pos x="60" y="335"/>
                  </a:cxn>
                  <a:cxn ang="0">
                    <a:pos x="107" y="371"/>
                  </a:cxn>
                  <a:cxn ang="0">
                    <a:pos x="161" y="395"/>
                  </a:cxn>
                  <a:cxn ang="0">
                    <a:pos x="221" y="413"/>
                  </a:cxn>
                  <a:cxn ang="0">
                    <a:pos x="287" y="425"/>
                  </a:cxn>
                  <a:cxn ang="0">
                    <a:pos x="359" y="431"/>
                  </a:cxn>
                  <a:cxn ang="0">
                    <a:pos x="430" y="425"/>
                  </a:cxn>
                  <a:cxn ang="0">
                    <a:pos x="496" y="413"/>
                  </a:cxn>
                  <a:cxn ang="0">
                    <a:pos x="562" y="395"/>
                  </a:cxn>
                  <a:cxn ang="0">
                    <a:pos x="610" y="371"/>
                  </a:cxn>
                  <a:cxn ang="0">
                    <a:pos x="657" y="335"/>
                  </a:cxn>
                  <a:cxn ang="0">
                    <a:pos x="687" y="299"/>
                  </a:cxn>
                  <a:cxn ang="0">
                    <a:pos x="711" y="257"/>
                  </a:cxn>
                  <a:cxn ang="0">
                    <a:pos x="717" y="216"/>
                  </a:cxn>
                  <a:cxn ang="0">
                    <a:pos x="717" y="204"/>
                  </a:cxn>
                  <a:cxn ang="0">
                    <a:pos x="711" y="192"/>
                  </a:cxn>
                  <a:cxn ang="0">
                    <a:pos x="687" y="198"/>
                  </a:cxn>
                  <a:cxn ang="0">
                    <a:pos x="693" y="210"/>
                  </a:cxn>
                  <a:cxn ang="0">
                    <a:pos x="693" y="216"/>
                  </a:cxn>
                  <a:cxn ang="0">
                    <a:pos x="693" y="216"/>
                  </a:cxn>
                </a:cxnLst>
                <a:rect l="0" t="0" r="r" b="b"/>
                <a:pathLst>
                  <a:path w="717" h="431">
                    <a:moveTo>
                      <a:pt x="693" y="216"/>
                    </a:moveTo>
                    <a:lnTo>
                      <a:pt x="687" y="257"/>
                    </a:lnTo>
                    <a:lnTo>
                      <a:pt x="669" y="293"/>
                    </a:lnTo>
                    <a:lnTo>
                      <a:pt x="633" y="329"/>
                    </a:lnTo>
                    <a:lnTo>
                      <a:pt x="598" y="359"/>
                    </a:lnTo>
                    <a:lnTo>
                      <a:pt x="544" y="383"/>
                    </a:lnTo>
                    <a:lnTo>
                      <a:pt x="490" y="401"/>
                    </a:lnTo>
                    <a:lnTo>
                      <a:pt x="424" y="413"/>
                    </a:lnTo>
                    <a:lnTo>
                      <a:pt x="359" y="419"/>
                    </a:lnTo>
                    <a:lnTo>
                      <a:pt x="293" y="413"/>
                    </a:lnTo>
                    <a:lnTo>
                      <a:pt x="227" y="401"/>
                    </a:lnTo>
                    <a:lnTo>
                      <a:pt x="173" y="383"/>
                    </a:lnTo>
                    <a:lnTo>
                      <a:pt x="119" y="359"/>
                    </a:lnTo>
                    <a:lnTo>
                      <a:pt x="84" y="329"/>
                    </a:lnTo>
                    <a:lnTo>
                      <a:pt x="48" y="293"/>
                    </a:lnTo>
                    <a:lnTo>
                      <a:pt x="30" y="257"/>
                    </a:lnTo>
                    <a:lnTo>
                      <a:pt x="24" y="216"/>
                    </a:lnTo>
                    <a:lnTo>
                      <a:pt x="30" y="174"/>
                    </a:lnTo>
                    <a:lnTo>
                      <a:pt x="48" y="138"/>
                    </a:lnTo>
                    <a:lnTo>
                      <a:pt x="84" y="102"/>
                    </a:lnTo>
                    <a:lnTo>
                      <a:pt x="119" y="72"/>
                    </a:lnTo>
                    <a:lnTo>
                      <a:pt x="173" y="48"/>
                    </a:lnTo>
                    <a:lnTo>
                      <a:pt x="227" y="30"/>
                    </a:lnTo>
                    <a:lnTo>
                      <a:pt x="293" y="18"/>
                    </a:lnTo>
                    <a:lnTo>
                      <a:pt x="359" y="12"/>
                    </a:lnTo>
                    <a:lnTo>
                      <a:pt x="418" y="18"/>
                    </a:lnTo>
                    <a:lnTo>
                      <a:pt x="478" y="30"/>
                    </a:lnTo>
                    <a:lnTo>
                      <a:pt x="532" y="48"/>
                    </a:lnTo>
                    <a:lnTo>
                      <a:pt x="580" y="66"/>
                    </a:lnTo>
                    <a:lnTo>
                      <a:pt x="586" y="48"/>
                    </a:lnTo>
                    <a:lnTo>
                      <a:pt x="478" y="12"/>
                    </a:lnTo>
                    <a:lnTo>
                      <a:pt x="418" y="6"/>
                    </a:lnTo>
                    <a:lnTo>
                      <a:pt x="359" y="0"/>
                    </a:lnTo>
                    <a:lnTo>
                      <a:pt x="287" y="6"/>
                    </a:lnTo>
                    <a:lnTo>
                      <a:pt x="221" y="18"/>
                    </a:lnTo>
                    <a:lnTo>
                      <a:pt x="161" y="36"/>
                    </a:lnTo>
                    <a:lnTo>
                      <a:pt x="107" y="66"/>
                    </a:lnTo>
                    <a:lnTo>
                      <a:pt x="60" y="96"/>
                    </a:lnTo>
                    <a:lnTo>
                      <a:pt x="30" y="132"/>
                    </a:lnTo>
                    <a:lnTo>
                      <a:pt x="6" y="174"/>
                    </a:lnTo>
                    <a:lnTo>
                      <a:pt x="0" y="216"/>
                    </a:lnTo>
                    <a:lnTo>
                      <a:pt x="6" y="257"/>
                    </a:lnTo>
                    <a:lnTo>
                      <a:pt x="30" y="299"/>
                    </a:lnTo>
                    <a:lnTo>
                      <a:pt x="60" y="335"/>
                    </a:lnTo>
                    <a:lnTo>
                      <a:pt x="107" y="371"/>
                    </a:lnTo>
                    <a:lnTo>
                      <a:pt x="161" y="395"/>
                    </a:lnTo>
                    <a:lnTo>
                      <a:pt x="221" y="413"/>
                    </a:lnTo>
                    <a:lnTo>
                      <a:pt x="287" y="425"/>
                    </a:lnTo>
                    <a:lnTo>
                      <a:pt x="359" y="431"/>
                    </a:lnTo>
                    <a:lnTo>
                      <a:pt x="430" y="425"/>
                    </a:lnTo>
                    <a:lnTo>
                      <a:pt x="496" y="413"/>
                    </a:lnTo>
                    <a:lnTo>
                      <a:pt x="562" y="395"/>
                    </a:lnTo>
                    <a:lnTo>
                      <a:pt x="610" y="371"/>
                    </a:lnTo>
                    <a:lnTo>
                      <a:pt x="657" y="335"/>
                    </a:lnTo>
                    <a:lnTo>
                      <a:pt x="687" y="299"/>
                    </a:lnTo>
                    <a:lnTo>
                      <a:pt x="711" y="257"/>
                    </a:lnTo>
                    <a:lnTo>
                      <a:pt x="717" y="216"/>
                    </a:lnTo>
                    <a:lnTo>
                      <a:pt x="717" y="204"/>
                    </a:lnTo>
                    <a:lnTo>
                      <a:pt x="711" y="192"/>
                    </a:lnTo>
                    <a:lnTo>
                      <a:pt x="687" y="198"/>
                    </a:lnTo>
                    <a:lnTo>
                      <a:pt x="693" y="210"/>
                    </a:lnTo>
                    <a:lnTo>
                      <a:pt x="693" y="216"/>
                    </a:lnTo>
                    <a:lnTo>
                      <a:pt x="693" y="216"/>
                    </a:lnTo>
                    <a:close/>
                  </a:path>
                </a:pathLst>
              </a:custGeom>
              <a:solidFill>
                <a:schemeClr val="accent2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5" name="Freeform 45"/>
              <p:cNvSpPr>
                <a:spLocks/>
              </p:cNvSpPr>
              <p:nvPr/>
            </p:nvSpPr>
            <p:spPr bwMode="hidden">
              <a:xfrm>
                <a:off x="4349" y="3510"/>
                <a:ext cx="909" cy="533"/>
              </a:xfrm>
              <a:custGeom>
                <a:avLst/>
                <a:gdLst/>
                <a:ahLst/>
                <a:cxnLst>
                  <a:cxn ang="0">
                    <a:pos x="616" y="0"/>
                  </a:cxn>
                  <a:cxn ang="0">
                    <a:pos x="616" y="18"/>
                  </a:cxn>
                  <a:cxn ang="0">
                    <a:pos x="724" y="60"/>
                  </a:cxn>
                  <a:cxn ang="0">
                    <a:pos x="765" y="84"/>
                  </a:cxn>
                  <a:cxn ang="0">
                    <a:pos x="807" y="114"/>
                  </a:cxn>
                  <a:cxn ang="0">
                    <a:pos x="837" y="144"/>
                  </a:cxn>
                  <a:cxn ang="0">
                    <a:pos x="861" y="180"/>
                  </a:cxn>
                  <a:cxn ang="0">
                    <a:pos x="873" y="216"/>
                  </a:cxn>
                  <a:cxn ang="0">
                    <a:pos x="879" y="258"/>
                  </a:cxn>
                  <a:cxn ang="0">
                    <a:pos x="873" y="311"/>
                  </a:cxn>
                  <a:cxn ang="0">
                    <a:pos x="843" y="359"/>
                  </a:cxn>
                  <a:cxn ang="0">
                    <a:pos x="807" y="401"/>
                  </a:cxn>
                  <a:cxn ang="0">
                    <a:pos x="753" y="443"/>
                  </a:cxn>
                  <a:cxn ang="0">
                    <a:pos x="694" y="473"/>
                  </a:cxn>
                  <a:cxn ang="0">
                    <a:pos x="622" y="497"/>
                  </a:cxn>
                  <a:cxn ang="0">
                    <a:pos x="538" y="509"/>
                  </a:cxn>
                  <a:cxn ang="0">
                    <a:pos x="455" y="515"/>
                  </a:cxn>
                  <a:cxn ang="0">
                    <a:pos x="371" y="509"/>
                  </a:cxn>
                  <a:cxn ang="0">
                    <a:pos x="287" y="497"/>
                  </a:cxn>
                  <a:cxn ang="0">
                    <a:pos x="215" y="473"/>
                  </a:cxn>
                  <a:cxn ang="0">
                    <a:pos x="156" y="443"/>
                  </a:cxn>
                  <a:cxn ang="0">
                    <a:pos x="102" y="401"/>
                  </a:cxn>
                  <a:cxn ang="0">
                    <a:pos x="66" y="359"/>
                  </a:cxn>
                  <a:cxn ang="0">
                    <a:pos x="36" y="311"/>
                  </a:cxn>
                  <a:cxn ang="0">
                    <a:pos x="30" y="258"/>
                  </a:cxn>
                  <a:cxn ang="0">
                    <a:pos x="36" y="222"/>
                  </a:cxn>
                  <a:cxn ang="0">
                    <a:pos x="48" y="186"/>
                  </a:cxn>
                  <a:cxn ang="0">
                    <a:pos x="66" y="156"/>
                  </a:cxn>
                  <a:cxn ang="0">
                    <a:pos x="90" y="126"/>
                  </a:cxn>
                  <a:cxn ang="0">
                    <a:pos x="66" y="114"/>
                  </a:cxn>
                  <a:cxn ang="0">
                    <a:pos x="36" y="144"/>
                  </a:cxn>
                  <a:cxn ang="0">
                    <a:pos x="18" y="180"/>
                  </a:cxn>
                  <a:cxn ang="0">
                    <a:pos x="6" y="216"/>
                  </a:cxn>
                  <a:cxn ang="0">
                    <a:pos x="0" y="258"/>
                  </a:cxn>
                  <a:cxn ang="0">
                    <a:pos x="12" y="311"/>
                  </a:cxn>
                  <a:cxn ang="0">
                    <a:pos x="36" y="365"/>
                  </a:cxn>
                  <a:cxn ang="0">
                    <a:pos x="78" y="413"/>
                  </a:cxn>
                  <a:cxn ang="0">
                    <a:pos x="132" y="449"/>
                  </a:cxn>
                  <a:cxn ang="0">
                    <a:pos x="203" y="485"/>
                  </a:cxn>
                  <a:cxn ang="0">
                    <a:pos x="275" y="509"/>
                  </a:cxn>
                  <a:cxn ang="0">
                    <a:pos x="365" y="527"/>
                  </a:cxn>
                  <a:cxn ang="0">
                    <a:pos x="455" y="533"/>
                  </a:cxn>
                  <a:cxn ang="0">
                    <a:pos x="544" y="527"/>
                  </a:cxn>
                  <a:cxn ang="0">
                    <a:pos x="634" y="509"/>
                  </a:cxn>
                  <a:cxn ang="0">
                    <a:pos x="712" y="485"/>
                  </a:cxn>
                  <a:cxn ang="0">
                    <a:pos x="777" y="449"/>
                  </a:cxn>
                  <a:cxn ang="0">
                    <a:pos x="831" y="413"/>
                  </a:cxn>
                  <a:cxn ang="0">
                    <a:pos x="873" y="365"/>
                  </a:cxn>
                  <a:cxn ang="0">
                    <a:pos x="897" y="311"/>
                  </a:cxn>
                  <a:cxn ang="0">
                    <a:pos x="909" y="258"/>
                  </a:cxn>
                  <a:cxn ang="0">
                    <a:pos x="903" y="216"/>
                  </a:cxn>
                  <a:cxn ang="0">
                    <a:pos x="885" y="174"/>
                  </a:cxn>
                  <a:cxn ang="0">
                    <a:pos x="861" y="132"/>
                  </a:cxn>
                  <a:cxn ang="0">
                    <a:pos x="825" y="102"/>
                  </a:cxn>
                  <a:cxn ang="0">
                    <a:pos x="783" y="66"/>
                  </a:cxn>
                  <a:cxn ang="0">
                    <a:pos x="735" y="42"/>
                  </a:cxn>
                  <a:cxn ang="0">
                    <a:pos x="616" y="0"/>
                  </a:cxn>
                  <a:cxn ang="0">
                    <a:pos x="616" y="0"/>
                  </a:cxn>
                </a:cxnLst>
                <a:rect l="0" t="0" r="r" b="b"/>
                <a:pathLst>
                  <a:path w="909" h="533">
                    <a:moveTo>
                      <a:pt x="616" y="0"/>
                    </a:moveTo>
                    <a:lnTo>
                      <a:pt x="616" y="18"/>
                    </a:lnTo>
                    <a:lnTo>
                      <a:pt x="724" y="60"/>
                    </a:lnTo>
                    <a:lnTo>
                      <a:pt x="765" y="84"/>
                    </a:lnTo>
                    <a:lnTo>
                      <a:pt x="807" y="114"/>
                    </a:lnTo>
                    <a:lnTo>
                      <a:pt x="837" y="144"/>
                    </a:lnTo>
                    <a:lnTo>
                      <a:pt x="861" y="180"/>
                    </a:lnTo>
                    <a:lnTo>
                      <a:pt x="873" y="216"/>
                    </a:lnTo>
                    <a:lnTo>
                      <a:pt x="879" y="258"/>
                    </a:lnTo>
                    <a:lnTo>
                      <a:pt x="873" y="311"/>
                    </a:lnTo>
                    <a:lnTo>
                      <a:pt x="843" y="359"/>
                    </a:lnTo>
                    <a:lnTo>
                      <a:pt x="807" y="401"/>
                    </a:lnTo>
                    <a:lnTo>
                      <a:pt x="753" y="443"/>
                    </a:lnTo>
                    <a:lnTo>
                      <a:pt x="694" y="473"/>
                    </a:lnTo>
                    <a:lnTo>
                      <a:pt x="622" y="497"/>
                    </a:lnTo>
                    <a:lnTo>
                      <a:pt x="538" y="509"/>
                    </a:lnTo>
                    <a:lnTo>
                      <a:pt x="455" y="515"/>
                    </a:lnTo>
                    <a:lnTo>
                      <a:pt x="371" y="509"/>
                    </a:lnTo>
                    <a:lnTo>
                      <a:pt x="287" y="497"/>
                    </a:lnTo>
                    <a:lnTo>
                      <a:pt x="215" y="473"/>
                    </a:lnTo>
                    <a:lnTo>
                      <a:pt x="156" y="443"/>
                    </a:lnTo>
                    <a:lnTo>
                      <a:pt x="102" y="401"/>
                    </a:lnTo>
                    <a:lnTo>
                      <a:pt x="66" y="359"/>
                    </a:lnTo>
                    <a:lnTo>
                      <a:pt x="36" y="311"/>
                    </a:lnTo>
                    <a:lnTo>
                      <a:pt x="30" y="258"/>
                    </a:lnTo>
                    <a:lnTo>
                      <a:pt x="36" y="222"/>
                    </a:lnTo>
                    <a:lnTo>
                      <a:pt x="48" y="186"/>
                    </a:lnTo>
                    <a:lnTo>
                      <a:pt x="66" y="156"/>
                    </a:lnTo>
                    <a:lnTo>
                      <a:pt x="90" y="126"/>
                    </a:lnTo>
                    <a:lnTo>
                      <a:pt x="66" y="114"/>
                    </a:lnTo>
                    <a:lnTo>
                      <a:pt x="36" y="144"/>
                    </a:lnTo>
                    <a:lnTo>
                      <a:pt x="18" y="180"/>
                    </a:lnTo>
                    <a:lnTo>
                      <a:pt x="6" y="216"/>
                    </a:lnTo>
                    <a:lnTo>
                      <a:pt x="0" y="258"/>
                    </a:lnTo>
                    <a:lnTo>
                      <a:pt x="12" y="311"/>
                    </a:lnTo>
                    <a:lnTo>
                      <a:pt x="36" y="365"/>
                    </a:lnTo>
                    <a:lnTo>
                      <a:pt x="78" y="413"/>
                    </a:lnTo>
                    <a:lnTo>
                      <a:pt x="132" y="449"/>
                    </a:lnTo>
                    <a:lnTo>
                      <a:pt x="203" y="485"/>
                    </a:lnTo>
                    <a:lnTo>
                      <a:pt x="275" y="509"/>
                    </a:lnTo>
                    <a:lnTo>
                      <a:pt x="365" y="527"/>
                    </a:lnTo>
                    <a:lnTo>
                      <a:pt x="455" y="533"/>
                    </a:lnTo>
                    <a:lnTo>
                      <a:pt x="544" y="527"/>
                    </a:lnTo>
                    <a:lnTo>
                      <a:pt x="634" y="509"/>
                    </a:lnTo>
                    <a:lnTo>
                      <a:pt x="712" y="485"/>
                    </a:lnTo>
                    <a:lnTo>
                      <a:pt x="777" y="449"/>
                    </a:lnTo>
                    <a:lnTo>
                      <a:pt x="831" y="413"/>
                    </a:lnTo>
                    <a:lnTo>
                      <a:pt x="873" y="365"/>
                    </a:lnTo>
                    <a:lnTo>
                      <a:pt x="897" y="311"/>
                    </a:lnTo>
                    <a:lnTo>
                      <a:pt x="909" y="258"/>
                    </a:lnTo>
                    <a:lnTo>
                      <a:pt x="903" y="216"/>
                    </a:lnTo>
                    <a:lnTo>
                      <a:pt x="885" y="174"/>
                    </a:lnTo>
                    <a:lnTo>
                      <a:pt x="861" y="132"/>
                    </a:lnTo>
                    <a:lnTo>
                      <a:pt x="825" y="102"/>
                    </a:lnTo>
                    <a:lnTo>
                      <a:pt x="783" y="66"/>
                    </a:lnTo>
                    <a:lnTo>
                      <a:pt x="735" y="42"/>
                    </a:lnTo>
                    <a:lnTo>
                      <a:pt x="616" y="0"/>
                    </a:lnTo>
                    <a:lnTo>
                      <a:pt x="616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6" name="Freeform 46"/>
              <p:cNvSpPr>
                <a:spLocks/>
              </p:cNvSpPr>
              <p:nvPr/>
            </p:nvSpPr>
            <p:spPr bwMode="hidden">
              <a:xfrm>
                <a:off x="4564" y="3492"/>
                <a:ext cx="365" cy="66"/>
              </a:xfrm>
              <a:custGeom>
                <a:avLst/>
                <a:gdLst/>
                <a:ahLst/>
                <a:cxnLst>
                  <a:cxn ang="0">
                    <a:pos x="240" y="18"/>
                  </a:cxn>
                  <a:cxn ang="0">
                    <a:pos x="299" y="24"/>
                  </a:cxn>
                  <a:cxn ang="0">
                    <a:pos x="359" y="30"/>
                  </a:cxn>
                  <a:cxn ang="0">
                    <a:pos x="365" y="12"/>
                  </a:cxn>
                  <a:cxn ang="0">
                    <a:pos x="305" y="6"/>
                  </a:cxn>
                  <a:cxn ang="0">
                    <a:pos x="240" y="0"/>
                  </a:cxn>
                  <a:cxn ang="0">
                    <a:pos x="174" y="6"/>
                  </a:cxn>
                  <a:cxn ang="0">
                    <a:pos x="114" y="12"/>
                  </a:cxn>
                  <a:cxn ang="0">
                    <a:pos x="0" y="42"/>
                  </a:cxn>
                  <a:cxn ang="0">
                    <a:pos x="0" y="66"/>
                  </a:cxn>
                  <a:cxn ang="0">
                    <a:pos x="54" y="48"/>
                  </a:cxn>
                  <a:cxn ang="0">
                    <a:pos x="114" y="30"/>
                  </a:cxn>
                  <a:cxn ang="0">
                    <a:pos x="174" y="24"/>
                  </a:cxn>
                  <a:cxn ang="0">
                    <a:pos x="240" y="18"/>
                  </a:cxn>
                  <a:cxn ang="0">
                    <a:pos x="240" y="18"/>
                  </a:cxn>
                </a:cxnLst>
                <a:rect l="0" t="0" r="r" b="b"/>
                <a:pathLst>
                  <a:path w="365" h="66">
                    <a:moveTo>
                      <a:pt x="240" y="18"/>
                    </a:moveTo>
                    <a:lnTo>
                      <a:pt x="299" y="24"/>
                    </a:lnTo>
                    <a:lnTo>
                      <a:pt x="359" y="30"/>
                    </a:lnTo>
                    <a:lnTo>
                      <a:pt x="365" y="12"/>
                    </a:lnTo>
                    <a:lnTo>
                      <a:pt x="305" y="6"/>
                    </a:lnTo>
                    <a:lnTo>
                      <a:pt x="240" y="0"/>
                    </a:lnTo>
                    <a:lnTo>
                      <a:pt x="174" y="6"/>
                    </a:lnTo>
                    <a:lnTo>
                      <a:pt x="114" y="12"/>
                    </a:lnTo>
                    <a:lnTo>
                      <a:pt x="0" y="42"/>
                    </a:lnTo>
                    <a:lnTo>
                      <a:pt x="0" y="66"/>
                    </a:lnTo>
                    <a:lnTo>
                      <a:pt x="54" y="48"/>
                    </a:lnTo>
                    <a:lnTo>
                      <a:pt x="114" y="30"/>
                    </a:lnTo>
                    <a:lnTo>
                      <a:pt x="174" y="24"/>
                    </a:lnTo>
                    <a:lnTo>
                      <a:pt x="240" y="18"/>
                    </a:lnTo>
                    <a:lnTo>
                      <a:pt x="240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7" name="Freeform 47"/>
              <p:cNvSpPr>
                <a:spLocks/>
              </p:cNvSpPr>
              <p:nvPr/>
            </p:nvSpPr>
            <p:spPr bwMode="hidden">
              <a:xfrm>
                <a:off x="4463" y="3558"/>
                <a:ext cx="66" cy="48"/>
              </a:xfrm>
              <a:custGeom>
                <a:avLst/>
                <a:gdLst/>
                <a:ahLst/>
                <a:cxnLst>
                  <a:cxn ang="0">
                    <a:pos x="66" y="18"/>
                  </a:cxn>
                  <a:cxn ang="0">
                    <a:pos x="48" y="0"/>
                  </a:cxn>
                  <a:cxn ang="0">
                    <a:pos x="24" y="12"/>
                  </a:cxn>
                  <a:cxn ang="0">
                    <a:pos x="0" y="30"/>
                  </a:cxn>
                  <a:cxn ang="0">
                    <a:pos x="12" y="48"/>
                  </a:cxn>
                  <a:cxn ang="0">
                    <a:pos x="42" y="30"/>
                  </a:cxn>
                  <a:cxn ang="0">
                    <a:pos x="66" y="18"/>
                  </a:cxn>
                  <a:cxn ang="0">
                    <a:pos x="66" y="18"/>
                  </a:cxn>
                </a:cxnLst>
                <a:rect l="0" t="0" r="r" b="b"/>
                <a:pathLst>
                  <a:path w="66" h="48">
                    <a:moveTo>
                      <a:pt x="66" y="18"/>
                    </a:moveTo>
                    <a:lnTo>
                      <a:pt x="48" y="0"/>
                    </a:lnTo>
                    <a:lnTo>
                      <a:pt x="24" y="12"/>
                    </a:lnTo>
                    <a:lnTo>
                      <a:pt x="0" y="30"/>
                    </a:lnTo>
                    <a:lnTo>
                      <a:pt x="12" y="48"/>
                    </a:lnTo>
                    <a:lnTo>
                      <a:pt x="42" y="30"/>
                    </a:lnTo>
                    <a:lnTo>
                      <a:pt x="66" y="18"/>
                    </a:lnTo>
                    <a:lnTo>
                      <a:pt x="66" y="1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8" name="Oval 48"/>
              <p:cNvSpPr>
                <a:spLocks noChangeArrowheads="1"/>
              </p:cNvSpPr>
              <p:nvPr/>
            </p:nvSpPr>
            <p:spPr bwMode="hidden">
              <a:xfrm>
                <a:off x="4546" y="3608"/>
                <a:ext cx="518" cy="319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69" name="Oval 49"/>
              <p:cNvSpPr>
                <a:spLocks noChangeArrowheads="1"/>
              </p:cNvSpPr>
              <p:nvPr/>
            </p:nvSpPr>
            <p:spPr bwMode="hidden">
              <a:xfrm>
                <a:off x="4578" y="3630"/>
                <a:ext cx="446" cy="27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tint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0" name="Oval 50"/>
              <p:cNvSpPr>
                <a:spLocks noChangeArrowheads="1"/>
              </p:cNvSpPr>
              <p:nvPr/>
            </p:nvSpPr>
            <p:spPr bwMode="hidden">
              <a:xfrm>
                <a:off x="4610" y="3650"/>
                <a:ext cx="386" cy="233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1" name="Oval 51"/>
              <p:cNvSpPr>
                <a:spLocks noChangeArrowheads="1"/>
              </p:cNvSpPr>
              <p:nvPr/>
            </p:nvSpPr>
            <p:spPr bwMode="hidden">
              <a:xfrm>
                <a:off x="4654" y="3678"/>
                <a:ext cx="298" cy="177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4118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2" name="Oval 52"/>
              <p:cNvSpPr>
                <a:spLocks noChangeArrowheads="1"/>
              </p:cNvSpPr>
              <p:nvPr/>
            </p:nvSpPr>
            <p:spPr bwMode="hidden">
              <a:xfrm>
                <a:off x="4690" y="3698"/>
                <a:ext cx="222" cy="139"/>
              </a:xfrm>
              <a:prstGeom prst="ellipse">
                <a:avLst/>
              </a:prstGeom>
              <a:gradFill rotWithShape="0">
                <a:gsLst>
                  <a:gs pos="0">
                    <a:schemeClr val="accent2"/>
                  </a:gs>
                  <a:gs pos="100000">
                    <a:schemeClr val="accent2">
                      <a:gamma/>
                      <a:shade val="94118"/>
                      <a:invGamma/>
                    </a:schemeClr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3" name="Oval 53"/>
              <p:cNvSpPr>
                <a:spLocks noChangeArrowheads="1"/>
              </p:cNvSpPr>
              <p:nvPr/>
            </p:nvSpPr>
            <p:spPr bwMode="hidden">
              <a:xfrm>
                <a:off x="4738" y="3728"/>
                <a:ext cx="126" cy="81"/>
              </a:xfrm>
              <a:prstGeom prst="ellipse">
                <a:avLst/>
              </a:prstGeom>
              <a:gradFill rotWithShape="0">
                <a:gsLst>
                  <a:gs pos="0">
                    <a:schemeClr val="accent2">
                      <a:gamma/>
                      <a:shade val="96863"/>
                      <a:invGamma/>
                    </a:schemeClr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  <a:effectLst/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</p:grpSp>
        <p:grpSp>
          <p:nvGrpSpPr>
            <p:cNvPr id="1037" name="Group 54"/>
            <p:cNvGrpSpPr>
              <a:grpSpLocks/>
            </p:cNvGrpSpPr>
            <p:nvPr userDrawn="1"/>
          </p:nvGrpSpPr>
          <p:grpSpPr bwMode="auto">
            <a:xfrm>
              <a:off x="5280" y="3024"/>
              <a:ext cx="425" cy="258"/>
              <a:chOff x="5280" y="3024"/>
              <a:chExt cx="425" cy="258"/>
            </a:xfrm>
          </p:grpSpPr>
          <p:sp>
            <p:nvSpPr>
              <p:cNvPr id="5175" name="Freeform 55"/>
              <p:cNvSpPr>
                <a:spLocks/>
              </p:cNvSpPr>
              <p:nvPr/>
            </p:nvSpPr>
            <p:spPr bwMode="hidden">
              <a:xfrm>
                <a:off x="5280" y="3186"/>
                <a:ext cx="383" cy="96"/>
              </a:xfrm>
              <a:custGeom>
                <a:avLst/>
                <a:gdLst/>
                <a:ahLst/>
                <a:cxnLst>
                  <a:cxn ang="0">
                    <a:pos x="209" y="96"/>
                  </a:cxn>
                  <a:cxn ang="0">
                    <a:pos x="143" y="90"/>
                  </a:cxn>
                  <a:cxn ang="0">
                    <a:pos x="83" y="66"/>
                  </a:cxn>
                  <a:cxn ang="0">
                    <a:pos x="35" y="36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9" y="42"/>
                  </a:cxn>
                  <a:cxn ang="0">
                    <a:pos x="77" y="72"/>
                  </a:cxn>
                  <a:cxn ang="0">
                    <a:pos x="137" y="90"/>
                  </a:cxn>
                  <a:cxn ang="0">
                    <a:pos x="209" y="96"/>
                  </a:cxn>
                  <a:cxn ang="0">
                    <a:pos x="263" y="90"/>
                  </a:cxn>
                  <a:cxn ang="0">
                    <a:pos x="311" y="84"/>
                  </a:cxn>
                  <a:cxn ang="0">
                    <a:pos x="352" y="66"/>
                  </a:cxn>
                  <a:cxn ang="0">
                    <a:pos x="382" y="42"/>
                  </a:cxn>
                  <a:cxn ang="0">
                    <a:pos x="376" y="42"/>
                  </a:cxn>
                  <a:cxn ang="0">
                    <a:pos x="346" y="66"/>
                  </a:cxn>
                  <a:cxn ang="0">
                    <a:pos x="305" y="78"/>
                  </a:cxn>
                  <a:cxn ang="0">
                    <a:pos x="263" y="90"/>
                  </a:cxn>
                  <a:cxn ang="0">
                    <a:pos x="209" y="96"/>
                  </a:cxn>
                  <a:cxn ang="0">
                    <a:pos x="209" y="96"/>
                  </a:cxn>
                </a:cxnLst>
                <a:rect l="0" t="0" r="r" b="b"/>
                <a:pathLst>
                  <a:path w="382" h="96">
                    <a:moveTo>
                      <a:pt x="209" y="96"/>
                    </a:moveTo>
                    <a:lnTo>
                      <a:pt x="143" y="90"/>
                    </a:lnTo>
                    <a:lnTo>
                      <a:pt x="83" y="66"/>
                    </a:lnTo>
                    <a:lnTo>
                      <a:pt x="35" y="36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9" y="42"/>
                    </a:lnTo>
                    <a:lnTo>
                      <a:pt x="77" y="72"/>
                    </a:lnTo>
                    <a:lnTo>
                      <a:pt x="137" y="90"/>
                    </a:lnTo>
                    <a:lnTo>
                      <a:pt x="209" y="96"/>
                    </a:lnTo>
                    <a:lnTo>
                      <a:pt x="263" y="90"/>
                    </a:lnTo>
                    <a:lnTo>
                      <a:pt x="311" y="84"/>
                    </a:lnTo>
                    <a:lnTo>
                      <a:pt x="352" y="66"/>
                    </a:lnTo>
                    <a:lnTo>
                      <a:pt x="382" y="42"/>
                    </a:lnTo>
                    <a:lnTo>
                      <a:pt x="376" y="42"/>
                    </a:lnTo>
                    <a:lnTo>
                      <a:pt x="346" y="66"/>
                    </a:lnTo>
                    <a:lnTo>
                      <a:pt x="305" y="78"/>
                    </a:lnTo>
                    <a:lnTo>
                      <a:pt x="263" y="90"/>
                    </a:lnTo>
                    <a:lnTo>
                      <a:pt x="209" y="96"/>
                    </a:lnTo>
                    <a:lnTo>
                      <a:pt x="209" y="9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6" name="Freeform 56"/>
              <p:cNvSpPr>
                <a:spLocks/>
              </p:cNvSpPr>
              <p:nvPr/>
            </p:nvSpPr>
            <p:spPr bwMode="hidden">
              <a:xfrm>
                <a:off x="5315" y="3024"/>
                <a:ext cx="258" cy="54"/>
              </a:xfrm>
              <a:custGeom>
                <a:avLst/>
                <a:gdLst/>
                <a:ahLst/>
                <a:cxnLst>
                  <a:cxn ang="0">
                    <a:pos x="174" y="0"/>
                  </a:cxn>
                  <a:cxn ang="0">
                    <a:pos x="216" y="6"/>
                  </a:cxn>
                  <a:cxn ang="0">
                    <a:pos x="258" y="12"/>
                  </a:cxn>
                  <a:cxn ang="0">
                    <a:pos x="252" y="6"/>
                  </a:cxn>
                  <a:cxn ang="0">
                    <a:pos x="216" y="0"/>
                  </a:cxn>
                  <a:cxn ang="0">
                    <a:pos x="174" y="0"/>
                  </a:cxn>
                  <a:cxn ang="0">
                    <a:pos x="120" y="6"/>
                  </a:cxn>
                  <a:cxn ang="0">
                    <a:pos x="78" y="12"/>
                  </a:cxn>
                  <a:cxn ang="0">
                    <a:pos x="36" y="30"/>
                  </a:cxn>
                  <a:cxn ang="0">
                    <a:pos x="0" y="48"/>
                  </a:cxn>
                  <a:cxn ang="0">
                    <a:pos x="6" y="54"/>
                  </a:cxn>
                  <a:cxn ang="0">
                    <a:pos x="36" y="36"/>
                  </a:cxn>
                  <a:cxn ang="0">
                    <a:pos x="78" y="18"/>
                  </a:cxn>
                  <a:cxn ang="0">
                    <a:pos x="120" y="6"/>
                  </a:cxn>
                  <a:cxn ang="0">
                    <a:pos x="174" y="0"/>
                  </a:cxn>
                  <a:cxn ang="0">
                    <a:pos x="174" y="0"/>
                  </a:cxn>
                </a:cxnLst>
                <a:rect l="0" t="0" r="r" b="b"/>
                <a:pathLst>
                  <a:path w="258" h="54">
                    <a:moveTo>
                      <a:pt x="174" y="0"/>
                    </a:moveTo>
                    <a:lnTo>
                      <a:pt x="216" y="6"/>
                    </a:lnTo>
                    <a:lnTo>
                      <a:pt x="258" y="12"/>
                    </a:lnTo>
                    <a:lnTo>
                      <a:pt x="252" y="6"/>
                    </a:lnTo>
                    <a:lnTo>
                      <a:pt x="216" y="0"/>
                    </a:lnTo>
                    <a:lnTo>
                      <a:pt x="174" y="0"/>
                    </a:lnTo>
                    <a:lnTo>
                      <a:pt x="120" y="6"/>
                    </a:lnTo>
                    <a:lnTo>
                      <a:pt x="78" y="12"/>
                    </a:lnTo>
                    <a:lnTo>
                      <a:pt x="36" y="30"/>
                    </a:lnTo>
                    <a:lnTo>
                      <a:pt x="0" y="48"/>
                    </a:lnTo>
                    <a:lnTo>
                      <a:pt x="6" y="54"/>
                    </a:lnTo>
                    <a:lnTo>
                      <a:pt x="36" y="36"/>
                    </a:lnTo>
                    <a:lnTo>
                      <a:pt x="78" y="18"/>
                    </a:lnTo>
                    <a:lnTo>
                      <a:pt x="120" y="6"/>
                    </a:lnTo>
                    <a:lnTo>
                      <a:pt x="174" y="0"/>
                    </a:lnTo>
                    <a:lnTo>
                      <a:pt x="174" y="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7" name="Freeform 57"/>
              <p:cNvSpPr>
                <a:spLocks/>
              </p:cNvSpPr>
              <p:nvPr/>
            </p:nvSpPr>
            <p:spPr bwMode="hidden">
              <a:xfrm>
                <a:off x="5645" y="3066"/>
                <a:ext cx="60" cy="156"/>
              </a:xfrm>
              <a:custGeom>
                <a:avLst/>
                <a:gdLst/>
                <a:ahLst/>
                <a:cxnLst>
                  <a:cxn ang="0">
                    <a:pos x="54" y="90"/>
                  </a:cxn>
                  <a:cxn ang="0">
                    <a:pos x="48" y="126"/>
                  </a:cxn>
                  <a:cxn ang="0">
                    <a:pos x="24" y="156"/>
                  </a:cxn>
                  <a:cxn ang="0">
                    <a:pos x="30" y="156"/>
                  </a:cxn>
                  <a:cxn ang="0">
                    <a:pos x="54" y="126"/>
                  </a:cxn>
                  <a:cxn ang="0">
                    <a:pos x="60" y="90"/>
                  </a:cxn>
                  <a:cxn ang="0">
                    <a:pos x="54" y="66"/>
                  </a:cxn>
                  <a:cxn ang="0">
                    <a:pos x="48" y="42"/>
                  </a:cxn>
                  <a:cxn ang="0">
                    <a:pos x="30" y="18"/>
                  </a:cxn>
                  <a:cxn ang="0">
                    <a:pos x="6" y="0"/>
                  </a:cxn>
                  <a:cxn ang="0">
                    <a:pos x="0" y="6"/>
                  </a:cxn>
                  <a:cxn ang="0">
                    <a:pos x="24" y="24"/>
                  </a:cxn>
                  <a:cxn ang="0">
                    <a:pos x="42" y="42"/>
                  </a:cxn>
                  <a:cxn ang="0">
                    <a:pos x="48" y="66"/>
                  </a:cxn>
                  <a:cxn ang="0">
                    <a:pos x="54" y="90"/>
                  </a:cxn>
                  <a:cxn ang="0">
                    <a:pos x="54" y="90"/>
                  </a:cxn>
                </a:cxnLst>
                <a:rect l="0" t="0" r="r" b="b"/>
                <a:pathLst>
                  <a:path w="60" h="156">
                    <a:moveTo>
                      <a:pt x="54" y="90"/>
                    </a:moveTo>
                    <a:lnTo>
                      <a:pt x="48" y="126"/>
                    </a:lnTo>
                    <a:lnTo>
                      <a:pt x="24" y="156"/>
                    </a:lnTo>
                    <a:lnTo>
                      <a:pt x="30" y="156"/>
                    </a:lnTo>
                    <a:lnTo>
                      <a:pt x="54" y="126"/>
                    </a:lnTo>
                    <a:lnTo>
                      <a:pt x="60" y="90"/>
                    </a:lnTo>
                    <a:lnTo>
                      <a:pt x="54" y="66"/>
                    </a:lnTo>
                    <a:lnTo>
                      <a:pt x="48" y="42"/>
                    </a:lnTo>
                    <a:lnTo>
                      <a:pt x="30" y="18"/>
                    </a:lnTo>
                    <a:lnTo>
                      <a:pt x="6" y="0"/>
                    </a:lnTo>
                    <a:lnTo>
                      <a:pt x="0" y="6"/>
                    </a:lnTo>
                    <a:lnTo>
                      <a:pt x="24" y="24"/>
                    </a:lnTo>
                    <a:lnTo>
                      <a:pt x="42" y="42"/>
                    </a:lnTo>
                    <a:lnTo>
                      <a:pt x="48" y="66"/>
                    </a:lnTo>
                    <a:lnTo>
                      <a:pt x="54" y="90"/>
                    </a:lnTo>
                    <a:lnTo>
                      <a:pt x="54" y="9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8" name="Freeform 58"/>
              <p:cNvSpPr>
                <a:spLocks/>
              </p:cNvSpPr>
              <p:nvPr/>
            </p:nvSpPr>
            <p:spPr bwMode="hidden">
              <a:xfrm>
                <a:off x="5375" y="3246"/>
                <a:ext cx="192" cy="18"/>
              </a:xfrm>
              <a:custGeom>
                <a:avLst/>
                <a:gdLst/>
                <a:ahLst/>
                <a:cxnLst>
                  <a:cxn ang="0">
                    <a:pos x="114" y="12"/>
                  </a:cxn>
                  <a:cxn ang="0">
                    <a:pos x="72" y="6"/>
                  </a:cxn>
                  <a:cxn ang="0">
                    <a:pos x="30" y="0"/>
                  </a:cxn>
                  <a:cxn ang="0">
                    <a:pos x="0" y="0"/>
                  </a:cxn>
                  <a:cxn ang="0">
                    <a:pos x="54" y="12"/>
                  </a:cxn>
                  <a:cxn ang="0">
                    <a:pos x="114" y="18"/>
                  </a:cxn>
                  <a:cxn ang="0">
                    <a:pos x="156" y="18"/>
                  </a:cxn>
                  <a:cxn ang="0">
                    <a:pos x="192" y="12"/>
                  </a:cxn>
                  <a:cxn ang="0">
                    <a:pos x="186" y="0"/>
                  </a:cxn>
                  <a:cxn ang="0">
                    <a:pos x="150" y="6"/>
                  </a:cxn>
                  <a:cxn ang="0">
                    <a:pos x="114" y="12"/>
                  </a:cxn>
                  <a:cxn ang="0">
                    <a:pos x="114" y="12"/>
                  </a:cxn>
                </a:cxnLst>
                <a:rect l="0" t="0" r="r" b="b"/>
                <a:pathLst>
                  <a:path w="192" h="18">
                    <a:moveTo>
                      <a:pt x="114" y="12"/>
                    </a:moveTo>
                    <a:lnTo>
                      <a:pt x="72" y="6"/>
                    </a:lnTo>
                    <a:lnTo>
                      <a:pt x="30" y="0"/>
                    </a:lnTo>
                    <a:lnTo>
                      <a:pt x="0" y="0"/>
                    </a:lnTo>
                    <a:lnTo>
                      <a:pt x="54" y="12"/>
                    </a:lnTo>
                    <a:lnTo>
                      <a:pt x="114" y="18"/>
                    </a:lnTo>
                    <a:lnTo>
                      <a:pt x="156" y="18"/>
                    </a:lnTo>
                    <a:lnTo>
                      <a:pt x="192" y="12"/>
                    </a:lnTo>
                    <a:lnTo>
                      <a:pt x="186" y="0"/>
                    </a:lnTo>
                    <a:lnTo>
                      <a:pt x="150" y="6"/>
                    </a:lnTo>
                    <a:lnTo>
                      <a:pt x="114" y="12"/>
                    </a:lnTo>
                    <a:lnTo>
                      <a:pt x="114" y="1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79" name="Freeform 59"/>
              <p:cNvSpPr>
                <a:spLocks/>
              </p:cNvSpPr>
              <p:nvPr/>
            </p:nvSpPr>
            <p:spPr bwMode="hidden">
              <a:xfrm>
                <a:off x="5304" y="3042"/>
                <a:ext cx="161" cy="186"/>
              </a:xfrm>
              <a:custGeom>
                <a:avLst/>
                <a:gdLst/>
                <a:ahLst/>
                <a:cxnLst>
                  <a:cxn ang="0">
                    <a:pos x="11" y="114"/>
                  </a:cxn>
                  <a:cxn ang="0">
                    <a:pos x="17" y="96"/>
                  </a:cxn>
                  <a:cxn ang="0">
                    <a:pos x="23" y="78"/>
                  </a:cxn>
                  <a:cxn ang="0">
                    <a:pos x="53" y="42"/>
                  </a:cxn>
                  <a:cxn ang="0">
                    <a:pos x="101" y="18"/>
                  </a:cxn>
                  <a:cxn ang="0">
                    <a:pos x="155" y="6"/>
                  </a:cxn>
                  <a:cxn ang="0">
                    <a:pos x="161" y="0"/>
                  </a:cxn>
                  <a:cxn ang="0">
                    <a:pos x="95" y="12"/>
                  </a:cxn>
                  <a:cxn ang="0">
                    <a:pos x="47" y="36"/>
                  </a:cxn>
                  <a:cxn ang="0">
                    <a:pos x="11" y="72"/>
                  </a:cxn>
                  <a:cxn ang="0">
                    <a:pos x="5" y="90"/>
                  </a:cxn>
                  <a:cxn ang="0">
                    <a:pos x="0" y="114"/>
                  </a:cxn>
                  <a:cxn ang="0">
                    <a:pos x="11" y="150"/>
                  </a:cxn>
                  <a:cxn ang="0">
                    <a:pos x="23" y="168"/>
                  </a:cxn>
                  <a:cxn ang="0">
                    <a:pos x="41" y="186"/>
                  </a:cxn>
                  <a:cxn ang="0">
                    <a:pos x="65" y="186"/>
                  </a:cxn>
                  <a:cxn ang="0">
                    <a:pos x="41" y="168"/>
                  </a:cxn>
                  <a:cxn ang="0">
                    <a:pos x="23" y="150"/>
                  </a:cxn>
                  <a:cxn ang="0">
                    <a:pos x="17" y="132"/>
                  </a:cxn>
                  <a:cxn ang="0">
                    <a:pos x="11" y="114"/>
                  </a:cxn>
                  <a:cxn ang="0">
                    <a:pos x="11" y="114"/>
                  </a:cxn>
                </a:cxnLst>
                <a:rect l="0" t="0" r="r" b="b"/>
                <a:pathLst>
                  <a:path w="161" h="186">
                    <a:moveTo>
                      <a:pt x="11" y="114"/>
                    </a:moveTo>
                    <a:lnTo>
                      <a:pt x="17" y="96"/>
                    </a:lnTo>
                    <a:lnTo>
                      <a:pt x="23" y="78"/>
                    </a:lnTo>
                    <a:lnTo>
                      <a:pt x="53" y="42"/>
                    </a:lnTo>
                    <a:lnTo>
                      <a:pt x="101" y="18"/>
                    </a:lnTo>
                    <a:lnTo>
                      <a:pt x="155" y="6"/>
                    </a:lnTo>
                    <a:lnTo>
                      <a:pt x="161" y="0"/>
                    </a:lnTo>
                    <a:lnTo>
                      <a:pt x="95" y="12"/>
                    </a:lnTo>
                    <a:lnTo>
                      <a:pt x="47" y="36"/>
                    </a:lnTo>
                    <a:lnTo>
                      <a:pt x="11" y="72"/>
                    </a:lnTo>
                    <a:lnTo>
                      <a:pt x="5" y="90"/>
                    </a:lnTo>
                    <a:lnTo>
                      <a:pt x="0" y="114"/>
                    </a:lnTo>
                    <a:lnTo>
                      <a:pt x="11" y="150"/>
                    </a:lnTo>
                    <a:lnTo>
                      <a:pt x="23" y="168"/>
                    </a:lnTo>
                    <a:lnTo>
                      <a:pt x="41" y="186"/>
                    </a:lnTo>
                    <a:lnTo>
                      <a:pt x="65" y="186"/>
                    </a:lnTo>
                    <a:lnTo>
                      <a:pt x="41" y="168"/>
                    </a:lnTo>
                    <a:lnTo>
                      <a:pt x="23" y="150"/>
                    </a:lnTo>
                    <a:lnTo>
                      <a:pt x="17" y="132"/>
                    </a:lnTo>
                    <a:lnTo>
                      <a:pt x="11" y="114"/>
                    </a:lnTo>
                    <a:lnTo>
                      <a:pt x="11" y="11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80" name="Freeform 60"/>
              <p:cNvSpPr>
                <a:spLocks/>
              </p:cNvSpPr>
              <p:nvPr/>
            </p:nvSpPr>
            <p:spPr bwMode="hidden">
              <a:xfrm>
                <a:off x="5489" y="3042"/>
                <a:ext cx="186" cy="210"/>
              </a:xfrm>
              <a:custGeom>
                <a:avLst/>
                <a:gdLst/>
                <a:ahLst/>
                <a:cxnLst>
                  <a:cxn ang="0">
                    <a:pos x="0" y="6"/>
                  </a:cxn>
                  <a:cxn ang="0">
                    <a:pos x="66" y="12"/>
                  </a:cxn>
                  <a:cxn ang="0">
                    <a:pos x="119" y="36"/>
                  </a:cxn>
                  <a:cxn ang="0">
                    <a:pos x="155" y="72"/>
                  </a:cxn>
                  <a:cxn ang="0">
                    <a:pos x="161" y="90"/>
                  </a:cxn>
                  <a:cxn ang="0">
                    <a:pos x="167" y="114"/>
                  </a:cxn>
                  <a:cxn ang="0">
                    <a:pos x="161" y="138"/>
                  </a:cxn>
                  <a:cxn ang="0">
                    <a:pos x="149" y="162"/>
                  </a:cxn>
                  <a:cxn ang="0">
                    <a:pos x="119" y="180"/>
                  </a:cxn>
                  <a:cxn ang="0">
                    <a:pos x="90" y="198"/>
                  </a:cxn>
                  <a:cxn ang="0">
                    <a:pos x="96" y="210"/>
                  </a:cxn>
                  <a:cxn ang="0">
                    <a:pos x="131" y="192"/>
                  </a:cxn>
                  <a:cxn ang="0">
                    <a:pos x="161" y="168"/>
                  </a:cxn>
                  <a:cxn ang="0">
                    <a:pos x="179" y="144"/>
                  </a:cxn>
                  <a:cxn ang="0">
                    <a:pos x="185" y="114"/>
                  </a:cxn>
                  <a:cxn ang="0">
                    <a:pos x="179" y="90"/>
                  </a:cxn>
                  <a:cxn ang="0">
                    <a:pos x="173" y="66"/>
                  </a:cxn>
                  <a:cxn ang="0">
                    <a:pos x="155" y="48"/>
                  </a:cxn>
                  <a:cxn ang="0">
                    <a:pos x="131" y="30"/>
                  </a:cxn>
                  <a:cxn ang="0">
                    <a:pos x="72" y="6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6"/>
                  </a:cxn>
                  <a:cxn ang="0">
                    <a:pos x="0" y="6"/>
                  </a:cxn>
                </a:cxnLst>
                <a:rect l="0" t="0" r="r" b="b"/>
                <a:pathLst>
                  <a:path w="185" h="210">
                    <a:moveTo>
                      <a:pt x="0" y="6"/>
                    </a:moveTo>
                    <a:lnTo>
                      <a:pt x="66" y="12"/>
                    </a:lnTo>
                    <a:lnTo>
                      <a:pt x="119" y="36"/>
                    </a:lnTo>
                    <a:lnTo>
                      <a:pt x="155" y="72"/>
                    </a:lnTo>
                    <a:lnTo>
                      <a:pt x="161" y="90"/>
                    </a:lnTo>
                    <a:lnTo>
                      <a:pt x="167" y="114"/>
                    </a:lnTo>
                    <a:lnTo>
                      <a:pt x="161" y="138"/>
                    </a:lnTo>
                    <a:lnTo>
                      <a:pt x="149" y="162"/>
                    </a:lnTo>
                    <a:lnTo>
                      <a:pt x="119" y="180"/>
                    </a:lnTo>
                    <a:lnTo>
                      <a:pt x="90" y="198"/>
                    </a:lnTo>
                    <a:lnTo>
                      <a:pt x="96" y="210"/>
                    </a:lnTo>
                    <a:lnTo>
                      <a:pt x="131" y="192"/>
                    </a:lnTo>
                    <a:lnTo>
                      <a:pt x="161" y="168"/>
                    </a:lnTo>
                    <a:lnTo>
                      <a:pt x="179" y="144"/>
                    </a:lnTo>
                    <a:lnTo>
                      <a:pt x="185" y="114"/>
                    </a:lnTo>
                    <a:lnTo>
                      <a:pt x="179" y="90"/>
                    </a:lnTo>
                    <a:lnTo>
                      <a:pt x="173" y="66"/>
                    </a:lnTo>
                    <a:lnTo>
                      <a:pt x="155" y="48"/>
                    </a:lnTo>
                    <a:lnTo>
                      <a:pt x="131" y="30"/>
                    </a:lnTo>
                    <a:lnTo>
                      <a:pt x="72" y="6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6"/>
                    </a:lnTo>
                    <a:lnTo>
                      <a:pt x="0" y="6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accent2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sp>
            <p:nvSpPr>
              <p:cNvPr id="5181" name="Freeform 61"/>
              <p:cNvSpPr>
                <a:spLocks noEditPoints="1"/>
              </p:cNvSpPr>
              <p:nvPr/>
            </p:nvSpPr>
            <p:spPr bwMode="hidden">
              <a:xfrm>
                <a:off x="5345" y="3058"/>
                <a:ext cx="299" cy="186"/>
              </a:xfrm>
              <a:custGeom>
                <a:avLst/>
                <a:gdLst/>
                <a:ahLst/>
                <a:cxnLst>
                  <a:cxn ang="0">
                    <a:pos x="150" y="0"/>
                  </a:cxn>
                  <a:cxn ang="0">
                    <a:pos x="90" y="6"/>
                  </a:cxn>
                  <a:cxn ang="0">
                    <a:pos x="42" y="30"/>
                  </a:cxn>
                  <a:cxn ang="0">
                    <a:pos x="12" y="54"/>
                  </a:cxn>
                  <a:cxn ang="0">
                    <a:pos x="6" y="72"/>
                  </a:cxn>
                  <a:cxn ang="0">
                    <a:pos x="0" y="90"/>
                  </a:cxn>
                  <a:cxn ang="0">
                    <a:pos x="6" y="108"/>
                  </a:cxn>
                  <a:cxn ang="0">
                    <a:pos x="12" y="126"/>
                  </a:cxn>
                  <a:cxn ang="0">
                    <a:pos x="42" y="156"/>
                  </a:cxn>
                  <a:cxn ang="0">
                    <a:pos x="90" y="180"/>
                  </a:cxn>
                  <a:cxn ang="0">
                    <a:pos x="150" y="186"/>
                  </a:cxn>
                  <a:cxn ang="0">
                    <a:pos x="209" y="180"/>
                  </a:cxn>
                  <a:cxn ang="0">
                    <a:pos x="257" y="156"/>
                  </a:cxn>
                  <a:cxn ang="0">
                    <a:pos x="287" y="126"/>
                  </a:cxn>
                  <a:cxn ang="0">
                    <a:pos x="299" y="108"/>
                  </a:cxn>
                  <a:cxn ang="0">
                    <a:pos x="299" y="90"/>
                  </a:cxn>
                  <a:cxn ang="0">
                    <a:pos x="299" y="72"/>
                  </a:cxn>
                  <a:cxn ang="0">
                    <a:pos x="287" y="54"/>
                  </a:cxn>
                  <a:cxn ang="0">
                    <a:pos x="257" y="30"/>
                  </a:cxn>
                  <a:cxn ang="0">
                    <a:pos x="209" y="6"/>
                  </a:cxn>
                  <a:cxn ang="0">
                    <a:pos x="150" y="0"/>
                  </a:cxn>
                  <a:cxn ang="0">
                    <a:pos x="150" y="0"/>
                  </a:cxn>
                  <a:cxn ang="0">
                    <a:pos x="150" y="180"/>
                  </a:cxn>
                  <a:cxn ang="0">
                    <a:pos x="96" y="174"/>
                  </a:cxn>
                  <a:cxn ang="0">
                    <a:pos x="48" y="156"/>
                  </a:cxn>
                  <a:cxn ang="0">
                    <a:pos x="18" y="126"/>
                  </a:cxn>
                  <a:cxn ang="0">
                    <a:pos x="12" y="108"/>
                  </a:cxn>
                  <a:cxn ang="0">
                    <a:pos x="6" y="90"/>
                  </a:cxn>
                  <a:cxn ang="0">
                    <a:pos x="12" y="72"/>
                  </a:cxn>
                  <a:cxn ang="0">
                    <a:pos x="18" y="54"/>
                  </a:cxn>
                  <a:cxn ang="0">
                    <a:pos x="48" y="30"/>
                  </a:cxn>
                  <a:cxn ang="0">
                    <a:pos x="96" y="12"/>
                  </a:cxn>
                  <a:cxn ang="0">
                    <a:pos x="150" y="6"/>
                  </a:cxn>
                  <a:cxn ang="0">
                    <a:pos x="203" y="12"/>
                  </a:cxn>
                  <a:cxn ang="0">
                    <a:pos x="251" y="30"/>
                  </a:cxn>
                  <a:cxn ang="0">
                    <a:pos x="281" y="54"/>
                  </a:cxn>
                  <a:cxn ang="0">
                    <a:pos x="293" y="72"/>
                  </a:cxn>
                  <a:cxn ang="0">
                    <a:pos x="293" y="90"/>
                  </a:cxn>
                  <a:cxn ang="0">
                    <a:pos x="293" y="108"/>
                  </a:cxn>
                  <a:cxn ang="0">
                    <a:pos x="281" y="126"/>
                  </a:cxn>
                  <a:cxn ang="0">
                    <a:pos x="251" y="156"/>
                  </a:cxn>
                  <a:cxn ang="0">
                    <a:pos x="203" y="174"/>
                  </a:cxn>
                  <a:cxn ang="0">
                    <a:pos x="150" y="180"/>
                  </a:cxn>
                  <a:cxn ang="0">
                    <a:pos x="150" y="180"/>
                  </a:cxn>
                </a:cxnLst>
                <a:rect l="0" t="0" r="r" b="b"/>
                <a:pathLst>
                  <a:path w="299" h="186">
                    <a:moveTo>
                      <a:pt x="150" y="0"/>
                    </a:moveTo>
                    <a:lnTo>
                      <a:pt x="90" y="6"/>
                    </a:lnTo>
                    <a:lnTo>
                      <a:pt x="42" y="30"/>
                    </a:lnTo>
                    <a:lnTo>
                      <a:pt x="12" y="54"/>
                    </a:lnTo>
                    <a:lnTo>
                      <a:pt x="6" y="72"/>
                    </a:lnTo>
                    <a:lnTo>
                      <a:pt x="0" y="90"/>
                    </a:lnTo>
                    <a:lnTo>
                      <a:pt x="6" y="108"/>
                    </a:lnTo>
                    <a:lnTo>
                      <a:pt x="12" y="126"/>
                    </a:lnTo>
                    <a:lnTo>
                      <a:pt x="42" y="156"/>
                    </a:lnTo>
                    <a:lnTo>
                      <a:pt x="90" y="180"/>
                    </a:lnTo>
                    <a:lnTo>
                      <a:pt x="150" y="186"/>
                    </a:lnTo>
                    <a:lnTo>
                      <a:pt x="209" y="180"/>
                    </a:lnTo>
                    <a:lnTo>
                      <a:pt x="257" y="156"/>
                    </a:lnTo>
                    <a:lnTo>
                      <a:pt x="287" y="126"/>
                    </a:lnTo>
                    <a:lnTo>
                      <a:pt x="299" y="108"/>
                    </a:lnTo>
                    <a:lnTo>
                      <a:pt x="299" y="90"/>
                    </a:lnTo>
                    <a:lnTo>
                      <a:pt x="299" y="72"/>
                    </a:lnTo>
                    <a:lnTo>
                      <a:pt x="287" y="54"/>
                    </a:lnTo>
                    <a:lnTo>
                      <a:pt x="257" y="30"/>
                    </a:lnTo>
                    <a:lnTo>
                      <a:pt x="209" y="6"/>
                    </a:lnTo>
                    <a:lnTo>
                      <a:pt x="150" y="0"/>
                    </a:lnTo>
                    <a:lnTo>
                      <a:pt x="150" y="0"/>
                    </a:lnTo>
                    <a:close/>
                    <a:moveTo>
                      <a:pt x="150" y="180"/>
                    </a:moveTo>
                    <a:lnTo>
                      <a:pt x="96" y="174"/>
                    </a:lnTo>
                    <a:lnTo>
                      <a:pt x="48" y="156"/>
                    </a:lnTo>
                    <a:lnTo>
                      <a:pt x="18" y="126"/>
                    </a:lnTo>
                    <a:lnTo>
                      <a:pt x="12" y="108"/>
                    </a:lnTo>
                    <a:lnTo>
                      <a:pt x="6" y="90"/>
                    </a:lnTo>
                    <a:lnTo>
                      <a:pt x="12" y="72"/>
                    </a:lnTo>
                    <a:lnTo>
                      <a:pt x="18" y="54"/>
                    </a:lnTo>
                    <a:lnTo>
                      <a:pt x="48" y="30"/>
                    </a:lnTo>
                    <a:lnTo>
                      <a:pt x="96" y="12"/>
                    </a:lnTo>
                    <a:lnTo>
                      <a:pt x="150" y="6"/>
                    </a:lnTo>
                    <a:lnTo>
                      <a:pt x="203" y="12"/>
                    </a:lnTo>
                    <a:lnTo>
                      <a:pt x="251" y="30"/>
                    </a:lnTo>
                    <a:lnTo>
                      <a:pt x="281" y="54"/>
                    </a:lnTo>
                    <a:lnTo>
                      <a:pt x="293" y="72"/>
                    </a:lnTo>
                    <a:lnTo>
                      <a:pt x="293" y="90"/>
                    </a:lnTo>
                    <a:lnTo>
                      <a:pt x="293" y="108"/>
                    </a:lnTo>
                    <a:lnTo>
                      <a:pt x="281" y="126"/>
                    </a:lnTo>
                    <a:lnTo>
                      <a:pt x="251" y="156"/>
                    </a:lnTo>
                    <a:lnTo>
                      <a:pt x="203" y="174"/>
                    </a:lnTo>
                    <a:lnTo>
                      <a:pt x="150" y="180"/>
                    </a:lnTo>
                    <a:lnTo>
                      <a:pt x="150" y="180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accent2"/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ru-RU"/>
              </a:p>
            </p:txBody>
          </p:sp>
          <p:grpSp>
            <p:nvGrpSpPr>
              <p:cNvPr id="1045" name="Group 62"/>
              <p:cNvGrpSpPr>
                <a:grpSpLocks/>
              </p:cNvGrpSpPr>
              <p:nvPr/>
            </p:nvGrpSpPr>
            <p:grpSpPr bwMode="auto">
              <a:xfrm>
                <a:off x="5381" y="3085"/>
                <a:ext cx="227" cy="132"/>
                <a:chOff x="5381" y="3085"/>
                <a:chExt cx="227" cy="132"/>
              </a:xfrm>
            </p:grpSpPr>
            <p:sp>
              <p:nvSpPr>
                <p:cNvPr id="5183" name="Oval 63"/>
                <p:cNvSpPr>
                  <a:spLocks noChangeArrowheads="1"/>
                </p:cNvSpPr>
                <p:nvPr userDrawn="1"/>
              </p:nvSpPr>
              <p:spPr bwMode="hidden">
                <a:xfrm>
                  <a:off x="5381" y="3085"/>
                  <a:ext cx="227" cy="13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84" name="Oval 64"/>
                <p:cNvSpPr>
                  <a:spLocks noChangeArrowheads="1"/>
                </p:cNvSpPr>
                <p:nvPr userDrawn="1"/>
              </p:nvSpPr>
              <p:spPr bwMode="hidden">
                <a:xfrm>
                  <a:off x="5403" y="3099"/>
                  <a:ext cx="182" cy="10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85" name="Oval 65"/>
                <p:cNvSpPr>
                  <a:spLocks noChangeArrowheads="1"/>
                </p:cNvSpPr>
                <p:nvPr userDrawn="1"/>
              </p:nvSpPr>
              <p:spPr bwMode="hidden">
                <a:xfrm>
                  <a:off x="5431" y="3109"/>
                  <a:ext cx="125" cy="82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bg1"/>
                    </a:gs>
                    <a:gs pos="100000">
                      <a:schemeClr val="accent2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  <p:sp>
              <p:nvSpPr>
                <p:cNvPr id="5186" name="Oval 66"/>
                <p:cNvSpPr>
                  <a:spLocks noChangeArrowheads="1"/>
                </p:cNvSpPr>
                <p:nvPr userDrawn="1"/>
              </p:nvSpPr>
              <p:spPr bwMode="hidden">
                <a:xfrm>
                  <a:off x="5458" y="3125"/>
                  <a:ext cx="73" cy="47"/>
                </a:xfrm>
                <a:prstGeom prst="ellipse">
                  <a:avLst/>
                </a:prstGeom>
                <a:gradFill rotWithShape="0">
                  <a:gsLst>
                    <a:gs pos="0">
                      <a:schemeClr val="accent2"/>
                    </a:gs>
                    <a:gs pos="100000">
                      <a:schemeClr val="bg1"/>
                    </a:gs>
                  </a:gsLst>
                  <a:lin ang="5400000" scaled="1"/>
                </a:gradFill>
                <a:ln w="9525">
                  <a:noFill/>
                  <a:round/>
                  <a:headEnd/>
                  <a:tailEnd/>
                </a:ln>
                <a:effectLst/>
              </p:spPr>
              <p:txBody>
                <a:bodyPr/>
                <a:lstStyle/>
                <a:p>
                  <a:pPr>
                    <a:defRPr/>
                  </a:pPr>
                  <a:endParaRPr lang="ru-RU"/>
                </a:p>
              </p:txBody>
            </p:sp>
          </p:grpSp>
        </p:grpSp>
      </p:grpSp>
      <p:sp>
        <p:nvSpPr>
          <p:cNvPr id="5187" name="Rectangle 67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5188" name="Rectangle 68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5189" name="Rectangle 69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90" name="Rectangle 70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191" name="Rectangle 71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</a:defRPr>
            </a:lvl1pPr>
          </a:lstStyle>
          <a:p>
            <a:pPr>
              <a:defRPr/>
            </a:pPr>
            <a:fld id="{E85870F7-49C7-4574-8A91-88EDB9B246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6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circle/>
  </p:transition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Ø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50000"/>
        <a:buFont typeface="Wingdings" pitchFamily="2" charset="2"/>
        <a:buChar char="l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SzPct val="50000"/>
        <a:buFont typeface="Wingdings" pitchFamily="2" charset="2"/>
        <a:buChar char="l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Char char="•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sz="quarter"/>
          </p:nvPr>
        </p:nvSpPr>
        <p:spPr>
          <a:xfrm>
            <a:off x="914400" y="1600200"/>
            <a:ext cx="7772400" cy="1736725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Синдром  дефицита внимания с </a:t>
            </a:r>
            <a:r>
              <a:rPr lang="ru-RU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гиперактивностью</a:t>
            </a:r>
            <a:endParaRPr lang="ru-RU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sz="quarter" idx="1"/>
          </p:nvPr>
        </p:nvSpPr>
        <p:spPr>
          <a:xfrm>
            <a:off x="1371600" y="3886200"/>
            <a:ext cx="7010400" cy="1752600"/>
          </a:xfrm>
        </p:spPr>
        <p:txBody>
          <a:bodyPr/>
          <a:lstStyle/>
          <a:p>
            <a:pPr algn="r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Выполнила: Н.В.Матвеева</a:t>
            </a:r>
          </a:p>
          <a:p>
            <a:pPr algn="r">
              <a:defRPr/>
            </a:pPr>
            <a:r>
              <a:rPr lang="ru-RU" sz="2800" b="1" dirty="0" smtClean="0">
                <a:solidFill>
                  <a:srgbClr val="0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Педагог-психолог МКОУ «НОШ №7»</a:t>
            </a:r>
            <a:endParaRPr lang="ru-RU" sz="2800" b="1" dirty="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Гиперактивность диагностируется, когда присутствуют 3 признака из 5:</a:t>
            </a:r>
          </a:p>
        </p:txBody>
      </p:sp>
      <p:sp>
        <p:nvSpPr>
          <p:cNvPr id="122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1</a:t>
            </a:r>
            <a:r>
              <a:rPr lang="ru-RU" sz="3800" b="1" dirty="0" smtClean="0">
                <a:solidFill>
                  <a:srgbClr val="FF0000"/>
                </a:solidFill>
                <a:latin typeface="Times New Roman" pitchFamily="18" charset="0"/>
              </a:rPr>
              <a:t>.</a:t>
            </a:r>
            <a:r>
              <a:rPr lang="ru-RU" sz="3800" b="1" dirty="0" smtClean="0">
                <a:latin typeface="Times New Roman" pitchFamily="18" charset="0"/>
              </a:rPr>
              <a:t> </a:t>
            </a: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Карабкается на шкафы и мебель.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2. </a:t>
            </a: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Всегда готов идти, чаще бегает, чем ходит.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3. </a:t>
            </a: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Суетлив, извивается и корчится.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4. </a:t>
            </a: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Если что-нибудь делает, то с шумом.</a:t>
            </a:r>
          </a:p>
          <a:p>
            <a:pPr eaLnBrk="1" hangingPunct="1">
              <a:buFont typeface="Wingdings" pitchFamily="2" charset="2"/>
              <a:buNone/>
              <a:defRPr/>
            </a:pPr>
            <a:r>
              <a:rPr lang="ru-RU" sz="3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5. </a:t>
            </a:r>
            <a:r>
              <a:rPr lang="ru-RU" sz="3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Должен всегда что-нибудь делать.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smtClean="0">
                <a:solidFill>
                  <a:srgbClr val="FF0000"/>
                </a:solidFill>
                <a:latin typeface="Times New Roman" pitchFamily="18" charset="0"/>
              </a:rPr>
              <a:t>8 из 14 признаков</a:t>
            </a:r>
            <a:r>
              <a:rPr lang="ru-RU" smtClean="0"/>
              <a:t> </a:t>
            </a:r>
          </a:p>
        </p:txBody>
      </p:sp>
      <p:sp>
        <p:nvSpPr>
          <p:cNvPr id="133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1.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Суетливые движения руками и ногами или, сидя на стуле, извивается (у подростков может быть субъективное чувство нетерпеливости).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2.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 трудом остается на стуле при выполнении каких-либо заданий.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3.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Легко отвлекается на посторонние стимулы.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4.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С трудом ожидает очереди для вступления в игру.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5.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Отвечает на вопросы, не подумав, и раньше, чем вопрос закончен.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6.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 трудом исполняет инструкции других.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</a:pPr>
            <a:r>
              <a:rPr lang="ru-RU" sz="2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7. </a:t>
            </a:r>
            <a:r>
              <a:rPr lang="ru-RU" sz="28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С трудом удерживает внимание при выполнении заданий или в игровых ситуациях.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28600"/>
            <a:ext cx="8229600" cy="66294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8.</a:t>
            </a:r>
            <a:r>
              <a:rPr lang="ru-RU" b="1" smtClean="0">
                <a:effectLst/>
                <a:latin typeface="Times New Roman" pitchFamily="18" charset="0"/>
              </a:rPr>
              <a:t>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Часто переключается от одного незаконченного дела к другому.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9.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Во время игр беспокоен.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10.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Часто чрезмерно разговорчив.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11.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В разговоре часто прерывает, навязывает свое мнение, в детских играх часто является «мишенью» 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12.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Часто кажется, что не слышит, что сказано ЕМУ или ЕЙ.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13.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Часто теряет предметы и вещи, необходимые для работы дома или в классе (игрушки, карандаши, книги и др.).</a:t>
            </a:r>
          </a:p>
          <a:p>
            <a:pPr eaLnBrk="1" hangingPunct="1">
              <a:lnSpc>
                <a:spcPct val="80000"/>
              </a:lnSpc>
            </a:pPr>
            <a:r>
              <a:rPr lang="ru-RU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14. </a:t>
            </a: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Игнорирует физическую опасность и возможные последствия</a:t>
            </a:r>
            <a:endParaRPr lang="ru-RU" smtClean="0">
              <a:solidFill>
                <a:srgbClr val="000000"/>
              </a:solidFill>
              <a:effectLst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smtClean="0">
                <a:solidFill>
                  <a:srgbClr val="FF0000"/>
                </a:solidFill>
                <a:latin typeface="Times New Roman" pitchFamily="18" charset="0"/>
              </a:rPr>
              <a:t>Прогноз для детей, страдающих синдромом дефицита внимания с гиперактивностью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1.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Со временем симптомы исчезают и дети становятся подростками, взрослыми без отклонений от нормы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2.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Симптомы в различной степени тяжести продолжают оставаться, но без признаков развития психопатологии. 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3. 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Развиваются тяжелые осложнения у взрослых в виде личностных или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антисоциальных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изменений, алкоголизма и даже </a:t>
            </a: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психотических</a:t>
            </a: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состояний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304800"/>
            <a:ext cx="8991600" cy="6019800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</a:rPr>
              <a:t>Надо не ломать гиперактивного ребенка, а идти от его особенностей</a:t>
            </a:r>
            <a:br>
              <a:rPr lang="ru-RU" sz="6000" b="1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6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Основные принципы коррекции при СДВГ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Раннее вмешательство (5-8 лет)</a:t>
            </a: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Длительность коррекции</a:t>
            </a: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Непрерывность (1,5-2 года)</a:t>
            </a:r>
          </a:p>
          <a:p>
            <a:pPr>
              <a:defRPr/>
            </a:pPr>
            <a:r>
              <a:rPr lang="ru-RU" b="1" dirty="0" err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Полимодальность</a:t>
            </a:r>
            <a:endParaRPr lang="ru-RU" b="1" dirty="0" smtClean="0">
              <a:solidFill>
                <a:srgbClr val="000000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Комплексный подход</a:t>
            </a:r>
          </a:p>
          <a:p>
            <a:pPr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Индивидуальный подход к коррекции (3-4 раза в неделю)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Рекомендации для родителей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Ставить определённые досягаемые цели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Поощрение и вознаграждения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Избегать негативных высказываний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Рекомендуется лёгкое наказание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Совместные занятия и игры с ребёнком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Гибкие, но конкретные требования к поведению ребёнка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Единство воспитательного подхода</a:t>
            </a:r>
          </a:p>
          <a:p>
            <a:pPr>
              <a:defRPr/>
            </a:pPr>
            <a:r>
              <a:rPr lang="ru-RU" sz="3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Прерывание нарастающих нарушений в поведении («тайм-аут»)</a:t>
            </a:r>
          </a:p>
          <a:p>
            <a:pPr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Виды помощи семьи</a:t>
            </a:r>
            <a:endParaRPr lang="ru-RU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pPr>
              <a:defRPr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Разъяснительная работа с родителями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Изучение специальной литературы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Проведение родительских групп взаимопомощи</a:t>
            </a:r>
          </a:p>
          <a:p>
            <a:pPr>
              <a:defRPr/>
            </a:pPr>
            <a:r>
              <a:rPr lang="ru-RU" sz="4000" b="1" dirty="0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Участие в форуме для детей с СДВГ</a:t>
            </a: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latin typeface="Times New Roman" pitchFamily="18" charset="0"/>
              </a:rPr>
              <a:t>Рекомендации по работе с детьми с СДВГ</a:t>
            </a:r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Наилучшее время для работы –начало дня и начало урока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Плохие дни и плохие часы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Цикличность интеллектуальной активности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Обучение математике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Озвучить задание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Краткость инструкции</a:t>
            </a:r>
          </a:p>
          <a:p>
            <a:pPr eaLnBrk="1" hangingPunct="1">
              <a:lnSpc>
                <a:spcPct val="80000"/>
              </a:lnSpc>
              <a:defRPr/>
            </a:pPr>
            <a:r>
              <a:rPr lang="ru-RU" sz="3600" b="1" dirty="0" err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Алгоритмичная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 организация учебной деятельности</a:t>
            </a:r>
          </a:p>
          <a:p>
            <a:pPr eaLnBrk="1" hangingPunct="1">
              <a:lnSpc>
                <a:spcPct val="80000"/>
              </a:lnSpc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</a:endParaRPr>
          </a:p>
          <a:p>
            <a:pPr eaLnBrk="1" hangingPunct="1">
              <a:lnSpc>
                <a:spcPct val="80000"/>
              </a:lnSpc>
              <a:defRPr/>
            </a:pP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Альтернативная форма поведения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Моментальный характер поощрений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Начинаем с легкого задания, делаем разогрев</a:t>
            </a:r>
          </a:p>
          <a:p>
            <a:pPr eaLnBrk="1" hangingPunct="1">
              <a:defRPr/>
            </a:pP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Заканчивать опять чем-то легким</a:t>
            </a:r>
          </a:p>
          <a:p>
            <a:pPr eaLnBrk="1" hangingPunct="1">
              <a:defRPr/>
            </a:pPr>
            <a:r>
              <a:rPr lang="ru-RU" sz="36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Обстановка </a:t>
            </a:r>
            <a:r>
              <a:rPr lang="ru-RU" sz="36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на уроке</a:t>
            </a:r>
          </a:p>
          <a:p>
            <a:pPr eaLnBrk="1" hangingPunct="1">
              <a:buFont typeface="Wingdings" pitchFamily="2" charset="2"/>
              <a:buNone/>
              <a:defRPr/>
            </a:pP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None/>
              <a:defRPr/>
            </a:pPr>
            <a:r>
              <a:rPr lang="ru-RU" sz="4400" b="1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«Именно то, как вы справляетесь с СДВГ, определяет, подарок ли это или проклятие» </a:t>
            </a:r>
          </a:p>
          <a:p>
            <a:pPr algn="r">
              <a:buFont typeface="Wingdings" pitchFamily="2" charset="2"/>
              <a:buNone/>
              <a:defRPr/>
            </a:pPr>
            <a:r>
              <a:rPr lang="ru-RU" sz="4400" b="1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Хэллоуэлл</a:t>
            </a:r>
            <a:endParaRPr lang="ru-RU" sz="4400" b="1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None/>
              <a:defRPr/>
            </a:pPr>
            <a:endParaRPr lang="ru-RU" dirty="0"/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Полезные виды деятельности для </a:t>
            </a:r>
            <a:r>
              <a:rPr lang="ru-RU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гиперактивного</a:t>
            </a:r>
            <a:r>
              <a:rPr lang="ru-RU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itchFamily="18" charset="0"/>
              </a:rPr>
              <a:t> ребенка</a:t>
            </a:r>
            <a:r>
              <a:rPr lang="ru-RU" sz="4000" b="1" dirty="0" smtClean="0"/>
              <a:t/>
            </a:r>
            <a:br>
              <a:rPr lang="ru-RU" sz="4000" b="1" dirty="0" smtClean="0"/>
            </a:br>
            <a:endParaRPr lang="ru-RU" sz="4000" b="1" dirty="0" smtClean="0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371600"/>
            <a:ext cx="8229600" cy="5181600"/>
          </a:xfrm>
        </p:spPr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Спортивные и подвижные игры по правилам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Снаряды, на которых можно повисеть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Шумные игры. Игры с очень четкими правилами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Невозможность постановки комплексной задачи</a:t>
            </a:r>
          </a:p>
          <a:p>
            <a:pPr eaLnBrk="1" hangingPunct="1">
              <a:defRPr/>
            </a:pPr>
            <a:r>
              <a:rPr lang="ru-RU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Работа над произвольностью деятельности</a:t>
            </a:r>
          </a:p>
          <a:p>
            <a:pPr eaLnBrk="1" hangingPunct="1">
              <a:defRPr/>
            </a:pPr>
            <a:endParaRPr lang="ru-RU" b="1" dirty="0" smtClean="0"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600" b="1" smtClean="0">
                <a:solidFill>
                  <a:srgbClr val="FF0000"/>
                </a:solidFill>
                <a:latin typeface="Times New Roman" pitchFamily="18" charset="0"/>
              </a:rPr>
              <a:t>Релаксационные упражнения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ru-RU" sz="36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Упражнения дыхательной гимнастики</a:t>
            </a:r>
          </a:p>
          <a:p>
            <a:pPr eaLnBrk="1" hangingPunct="1"/>
            <a:r>
              <a:rPr lang="ru-RU" sz="36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Упражнения стретчинга</a:t>
            </a:r>
          </a:p>
          <a:p>
            <a:pPr eaLnBrk="1" hangingPunct="1"/>
            <a:r>
              <a:rPr lang="ru-RU" sz="36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Пальчиковая гимнастика</a:t>
            </a:r>
          </a:p>
          <a:p>
            <a:pPr eaLnBrk="1" hangingPunct="1"/>
            <a:r>
              <a:rPr lang="ru-RU" sz="36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Психогимнастика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>
          <a:xfrm>
            <a:off x="152400" y="277813"/>
            <a:ext cx="8686800" cy="1398587"/>
          </a:xfrm>
        </p:spPr>
        <p:txBody>
          <a:bodyPr/>
          <a:lstStyle/>
          <a:p>
            <a:pPr eaLnBrk="1" hangingPunct="1"/>
            <a:r>
              <a:rPr lang="ru-RU" sz="48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Синдром дефицита внимания и гиперактивности </a:t>
            </a:r>
            <a:r>
              <a:rPr lang="ru-RU" sz="4800" b="1" smtClean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(СДВГ)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81000" y="2133600"/>
            <a:ext cx="8229600" cy="4525963"/>
          </a:xfrm>
        </p:spPr>
        <p:txBody>
          <a:bodyPr/>
          <a:lstStyle/>
          <a:p>
            <a:pPr algn="ctr"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устойчивые проявления личности, характеризующиеся повышенной двигательной активностью и затрудненностью сосредоточения внимания на объекте, задачах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b="1" dirty="0" smtClean="0">
                <a:solidFill>
                  <a:srgbClr val="FF0000"/>
                </a:solidFill>
                <a:latin typeface="Times New Roman" pitchFamily="18" charset="0"/>
              </a:rPr>
              <a:t>Причины СДВГ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5638800"/>
          </a:xfrm>
        </p:spPr>
        <p:txBody>
          <a:bodyPr/>
          <a:lstStyle/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действие токсических факторов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алкогольные интоксикации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родовая травма и асфиксия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неблагоприятное течение беременности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задержка созревания лобных структур головного мозга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криминальное окружение и тяжелые разногласия родителей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генетический фактора</a:t>
            </a:r>
            <a:r>
              <a:rPr lang="ru-RU" sz="3400" smtClean="0">
                <a:solidFill>
                  <a:srgbClr val="000000"/>
                </a:solidFill>
                <a:effectLst/>
              </a:rPr>
              <a:t> </a:t>
            </a:r>
          </a:p>
          <a:p>
            <a:pPr eaLnBrk="1" hangingPunct="1">
              <a:lnSpc>
                <a:spcPct val="80000"/>
              </a:lnSpc>
            </a:pP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дисфункция нейромедиаторных</a:t>
            </a:r>
            <a:r>
              <a:rPr lang="ru-RU" sz="3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 систем мозга</a:t>
            </a:r>
            <a:r>
              <a:rPr lang="ru-RU" sz="3400" smtClean="0">
                <a:solidFill>
                  <a:srgbClr val="000000"/>
                </a:solidFill>
                <a:effectLst/>
                <a:latin typeface="Times New Roman" pitchFamily="18" charset="0"/>
              </a:rPr>
              <a:t> </a:t>
            </a:r>
            <a:r>
              <a:rPr lang="ru-RU" sz="34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и др.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7171" name="Содержимое 2"/>
          <p:cNvSpPr>
            <a:spLocks noGrp="1"/>
          </p:cNvSpPr>
          <p:nvPr>
            <p:ph idx="1"/>
          </p:nvPr>
        </p:nvSpPr>
        <p:spPr>
          <a:xfrm>
            <a:off x="457200" y="228600"/>
            <a:ext cx="8229600" cy="6400800"/>
          </a:xfrm>
        </p:spPr>
        <p:txBody>
          <a:bodyPr/>
          <a:lstStyle/>
          <a:p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Патология течения беременности или родов -84 %</a:t>
            </a:r>
          </a:p>
          <a:p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Сочетание патологии беременности и родов - 56 %</a:t>
            </a:r>
          </a:p>
          <a:p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Патология течения беременности, в том числе: </a:t>
            </a:r>
            <a:b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токсикозы - 63 %</a:t>
            </a:r>
            <a:b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угроза прерывания - 22 %</a:t>
            </a:r>
            <a:b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анемия - 7 %</a:t>
            </a:r>
            <a:b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хронические соматические заболевания- 18 % </a:t>
            </a:r>
            <a:b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ru-RU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действие токсических факторов – 17% 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endParaRPr lang="ru-RU"/>
          </a:p>
        </p:txBody>
      </p:sp>
      <p:sp>
        <p:nvSpPr>
          <p:cNvPr id="8195" name="Содержимое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6477000"/>
          </a:xfrm>
        </p:spPr>
        <p:txBody>
          <a:bodyPr/>
          <a:lstStyle/>
          <a:p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преждевременные роды - 3 %</a:t>
            </a:r>
          </a:p>
          <a:p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запоздалые роды -11%</a:t>
            </a:r>
          </a:p>
          <a:p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слабость родовой деятельности -8%</a:t>
            </a:r>
          </a:p>
          <a:p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быстрые роды-20%</a:t>
            </a:r>
          </a:p>
          <a:p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применение акушерских пособий -27%</a:t>
            </a:r>
          </a:p>
          <a:p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  <a:cs typeface="Times New Roman" pitchFamily="18" charset="0"/>
              </a:rPr>
              <a:t> кесарево сечение -25%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77813"/>
            <a:ext cx="8153400" cy="5284787"/>
          </a:xfrm>
        </p:spPr>
        <p:txBody>
          <a:bodyPr/>
          <a:lstStyle/>
          <a:p>
            <a:pPr eaLnBrk="1" hangingPunct="1">
              <a:defRPr/>
            </a:pPr>
            <a:r>
              <a:rPr lang="ru-RU" sz="6000" b="1" smtClean="0">
                <a:solidFill>
                  <a:srgbClr val="FF0000"/>
                </a:solidFill>
                <a:latin typeface="Times New Roman" pitchFamily="18" charset="0"/>
              </a:rPr>
              <a:t>Критерии диагностики синдрома дефицита внимания с гиперактивностью</a:t>
            </a:r>
            <a:br>
              <a:rPr lang="ru-RU" sz="6000" b="1" smtClean="0">
                <a:solidFill>
                  <a:srgbClr val="FF0000"/>
                </a:solidFill>
                <a:latin typeface="Times New Roman" pitchFamily="18" charset="0"/>
              </a:rPr>
            </a:br>
            <a:endParaRPr lang="ru-RU" sz="6000" b="1" smtClean="0">
              <a:solidFill>
                <a:srgbClr val="FF00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Нарушение внимания диагностируется, когда присутствуют 4 из 7 признаков</a:t>
            </a:r>
            <a:r>
              <a:rPr lang="ru-RU" sz="4000" dirty="0" smtClean="0">
                <a:solidFill>
                  <a:srgbClr val="FF0000"/>
                </a:solidFill>
              </a:rPr>
              <a:t>: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72000"/>
          </a:xfrm>
        </p:spPr>
        <p:txBody>
          <a:bodyPr/>
          <a:lstStyle/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latin typeface="Times New Roman" pitchFamily="18" charset="0"/>
              </a:rPr>
              <a:t>1.</a:t>
            </a:r>
            <a:r>
              <a:rPr lang="ru-RU" sz="2800" b="1" dirty="0" smtClean="0">
                <a:latin typeface="Times New Roman" pitchFamily="18" charset="0"/>
              </a:rPr>
              <a:t>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Нуждается в спокойной тихой обстановке, не способен к работе и к возможности сконцентрировать внимание.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2.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Часто переспрашивает.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3.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Легко отвлекаем внешними раздражителями.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4.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Путает детали.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5.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Не заканчивает то, что начинает.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6.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Слушает, но кажется, что не слышит.</a:t>
            </a:r>
          </a:p>
          <a:p>
            <a:pPr eaLnBrk="1" hangingPunct="1">
              <a:lnSpc>
                <a:spcPct val="90000"/>
              </a:lnSpc>
              <a:buFont typeface="Wingdings" pitchFamily="2" charset="2"/>
              <a:buNone/>
              <a:defRPr/>
            </a:pPr>
            <a:r>
              <a:rPr lang="ru-RU" sz="2800" b="1" dirty="0" smtClean="0">
                <a:solidFill>
                  <a:srgbClr val="FF0000"/>
                </a:solidFill>
                <a:effectLst/>
                <a:latin typeface="Times New Roman" pitchFamily="18" charset="0"/>
              </a:rPr>
              <a:t>7. </a:t>
            </a:r>
            <a:r>
              <a:rPr lang="ru-RU" sz="2800" b="1" dirty="0" smtClean="0">
                <a:solidFill>
                  <a:srgbClr val="000000"/>
                </a:solidFill>
                <a:effectLst/>
                <a:latin typeface="Times New Roman" pitchFamily="18" charset="0"/>
              </a:rPr>
              <a:t>Трудности в концентрации внимания, если не создана ситуация «один на один</a:t>
            </a:r>
            <a:r>
              <a:rPr lang="ru-RU" sz="2800" b="1" dirty="0" smtClean="0">
                <a:latin typeface="Times New Roman" pitchFamily="18" charset="0"/>
              </a:rPr>
              <a:t>».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ru-RU" sz="3200" b="1" smtClean="0">
                <a:solidFill>
                  <a:srgbClr val="FF0000"/>
                </a:solidFill>
                <a:latin typeface="Times New Roman" pitchFamily="18" charset="0"/>
              </a:rPr>
              <a:t>Импульсивность диагностируется, когда присутствуют 3 признака из 5</a:t>
            </a:r>
            <a:r>
              <a:rPr lang="ru-RU" sz="4000" smtClean="0">
                <a:solidFill>
                  <a:srgbClr val="FF0000"/>
                </a:solidFill>
              </a:rPr>
              <a:t>:</a:t>
            </a:r>
            <a:br>
              <a:rPr lang="ru-RU" sz="4000" smtClean="0">
                <a:solidFill>
                  <a:srgbClr val="FF0000"/>
                </a:solidFill>
              </a:rPr>
            </a:br>
            <a:endParaRPr lang="ru-RU" sz="4000" smtClean="0">
              <a:solidFill>
                <a:srgbClr val="FF0000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  <a:effectLst/>
              </a:rPr>
              <a:t>1. </a:t>
            </a:r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Выкрикивает в классе, шумит в во время урока.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2. </a:t>
            </a:r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Чрезвычайно возбудим.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3. </a:t>
            </a:r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Трудно переносит время, когда ждет свою очередь.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4. </a:t>
            </a:r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Чрезмерно разговорчив.</a:t>
            </a:r>
          </a:p>
          <a:p>
            <a:pPr eaLnBrk="1" hangingPunct="1">
              <a:buFont typeface="Wingdings" pitchFamily="2" charset="2"/>
              <a:buNone/>
            </a:pPr>
            <a:r>
              <a:rPr lang="ru-RU" sz="4000" b="1" smtClean="0">
                <a:solidFill>
                  <a:srgbClr val="FF0000"/>
                </a:solidFill>
                <a:effectLst/>
                <a:latin typeface="Times New Roman" pitchFamily="18" charset="0"/>
              </a:rPr>
              <a:t>5. </a:t>
            </a:r>
            <a:r>
              <a:rPr lang="ru-RU" sz="4000" b="1" smtClean="0">
                <a:solidFill>
                  <a:srgbClr val="000000"/>
                </a:solidFill>
                <a:effectLst/>
                <a:latin typeface="Times New Roman" pitchFamily="18" charset="0"/>
              </a:rPr>
              <a:t>Задевает других детей.</a:t>
            </a:r>
          </a:p>
        </p:txBody>
      </p:sp>
    </p:spTree>
  </p:cSld>
  <p:clrMapOvr>
    <a:masterClrMapping/>
  </p:clrMapOvr>
  <p:transition spd="med">
    <p:circl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Круги">
  <a:themeElements>
    <a:clrScheme name="Круги 3">
      <a:dk1>
        <a:srgbClr val="008AE8"/>
      </a:dk1>
      <a:lt1>
        <a:srgbClr val="FFFFFF"/>
      </a:lt1>
      <a:dk2>
        <a:srgbClr val="0068AE"/>
      </a:dk2>
      <a:lt2>
        <a:srgbClr val="CCECFF"/>
      </a:lt2>
      <a:accent1>
        <a:srgbClr val="009999"/>
      </a:accent1>
      <a:accent2>
        <a:srgbClr val="0088E4"/>
      </a:accent2>
      <a:accent3>
        <a:srgbClr val="AAB9D3"/>
      </a:accent3>
      <a:accent4>
        <a:srgbClr val="DADADA"/>
      </a:accent4>
      <a:accent5>
        <a:srgbClr val="AACACA"/>
      </a:accent5>
      <a:accent6>
        <a:srgbClr val="007BCF"/>
      </a:accent6>
      <a:hlink>
        <a:srgbClr val="99FF99"/>
      </a:hlink>
      <a:folHlink>
        <a:srgbClr val="AFE1FF"/>
      </a:folHlink>
    </a:clrScheme>
    <a:fontScheme name="Круги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Круги 1">
        <a:dk1>
          <a:srgbClr val="2B2B85"/>
        </a:dk1>
        <a:lt1>
          <a:srgbClr val="FFFFFF"/>
        </a:lt1>
        <a:dk2>
          <a:srgbClr val="00254A"/>
        </a:dk2>
        <a:lt2>
          <a:srgbClr val="C0C0C0"/>
        </a:lt2>
        <a:accent1>
          <a:srgbClr val="0099FF"/>
        </a:accent1>
        <a:accent2>
          <a:srgbClr val="006699"/>
        </a:accent2>
        <a:accent3>
          <a:srgbClr val="AAACB1"/>
        </a:accent3>
        <a:accent4>
          <a:srgbClr val="DADADA"/>
        </a:accent4>
        <a:accent5>
          <a:srgbClr val="AACAFF"/>
        </a:accent5>
        <a:accent6>
          <a:srgbClr val="005C8A"/>
        </a:accent6>
        <a:hlink>
          <a:srgbClr val="99CCFF"/>
        </a:hlink>
        <a:folHlink>
          <a:srgbClr val="8F8FB5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2">
        <a:dk1>
          <a:srgbClr val="3B4B5D"/>
        </a:dk1>
        <a:lt1>
          <a:srgbClr val="FFFFFF"/>
        </a:lt1>
        <a:dk2>
          <a:srgbClr val="466886"/>
        </a:dk2>
        <a:lt2>
          <a:srgbClr val="CCECFF"/>
        </a:lt2>
        <a:accent1>
          <a:srgbClr val="6D9D97"/>
        </a:accent1>
        <a:accent2>
          <a:srgbClr val="53718C"/>
        </a:accent2>
        <a:accent3>
          <a:srgbClr val="B0B9C3"/>
        </a:accent3>
        <a:accent4>
          <a:srgbClr val="DADADA"/>
        </a:accent4>
        <a:accent5>
          <a:srgbClr val="BACCC9"/>
        </a:accent5>
        <a:accent6>
          <a:srgbClr val="4A667E"/>
        </a:accent6>
        <a:hlink>
          <a:srgbClr val="99CCFF"/>
        </a:hlink>
        <a:folHlink>
          <a:srgbClr val="A97CF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3">
        <a:dk1>
          <a:srgbClr val="008AE8"/>
        </a:dk1>
        <a:lt1>
          <a:srgbClr val="FFFFFF"/>
        </a:lt1>
        <a:dk2>
          <a:srgbClr val="0068AE"/>
        </a:dk2>
        <a:lt2>
          <a:srgbClr val="CCECFF"/>
        </a:lt2>
        <a:accent1>
          <a:srgbClr val="009999"/>
        </a:accent1>
        <a:accent2>
          <a:srgbClr val="0088E4"/>
        </a:accent2>
        <a:accent3>
          <a:srgbClr val="AAB9D3"/>
        </a:accent3>
        <a:accent4>
          <a:srgbClr val="DADADA"/>
        </a:accent4>
        <a:accent5>
          <a:srgbClr val="AACACA"/>
        </a:accent5>
        <a:accent6>
          <a:srgbClr val="007BCF"/>
        </a:accent6>
        <a:hlink>
          <a:srgbClr val="99FF99"/>
        </a:hlink>
        <a:folHlink>
          <a:srgbClr val="AFE1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4">
        <a:dk1>
          <a:srgbClr val="9B69FF"/>
        </a:dk1>
        <a:lt1>
          <a:srgbClr val="FFFFFF"/>
        </a:lt1>
        <a:dk2>
          <a:srgbClr val="666699"/>
        </a:dk2>
        <a:lt2>
          <a:srgbClr val="D9D9FF"/>
        </a:lt2>
        <a:accent1>
          <a:srgbClr val="66CCFF"/>
        </a:accent1>
        <a:accent2>
          <a:srgbClr val="9966FF"/>
        </a:accent2>
        <a:accent3>
          <a:srgbClr val="B8B8CA"/>
        </a:accent3>
        <a:accent4>
          <a:srgbClr val="DADADA"/>
        </a:accent4>
        <a:accent5>
          <a:srgbClr val="B8E2FF"/>
        </a:accent5>
        <a:accent6>
          <a:srgbClr val="8A5CE7"/>
        </a:accent6>
        <a:hlink>
          <a:srgbClr val="0099CC"/>
        </a:hlink>
        <a:folHlink>
          <a:srgbClr val="0033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5">
        <a:dk1>
          <a:srgbClr val="008080"/>
        </a:dk1>
        <a:lt1>
          <a:srgbClr val="FFFFFF"/>
        </a:lt1>
        <a:dk2>
          <a:srgbClr val="006666"/>
        </a:dk2>
        <a:lt2>
          <a:srgbClr val="FFFFCC"/>
        </a:lt2>
        <a:accent1>
          <a:srgbClr val="0099FF"/>
        </a:accent1>
        <a:accent2>
          <a:srgbClr val="008080"/>
        </a:accent2>
        <a:accent3>
          <a:srgbClr val="AAB8B8"/>
        </a:accent3>
        <a:accent4>
          <a:srgbClr val="DADADA"/>
        </a:accent4>
        <a:accent5>
          <a:srgbClr val="AACAFF"/>
        </a:accent5>
        <a:accent6>
          <a:srgbClr val="007373"/>
        </a:accent6>
        <a:hlink>
          <a:srgbClr val="1ACE9F"/>
        </a:hlink>
        <a:folHlink>
          <a:srgbClr val="A5B5C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6">
        <a:dk1>
          <a:srgbClr val="CDD9D1"/>
        </a:dk1>
        <a:lt1>
          <a:srgbClr val="FFFFFF"/>
        </a:lt1>
        <a:dk2>
          <a:srgbClr val="A3BBA9"/>
        </a:dk2>
        <a:lt2>
          <a:srgbClr val="007D80"/>
        </a:lt2>
        <a:accent1>
          <a:srgbClr val="9CA8A4"/>
        </a:accent1>
        <a:accent2>
          <a:srgbClr val="CBD7CE"/>
        </a:accent2>
        <a:accent3>
          <a:srgbClr val="CEDAD1"/>
        </a:accent3>
        <a:accent4>
          <a:srgbClr val="DADADA"/>
        </a:accent4>
        <a:accent5>
          <a:srgbClr val="CBD1CF"/>
        </a:accent5>
        <a:accent6>
          <a:srgbClr val="B8C3BA"/>
        </a:accent6>
        <a:hlink>
          <a:srgbClr val="009900"/>
        </a:hlink>
        <a:folHlink>
          <a:srgbClr val="0099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7">
        <a:dk1>
          <a:srgbClr val="686B5D"/>
        </a:dk1>
        <a:lt1>
          <a:srgbClr val="DCDAD0"/>
        </a:lt1>
        <a:dk2>
          <a:srgbClr val="525040"/>
        </a:dk2>
        <a:lt2>
          <a:srgbClr val="D3D2A6"/>
        </a:lt2>
        <a:accent1>
          <a:srgbClr val="5D8770"/>
        </a:accent1>
        <a:accent2>
          <a:srgbClr val="686B5D"/>
        </a:accent2>
        <a:accent3>
          <a:srgbClr val="B3B3AF"/>
        </a:accent3>
        <a:accent4>
          <a:srgbClr val="BCBAB1"/>
        </a:accent4>
        <a:accent5>
          <a:srgbClr val="B6C3BB"/>
        </a:accent5>
        <a:accent6>
          <a:srgbClr val="5E6053"/>
        </a:accent6>
        <a:hlink>
          <a:srgbClr val="85B7A9"/>
        </a:hlink>
        <a:folHlink>
          <a:srgbClr val="B8936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Круги 8">
        <a:dk1>
          <a:srgbClr val="000000"/>
        </a:dk1>
        <a:lt1>
          <a:srgbClr val="EAEAEA"/>
        </a:lt1>
        <a:dk2>
          <a:srgbClr val="000000"/>
        </a:dk2>
        <a:lt2>
          <a:srgbClr val="B2B2B2"/>
        </a:lt2>
        <a:accent1>
          <a:srgbClr val="A4BCC4"/>
        </a:accent1>
        <a:accent2>
          <a:srgbClr val="FFFFFF"/>
        </a:accent2>
        <a:accent3>
          <a:srgbClr val="F3F3F3"/>
        </a:accent3>
        <a:accent4>
          <a:srgbClr val="000000"/>
        </a:accent4>
        <a:accent5>
          <a:srgbClr val="CFDADE"/>
        </a:accent5>
        <a:accent6>
          <a:srgbClr val="E7E7E7"/>
        </a:accent6>
        <a:hlink>
          <a:srgbClr val="0066FF"/>
        </a:hlink>
        <a:folHlink>
          <a:srgbClr val="00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Круги 9">
        <a:dk1>
          <a:srgbClr val="000000"/>
        </a:dk1>
        <a:lt1>
          <a:srgbClr val="D7D1B9"/>
        </a:lt1>
        <a:dk2>
          <a:srgbClr val="B39257"/>
        </a:dk2>
        <a:lt2>
          <a:srgbClr val="B1A887"/>
        </a:lt2>
        <a:accent1>
          <a:srgbClr val="FFCC66"/>
        </a:accent1>
        <a:accent2>
          <a:srgbClr val="E6E3AC"/>
        </a:accent2>
        <a:accent3>
          <a:srgbClr val="E8E5D9"/>
        </a:accent3>
        <a:accent4>
          <a:srgbClr val="000000"/>
        </a:accent4>
        <a:accent5>
          <a:srgbClr val="FFE2B8"/>
        </a:accent5>
        <a:accent6>
          <a:srgbClr val="D0CE9B"/>
        </a:accent6>
        <a:hlink>
          <a:srgbClr val="666633"/>
        </a:hlink>
        <a:folHlink>
          <a:srgbClr val="9C98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Balloons</Template>
  <TotalTime>680</TotalTime>
  <Words>793</Words>
  <Application>Microsoft Office PowerPoint</Application>
  <PresentationFormat>Экран (4:3)</PresentationFormat>
  <Paragraphs>111</Paragraphs>
  <Slides>21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6" baseType="lpstr">
      <vt:lpstr>Arial</vt:lpstr>
      <vt:lpstr>Wingdings</vt:lpstr>
      <vt:lpstr>Calibri</vt:lpstr>
      <vt:lpstr>Times New Roman</vt:lpstr>
      <vt:lpstr>Круги</vt:lpstr>
      <vt:lpstr>Синдром  дефицита внимания с гиперактивностью</vt:lpstr>
      <vt:lpstr>Слайд 2</vt:lpstr>
      <vt:lpstr>Синдром дефицита внимания и гиперактивности (СДВГ)</vt:lpstr>
      <vt:lpstr>Причины СДВГ</vt:lpstr>
      <vt:lpstr>Слайд 5</vt:lpstr>
      <vt:lpstr>Слайд 6</vt:lpstr>
      <vt:lpstr>Критерии диагностики синдрома дефицита внимания с гиперактивностью </vt:lpstr>
      <vt:lpstr>Нарушение внимания диагностируется, когда присутствуют 4 из 7 признаков:</vt:lpstr>
      <vt:lpstr>Импульсивность диагностируется, когда присутствуют 3 признака из 5: </vt:lpstr>
      <vt:lpstr>Гиперактивность диагностируется, когда присутствуют 3 признака из 5:</vt:lpstr>
      <vt:lpstr>8 из 14 признаков </vt:lpstr>
      <vt:lpstr>Слайд 12</vt:lpstr>
      <vt:lpstr>Прогноз для детей, страдающих синдромом дефицита внимания с гиперактивностью</vt:lpstr>
      <vt:lpstr>Надо не ломать гиперактивного ребенка, а идти от его особенностей </vt:lpstr>
      <vt:lpstr>Основные принципы коррекции при СДВГ</vt:lpstr>
      <vt:lpstr>Рекомендации для родителей</vt:lpstr>
      <vt:lpstr>Виды помощи семьи</vt:lpstr>
      <vt:lpstr>Рекомендации по работе с детьми с СДВГ</vt:lpstr>
      <vt:lpstr>Слайд 19</vt:lpstr>
      <vt:lpstr>Полезные виды деятельности для гиперактивного ребенка </vt:lpstr>
      <vt:lpstr>Релаксационные упражнения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Синдром дефицита внимания при гиперактивности причина школьной неуспеваемости</dc:title>
  <dc:creator>юля</dc:creator>
  <cp:lastModifiedBy>Алёна Коновалова</cp:lastModifiedBy>
  <cp:revision>66</cp:revision>
  <dcterms:created xsi:type="dcterms:W3CDTF">2009-03-26T11:13:52Z</dcterms:created>
  <dcterms:modified xsi:type="dcterms:W3CDTF">2014-10-03T10:37:29Z</dcterms:modified>
</cp:coreProperties>
</file>