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62" r:id="rId3"/>
    <p:sldId id="258" r:id="rId4"/>
    <p:sldId id="259" r:id="rId5"/>
    <p:sldId id="260" r:id="rId6"/>
    <p:sldId id="261" r:id="rId7"/>
    <p:sldId id="266" r:id="rId8"/>
    <p:sldId id="270" r:id="rId9"/>
    <p:sldId id="263" r:id="rId10"/>
    <p:sldId id="264" r:id="rId11"/>
    <p:sldId id="267" r:id="rId12"/>
    <p:sldId id="272" r:id="rId13"/>
    <p:sldId id="268" r:id="rId14"/>
    <p:sldId id="27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99"/>
    <a:srgbClr val="FF0066"/>
    <a:srgbClr val="FFFF00"/>
    <a:srgbClr val="CCFF66"/>
    <a:srgbClr val="CCFF33"/>
    <a:srgbClr val="66FF33"/>
    <a:srgbClr val="FFFA00"/>
    <a:srgbClr val="990000"/>
    <a:srgbClr val="66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54779-EFFD-404E-BC9A-09B42D5468C9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B350D-4D1D-4ACB-B7C3-D21ADC35F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B350D-4D1D-4ACB-B7C3-D21ADC35FC4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2288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B350D-4D1D-4ACB-B7C3-D21ADC35FC4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B350D-4D1D-4ACB-B7C3-D21ADC35FC4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3061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B350D-4D1D-4ACB-B7C3-D21ADC35FC4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0E531438-FBB1-4D61-BBBC-E3798D52DB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6436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36DF875-7C5D-4D4D-B30B-F55FE0A226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829693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36DF875-7C5D-4D4D-B30B-F55FE0A226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8443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36DF875-7C5D-4D4D-B30B-F55FE0A226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276418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36DF875-7C5D-4D4D-B30B-F55FE0A226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345824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36DF875-7C5D-4D4D-B30B-F55FE0A226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576390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61FF5-0ACC-42B0-8BE2-7C680C6690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3480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6917-26FE-41ED-A8A2-6109B4EB53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981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5DF6-F586-4234-9618-8F7DD6D93D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4547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4B7438D-5730-4D81-85B6-7A41BA87D5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865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B63A3F8-B1F9-42B3-BCEA-86237D0A91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427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7817505-39F3-425C-9736-611870018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5136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FF81-27BC-4380-B798-6A6A72A06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6285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BB0B2-F12E-45C4-A745-AA995364DF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9778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2CD9A-D3C5-4ACD-976F-76237C973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6483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6784493-854A-460E-B918-AB7854AD3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659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36DF875-7C5D-4D4D-B30B-F55FE0A226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573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357290" y="3571876"/>
            <a:ext cx="6383062" cy="2500330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3200" b="1" dirty="0" smtClean="0">
              <a:ln>
                <a:solidFill>
                  <a:srgbClr val="FFFA00"/>
                </a:solidFill>
              </a:ln>
              <a:solidFill>
                <a:srgbClr val="A5002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55997" y="500042"/>
            <a:ext cx="8858312" cy="3500462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7"/>
          <p:cNvSpPr txBox="1">
            <a:spLocks/>
          </p:cNvSpPr>
          <p:nvPr/>
        </p:nvSpPr>
        <p:spPr bwMode="auto">
          <a:xfrm>
            <a:off x="441749" y="928670"/>
            <a:ext cx="8429684" cy="2643206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softEdge rad="635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2800" b="1" i="1" kern="0" dirty="0" smtClean="0">
                <a:ln>
                  <a:solidFill>
                    <a:srgbClr val="FFFA00"/>
                  </a:solidFill>
                </a:ln>
                <a:solidFill>
                  <a:srgbClr val="A50021"/>
                </a:solidFill>
                <a:latin typeface="+mj-lt"/>
                <a:ea typeface="+mj-ea"/>
                <a:cs typeface="+mj-cs"/>
              </a:rPr>
              <a:t>Твердые и мягкие согласные</a:t>
            </a:r>
            <a:endParaRPr lang="ru-RU" sz="2800" b="1" i="1" kern="0" dirty="0">
              <a:ln>
                <a:solidFill>
                  <a:srgbClr val="FFFA00"/>
                </a:solidFill>
              </a:ln>
              <a:solidFill>
                <a:srgbClr val="A5002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7"/>
          <p:cNvSpPr txBox="1">
            <a:spLocks/>
          </p:cNvSpPr>
          <p:nvPr/>
        </p:nvSpPr>
        <p:spPr bwMode="auto">
          <a:xfrm>
            <a:off x="1357290" y="3857628"/>
            <a:ext cx="6429420" cy="1857388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  <a:tileRect/>
          </a:gradFill>
          <a:ln w="9525">
            <a:solidFill>
              <a:srgbClr val="990000"/>
            </a:solidFill>
            <a:miter lim="800000"/>
            <a:headEnd/>
            <a:tailEnd/>
          </a:ln>
          <a:effectLst>
            <a:softEdge rad="635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solidFill>
                    <a:srgbClr val="FFFA00"/>
                  </a:solidFill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Учитель-логопед </a:t>
            </a:r>
            <a:endParaRPr kumimoji="0" lang="ru-RU" sz="2400" b="1" i="1" u="none" strike="noStrike" kern="0" cap="none" spc="0" normalizeH="0" baseline="0" noProof="0" dirty="0" smtClean="0">
              <a:ln>
                <a:solidFill>
                  <a:srgbClr val="FFFA00"/>
                </a:solidFill>
              </a:ln>
              <a:solidFill>
                <a:srgbClr val="A5002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solidFill>
                    <a:srgbClr val="FFFA00"/>
                  </a:solidFill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Топоркова</a:t>
            </a:r>
            <a:r>
              <a:rPr kumimoji="0" lang="ru-RU" sz="2400" b="1" i="1" u="none" strike="noStrike" kern="0" cap="none" spc="0" normalizeH="0" noProof="0" dirty="0" smtClean="0">
                <a:ln>
                  <a:solidFill>
                    <a:srgbClr val="FFFA00"/>
                  </a:solidFill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Инна </a:t>
            </a:r>
            <a:r>
              <a:rPr kumimoji="0" lang="ru-RU" sz="2400" b="1" i="1" u="none" strike="noStrike" kern="0" cap="none" spc="0" normalizeH="0" noProof="0" dirty="0" err="1" smtClean="0">
                <a:ln>
                  <a:solidFill>
                    <a:srgbClr val="FFFA00"/>
                  </a:solidFill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Васильена</a:t>
            </a:r>
            <a:endParaRPr kumimoji="0" lang="ru-RU" sz="2400" b="1" i="1" u="none" strike="noStrike" kern="0" cap="none" spc="0" normalizeH="0" baseline="0" noProof="0" dirty="0" smtClean="0">
              <a:ln>
                <a:solidFill>
                  <a:srgbClr val="FFFA00"/>
                </a:solidFill>
              </a:ln>
              <a:solidFill>
                <a:srgbClr val="A5002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5965" y="928670"/>
            <a:ext cx="90011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lang="ru-RU" sz="3600" b="1" i="1" kern="0" dirty="0" smtClean="0">
                <a:ln>
                  <a:solidFill>
                    <a:srgbClr val="FFFA00"/>
                  </a:solidFill>
                </a:ln>
                <a:solidFill>
                  <a:srgbClr val="A50021"/>
                </a:solidFill>
              </a:rPr>
              <a:t>ЛОГОПЕДИЧЕСКОЕ ЗАНЯТИЕ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72538" y="6381750"/>
            <a:ext cx="471462" cy="476250"/>
          </a:xfrm>
        </p:spPr>
        <p:txBody>
          <a:bodyPr/>
          <a:lstStyle/>
          <a:p>
            <a:fld id="{0E531438-FBB1-4D61-BBBC-E3798D52DBF0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000504"/>
            <a:ext cx="336375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500570"/>
            <a:ext cx="287227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571612"/>
            <a:ext cx="1619253" cy="202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571480"/>
            <a:ext cx="449038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428992" y="214290"/>
            <a:ext cx="53976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Lef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>
                  <a:solidFill>
                    <a:srgbClr val="FFFF00"/>
                  </a:solidFill>
                </a:ln>
                <a:solidFill>
                  <a:srgbClr val="A5002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Подснежники</a:t>
            </a:r>
            <a:endParaRPr lang="ru-RU" sz="5400" b="1" cap="none" spc="50" dirty="0">
              <a:ln w="11430">
                <a:solidFill>
                  <a:srgbClr val="FFFF00"/>
                </a:solidFill>
              </a:ln>
              <a:solidFill>
                <a:srgbClr val="A5002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715404" y="6381750"/>
            <a:ext cx="428596" cy="476250"/>
          </a:xfrm>
        </p:spPr>
        <p:txBody>
          <a:bodyPr/>
          <a:lstStyle/>
          <a:p>
            <a:fld id="{E31BB0B2-F12E-45C4-A745-AA995364DFB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1538" y="3357562"/>
          <a:ext cx="7905781" cy="3345642"/>
        </p:xfrm>
        <a:graphic>
          <a:graphicData uri="http://schemas.openxmlformats.org/drawingml/2006/table">
            <a:tbl>
              <a:tblPr/>
              <a:tblGrid>
                <a:gridCol w="878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8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48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13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86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86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86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7866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7866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8314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80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80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7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80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1" marR="4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000101" y="0"/>
          <a:ext cx="7929620" cy="3364992"/>
        </p:xfrm>
        <a:graphic>
          <a:graphicData uri="http://schemas.openxmlformats.org/drawingml/2006/table">
            <a:tbl>
              <a:tblPr/>
              <a:tblGrid>
                <a:gridCol w="854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21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25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43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64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128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431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543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4787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803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5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Ю</a:t>
                      </a:r>
                      <a:endParaRPr lang="ru-RU" sz="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3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5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3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Ю</a:t>
                      </a:r>
                      <a:endParaRPr lang="ru-RU" sz="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3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5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18" name="Прямая со стрелкой 17"/>
          <p:cNvCxnSpPr/>
          <p:nvPr/>
        </p:nvCxnSpPr>
        <p:spPr>
          <a:xfrm rot="5400000">
            <a:off x="643704" y="4714090"/>
            <a:ext cx="1714512" cy="1588"/>
          </a:xfrm>
          <a:prstGeom prst="straightConnector1">
            <a:avLst/>
          </a:prstGeom>
          <a:ln w="57150">
            <a:solidFill>
              <a:srgbClr val="00206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1893075" y="5822173"/>
            <a:ext cx="1071570" cy="1588"/>
          </a:xfrm>
          <a:prstGeom prst="straightConnector1">
            <a:avLst/>
          </a:prstGeom>
          <a:ln w="57150">
            <a:solidFill>
              <a:srgbClr val="00206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214546" y="3786190"/>
            <a:ext cx="1071570" cy="1588"/>
          </a:xfrm>
          <a:prstGeom prst="straightConnector1">
            <a:avLst/>
          </a:prstGeom>
          <a:ln w="57150">
            <a:solidFill>
              <a:srgbClr val="00206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1964513" y="5107793"/>
            <a:ext cx="2643206" cy="1588"/>
          </a:xfrm>
          <a:prstGeom prst="straightConnector1">
            <a:avLst/>
          </a:prstGeom>
          <a:ln w="5715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3571868" y="5929330"/>
            <a:ext cx="1000132" cy="1588"/>
          </a:xfrm>
          <a:prstGeom prst="straightConnector1">
            <a:avLst/>
          </a:prstGeom>
          <a:ln w="57150">
            <a:solidFill>
              <a:srgbClr val="00206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071934" y="6429396"/>
            <a:ext cx="928694" cy="1588"/>
          </a:xfrm>
          <a:prstGeom prst="straightConnector1">
            <a:avLst/>
          </a:prstGeom>
          <a:ln w="57150">
            <a:solidFill>
              <a:srgbClr val="00206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 flipH="1" flipV="1">
            <a:off x="3642512" y="5072074"/>
            <a:ext cx="2715438" cy="794"/>
          </a:xfrm>
          <a:prstGeom prst="straightConnector1">
            <a:avLst/>
          </a:prstGeom>
          <a:ln w="57150">
            <a:solidFill>
              <a:srgbClr val="00206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>
            <a:off x="5680083" y="4606933"/>
            <a:ext cx="357190" cy="1588"/>
          </a:xfrm>
          <a:prstGeom prst="straightConnector1">
            <a:avLst/>
          </a:prstGeom>
          <a:ln w="57150">
            <a:solidFill>
              <a:srgbClr val="00206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5786446" y="6357958"/>
            <a:ext cx="1071570" cy="1588"/>
          </a:xfrm>
          <a:prstGeom prst="straightConnector1">
            <a:avLst/>
          </a:prstGeom>
          <a:ln w="57150">
            <a:solidFill>
              <a:srgbClr val="00206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 flipH="1" flipV="1">
            <a:off x="5500694" y="5000636"/>
            <a:ext cx="2714644" cy="1588"/>
          </a:xfrm>
          <a:prstGeom prst="straightConnector1">
            <a:avLst/>
          </a:prstGeom>
          <a:ln w="57150">
            <a:solidFill>
              <a:srgbClr val="00206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6858016" y="3643314"/>
            <a:ext cx="1000132" cy="1588"/>
          </a:xfrm>
          <a:prstGeom prst="straightConnector1">
            <a:avLst/>
          </a:prstGeom>
          <a:ln w="57150">
            <a:solidFill>
              <a:srgbClr val="00206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>
            <a:off x="7179487" y="5965049"/>
            <a:ext cx="1071570" cy="1588"/>
          </a:xfrm>
          <a:prstGeom prst="straightConnector1">
            <a:avLst/>
          </a:prstGeom>
          <a:ln w="57150">
            <a:solidFill>
              <a:srgbClr val="00206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7715272" y="6500834"/>
            <a:ext cx="1000132" cy="1588"/>
          </a:xfrm>
          <a:prstGeom prst="straightConnector1">
            <a:avLst/>
          </a:prstGeom>
          <a:ln w="57150">
            <a:solidFill>
              <a:srgbClr val="00206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 flipH="1" flipV="1">
            <a:off x="7285850" y="5072074"/>
            <a:ext cx="2858314" cy="794"/>
          </a:xfrm>
          <a:prstGeom prst="straightConnector1">
            <a:avLst/>
          </a:prstGeom>
          <a:ln w="57150">
            <a:solidFill>
              <a:srgbClr val="00206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5400000">
            <a:off x="858018" y="1213628"/>
            <a:ext cx="1714512" cy="1588"/>
          </a:xfrm>
          <a:prstGeom prst="straightConnector1">
            <a:avLst/>
          </a:prstGeom>
          <a:ln w="57150">
            <a:solidFill>
              <a:srgbClr val="00206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Номер слайда 51"/>
          <p:cNvSpPr>
            <a:spLocks noGrp="1"/>
          </p:cNvSpPr>
          <p:nvPr>
            <p:ph type="sldNum" sz="quarter" idx="12"/>
          </p:nvPr>
        </p:nvSpPr>
        <p:spPr>
          <a:xfrm>
            <a:off x="8743976" y="6640522"/>
            <a:ext cx="400024" cy="434955"/>
          </a:xfrm>
        </p:spPr>
        <p:txBody>
          <a:bodyPr/>
          <a:lstStyle/>
          <a:p>
            <a:fld id="{E31BB0B2-F12E-45C4-A745-AA995364DFB7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73" y="0"/>
            <a:ext cx="8191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357290" y="357166"/>
            <a:ext cx="19800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КАК</a:t>
            </a:r>
            <a:endParaRPr lang="ru-RU" sz="7200" b="1" cap="none" spc="0" dirty="0">
              <a:ln w="31550" cmpd="sng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357166"/>
            <a:ext cx="14670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НЕ</a:t>
            </a:r>
            <a:endParaRPr lang="ru-RU" sz="7200" b="1" cap="none" spc="0" dirty="0">
              <a:ln w="31550" cmpd="sng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01016" y="357166"/>
            <a:ext cx="36385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ЗЛИСЬ,</a:t>
            </a:r>
            <a:endParaRPr lang="ru-RU" sz="7200" b="1" cap="none" spc="0" dirty="0">
              <a:ln w="31550" cmpd="sng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2071678"/>
            <a:ext cx="435771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МЕТЕЛЬ,</a:t>
            </a:r>
            <a:endParaRPr lang="ru-RU" sz="7200" b="1" cap="none" spc="0" dirty="0">
              <a:ln w="31550" cmpd="sng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3643314"/>
            <a:ext cx="8515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</a:t>
            </a:r>
            <a:endParaRPr lang="ru-RU" sz="7200" b="1" cap="none" spc="0" dirty="0">
              <a:ln w="31550" cmpd="sng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3714752"/>
            <a:ext cx="45720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ВЕСНОЮ</a:t>
            </a:r>
            <a:endParaRPr lang="ru-RU" sz="7200" b="1" cap="none" spc="0" dirty="0">
              <a:ln w="31550" cmpd="sng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5214950"/>
            <a:ext cx="42862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ПАХНЕТ.</a:t>
            </a:r>
            <a:endParaRPr lang="ru-RU" sz="7200" b="1" cap="none" spc="0" dirty="0">
              <a:ln w="31550" cmpd="sng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715404" y="6381750"/>
            <a:ext cx="428596" cy="476250"/>
          </a:xfrm>
        </p:spPr>
        <p:txBody>
          <a:bodyPr/>
          <a:lstStyle/>
          <a:p>
            <a:fld id="{E31BB0B2-F12E-45C4-A745-AA995364DFB7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00101" y="0"/>
          <a:ext cx="7929620" cy="3364992"/>
        </p:xfrm>
        <a:graphic>
          <a:graphicData uri="http://schemas.openxmlformats.org/drawingml/2006/table">
            <a:tbl>
              <a:tblPr/>
              <a:tblGrid>
                <a:gridCol w="854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21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25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43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64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128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431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543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4787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803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5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5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5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5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5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Ю</a:t>
                      </a:r>
                      <a:endParaRPr lang="ru-RU" sz="5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5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Ю</a:t>
                      </a:r>
                      <a:endParaRPr lang="ru-RU" sz="5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5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3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5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5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5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5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5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5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5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5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5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3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5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5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5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5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5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</a:t>
                      </a:r>
                      <a:endParaRPr lang="ru-RU" sz="5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5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5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5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3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5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5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5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5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5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5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5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5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5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00100" y="3493008"/>
          <a:ext cx="7929620" cy="3214688"/>
        </p:xfrm>
        <a:graphic>
          <a:graphicData uri="http://schemas.openxmlformats.org/drawingml/2006/table">
            <a:tbl>
              <a:tblPr/>
              <a:tblGrid>
                <a:gridCol w="854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21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25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43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64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128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431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543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4787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803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3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3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3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 rot="5400000">
            <a:off x="1250927" y="3963991"/>
            <a:ext cx="357190" cy="1588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5400000">
            <a:off x="929456" y="5999974"/>
            <a:ext cx="1000132" cy="1588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430316" y="6500810"/>
            <a:ext cx="998544" cy="24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V="1">
            <a:off x="1500972" y="5571334"/>
            <a:ext cx="1857364" cy="1588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2679687" y="5892817"/>
            <a:ext cx="928694" cy="1588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143240" y="6357958"/>
            <a:ext cx="928694" cy="1588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V="1">
            <a:off x="3608381" y="5892817"/>
            <a:ext cx="928694" cy="1588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4679951" y="4035429"/>
            <a:ext cx="357190" cy="1588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787902" y="6286520"/>
            <a:ext cx="1141420" cy="1588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V="1">
            <a:off x="4679951" y="5035561"/>
            <a:ext cx="2500330" cy="1588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6323025" y="5964255"/>
            <a:ext cx="928694" cy="1588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6786578" y="6429396"/>
            <a:ext cx="928694" cy="1588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7715272" y="3929066"/>
            <a:ext cx="857256" cy="1588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V="1">
            <a:off x="6465901" y="5178437"/>
            <a:ext cx="2500330" cy="1588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7716066" y="4785528"/>
            <a:ext cx="1724036" cy="11112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Номер слайда 50"/>
          <p:cNvSpPr>
            <a:spLocks noGrp="1"/>
          </p:cNvSpPr>
          <p:nvPr>
            <p:ph type="sldNum" sz="quarter" idx="12"/>
          </p:nvPr>
        </p:nvSpPr>
        <p:spPr>
          <a:xfrm>
            <a:off x="8715404" y="6572272"/>
            <a:ext cx="428596" cy="285728"/>
          </a:xfrm>
        </p:spPr>
        <p:txBody>
          <a:bodyPr/>
          <a:lstStyle/>
          <a:p>
            <a:fld id="{E31BB0B2-F12E-45C4-A745-AA995364DFB7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439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214546" y="500042"/>
            <a:ext cx="8515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A5002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</a:t>
            </a:r>
            <a:endParaRPr lang="ru-RU" sz="7200" b="1" cap="none" spc="0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A5002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29190" y="571480"/>
            <a:ext cx="3857652" cy="12144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A5002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МАРТЕ</a:t>
            </a:r>
            <a:endParaRPr lang="ru-RU" sz="7200" b="1" cap="none" spc="0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A5002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2000240"/>
            <a:ext cx="27860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A5002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ДЕНЬ</a:t>
            </a:r>
            <a:endParaRPr lang="ru-RU" sz="7200" b="1" cap="none" spc="0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A5002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3429000"/>
            <a:ext cx="8515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A5002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</a:t>
            </a:r>
            <a:endParaRPr lang="ru-RU" sz="7200" b="1" cap="none" spc="0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A5002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3500438"/>
            <a:ext cx="38576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A5002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НОЧЬЮ</a:t>
            </a:r>
            <a:endParaRPr lang="ru-RU" sz="7200" b="1" cap="none" spc="0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A5002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5000636"/>
            <a:ext cx="61436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A5002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РАВНЯЕТСЯ.</a:t>
            </a:r>
            <a:endParaRPr lang="ru-RU" sz="7200" b="1" cap="none" spc="0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A5002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672538" y="6423045"/>
            <a:ext cx="471462" cy="434955"/>
          </a:xfrm>
        </p:spPr>
        <p:txBody>
          <a:bodyPr/>
          <a:lstStyle/>
          <a:p>
            <a:fld id="{E31BB0B2-F12E-45C4-A745-AA995364DFB7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000240"/>
            <a:ext cx="914400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000504"/>
            <a:ext cx="914400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Вертикальный свиток 16"/>
          <p:cNvSpPr/>
          <p:nvPr/>
        </p:nvSpPr>
        <p:spPr>
          <a:xfrm>
            <a:off x="-71502" y="285728"/>
            <a:ext cx="9215502" cy="6143668"/>
          </a:xfrm>
          <a:prstGeom prst="vertic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одержимое 9"/>
          <p:cNvSpPr txBox="1">
            <a:spLocks/>
          </p:cNvSpPr>
          <p:nvPr/>
        </p:nvSpPr>
        <p:spPr bwMode="auto">
          <a:xfrm>
            <a:off x="714348" y="1214422"/>
            <a:ext cx="3429024" cy="5143536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>
            <a:softEdge rad="6350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solidFill>
                    <a:srgbClr val="FFFA00"/>
                  </a:solidFill>
                </a:ln>
                <a:solidFill>
                  <a:srgbClr val="A5002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ЛОГОПЕДИЧЕСКАЯ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solidFill>
                  <a:srgbClr val="FFFA00"/>
                </a:solidFill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solidFill>
                  <a:srgbClr val="FFFA00"/>
                </a:solidFill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>
              <a:ln>
                <a:solidFill>
                  <a:srgbClr val="FFFA00"/>
                </a:solidFill>
              </a:ln>
              <a:solidFill>
                <a:srgbClr val="A5002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solidFill>
                  <a:srgbClr val="FFFA00"/>
                </a:solidFill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solidFill>
                  <a:srgbClr val="FFFA00"/>
                </a:solidFill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solidFill>
                    <a:srgbClr val="FFFA00"/>
                  </a:solidFill>
                </a:ln>
                <a:solidFill>
                  <a:srgbClr val="A5002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ГРАММАТИЧЕСКАЯ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solidFill>
                  <a:srgbClr val="FFFA00"/>
                </a:solidFill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solidFill>
                  <a:srgbClr val="FFFA00"/>
                </a:solidFill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solidFill>
                  <a:srgbClr val="FFFA00"/>
                </a:solidFill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solidFill>
                  <a:srgbClr val="FFFA00"/>
                </a:solidFill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solidFill>
                    <a:srgbClr val="FFFA00"/>
                  </a:solidFill>
                </a:ln>
                <a:solidFill>
                  <a:srgbClr val="A5002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ЛЕКСИЧЕСКАЯ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solidFill>
                  <a:srgbClr val="FF9933"/>
                </a:solidFill>
              </a:ln>
              <a:solidFill>
                <a:srgbClr val="99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Содержимое 11"/>
          <p:cNvSpPr txBox="1">
            <a:spLocks/>
          </p:cNvSpPr>
          <p:nvPr/>
        </p:nvSpPr>
        <p:spPr bwMode="auto">
          <a:xfrm>
            <a:off x="4286248" y="1071546"/>
            <a:ext cx="4000528" cy="500066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>
            <a:softEdge rad="6350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FA00"/>
                  </a:solidFill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РАЗВИТИЕ ФОНЕМАТИЧЕСКОГО АНАЛИЗА И СИНТЕЗА СЛОВ РАЗЛИЧНОЙ ЗВУКОСЛОГОВОЙ СТРУКТУРЫ</a:t>
            </a:r>
            <a:endParaRPr lang="ru-RU" sz="2000" b="1" dirty="0" smtClean="0">
              <a:ln>
                <a:solidFill>
                  <a:srgbClr val="FFFA00"/>
                </a:solidFill>
              </a:ln>
              <a:solidFill>
                <a:srgbClr val="A50021"/>
              </a:solidFill>
              <a:latin typeface="+mn-lt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sz="2400" b="1" dirty="0" smtClean="0">
              <a:ln>
                <a:solidFill>
                  <a:srgbClr val="FFFA00"/>
                </a:solidFill>
              </a:ln>
              <a:solidFill>
                <a:srgbClr val="A50021"/>
              </a:solidFill>
              <a:latin typeface="+mn-lt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sz="2400" b="1" dirty="0">
              <a:ln>
                <a:solidFill>
                  <a:srgbClr val="FFFA00"/>
                </a:solidFill>
              </a:ln>
              <a:solidFill>
                <a:srgbClr val="A50021"/>
              </a:solidFill>
              <a:latin typeface="+mn-lt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FA00"/>
                  </a:solidFill>
                </a:ln>
                <a:solidFill>
                  <a:srgbClr val="A5002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ОБОЗНАЧЕНИЕ МЯГКОСТИ СОГЛАСНЫХ НА ПИСЬМЕ ПОСРЕДСТВОМ МЯГКОГО ЗНАКА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solidFill>
                  <a:srgbClr val="FFFA00"/>
                </a:solidFill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sz="1400" b="1" dirty="0">
              <a:ln>
                <a:solidFill>
                  <a:srgbClr val="FFFA00"/>
                </a:solidFill>
              </a:ln>
              <a:solidFill>
                <a:srgbClr val="A50021"/>
              </a:solidFill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solidFill>
                  <a:srgbClr val="FFFA00"/>
                </a:solidFill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FA00"/>
                  </a:solidFill>
                </a:ln>
                <a:solidFill>
                  <a:srgbClr val="A5002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ВЕСНА</a:t>
            </a:r>
            <a:endParaRPr kumimoji="0" lang="ru-RU" sz="2400" b="1" i="0" u="none" strike="noStrike" kern="1200" cap="none" spc="0" normalizeH="0" baseline="0" noProof="0" dirty="0" smtClean="0">
              <a:ln>
                <a:solidFill>
                  <a:srgbClr val="FFFA00"/>
                </a:solidFill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solidFill>
                  <a:srgbClr val="FF9933"/>
                </a:solidFill>
              </a:ln>
              <a:solidFill>
                <a:srgbClr val="99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solidFill>
                  <a:srgbClr val="FF9933"/>
                </a:solidFill>
              </a:ln>
              <a:solidFill>
                <a:srgbClr val="99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solidFill>
                  <a:srgbClr val="FF9933"/>
                </a:solidFill>
              </a:ln>
              <a:solidFill>
                <a:srgbClr val="99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solidFill>
                  <a:srgbClr val="FF9933"/>
                </a:solidFill>
              </a:ln>
              <a:solidFill>
                <a:srgbClr val="99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solidFill>
                  <a:srgbClr val="FF9933"/>
                </a:solidFill>
              </a:ln>
              <a:solidFill>
                <a:srgbClr val="99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solidFill>
                  <a:srgbClr val="FF9933"/>
                </a:solidFill>
              </a:ln>
              <a:solidFill>
                <a:srgbClr val="99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3500430" y="0"/>
            <a:ext cx="2857520" cy="1214422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3200" b="1" dirty="0" smtClean="0">
              <a:ln>
                <a:solidFill>
                  <a:srgbClr val="FFFA00"/>
                </a:solidFill>
              </a:ln>
              <a:solidFill>
                <a:srgbClr val="A50021"/>
              </a:solidFill>
            </a:endParaRPr>
          </a:p>
          <a:p>
            <a:pPr lvl="0" algn="ctr"/>
            <a:r>
              <a:rPr lang="ru-RU" sz="4000" b="1" i="1" dirty="0" smtClean="0">
                <a:ln>
                  <a:solidFill>
                    <a:srgbClr val="FFFA00"/>
                  </a:solidFill>
                </a:ln>
                <a:solidFill>
                  <a:srgbClr val="A50021"/>
                </a:solidFill>
              </a:rPr>
              <a:t>ТЕМЫ:</a:t>
            </a:r>
          </a:p>
          <a:p>
            <a:pPr algn="ctr"/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743976" y="6381750"/>
            <a:ext cx="400024" cy="476250"/>
          </a:xfrm>
        </p:spPr>
        <p:txBody>
          <a:bodyPr/>
          <a:lstStyle/>
          <a:p>
            <a:fld id="{0E531438-FBB1-4D61-BBBC-E3798D52DBF0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000100" y="2071678"/>
            <a:ext cx="3643338" cy="2928958"/>
          </a:xfrm>
          <a:prstGeom prst="rect">
            <a:avLst/>
          </a:prstGeom>
          <a:gradFill flip="none" rotWithShape="1">
            <a:gsLst>
              <a:gs pos="0">
                <a:srgbClr val="99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500562" y="4071942"/>
            <a:ext cx="4214842" cy="2571768"/>
          </a:xfrm>
          <a:prstGeom prst="rect">
            <a:avLst/>
          </a:prstGeom>
          <a:gradFill flip="none" rotWithShape="1">
            <a:gsLst>
              <a:gs pos="0">
                <a:srgbClr val="99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072066" y="1071546"/>
            <a:ext cx="3929058" cy="2857520"/>
          </a:xfrm>
          <a:prstGeom prst="rect">
            <a:avLst/>
          </a:prstGeom>
          <a:gradFill flip="none" rotWithShape="1">
            <a:gsLst>
              <a:gs pos="0">
                <a:srgbClr val="99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14942" y="1142984"/>
            <a:ext cx="3654103" cy="2643206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3438" y="4214818"/>
            <a:ext cx="3863498" cy="2286016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ffectLst/>
        </p:spPr>
      </p:pic>
      <p:sp>
        <p:nvSpPr>
          <p:cNvPr id="25" name="Горизонтальный свиток 24"/>
          <p:cNvSpPr/>
          <p:nvPr/>
        </p:nvSpPr>
        <p:spPr>
          <a:xfrm>
            <a:off x="1071538" y="0"/>
            <a:ext cx="3857652" cy="1785926"/>
          </a:xfrm>
          <a:prstGeom prst="horizontalScroll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Упражнение «Ладошка-ребро-кулачок»</a:t>
            </a:r>
            <a:endParaRPr lang="ru-RU" sz="2800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1538" y="2214554"/>
            <a:ext cx="3429024" cy="2597605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ffectLst/>
        </p:spPr>
      </p:pic>
      <p:sp>
        <p:nvSpPr>
          <p:cNvPr id="29" name="Горизонтальный свиток 28"/>
          <p:cNvSpPr/>
          <p:nvPr/>
        </p:nvSpPr>
        <p:spPr>
          <a:xfrm>
            <a:off x="1714480" y="4286256"/>
            <a:ext cx="2428892" cy="500066"/>
          </a:xfrm>
          <a:prstGeom prst="horizontalScroll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18900000" scaled="1"/>
            <a:tileRect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1.Ладонь ребром</a:t>
            </a:r>
            <a:endParaRPr lang="ru-RU" b="1" dirty="0"/>
          </a:p>
        </p:txBody>
      </p:sp>
      <p:sp>
        <p:nvSpPr>
          <p:cNvPr id="30" name="Горизонтальный свиток 29"/>
          <p:cNvSpPr/>
          <p:nvPr/>
        </p:nvSpPr>
        <p:spPr>
          <a:xfrm>
            <a:off x="5357818" y="3214686"/>
            <a:ext cx="3214710" cy="500066"/>
          </a:xfrm>
          <a:prstGeom prst="horizontalScroll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18900000" scaled="1"/>
            <a:tileRect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2.Ладонь, сжатая в кулак</a:t>
            </a:r>
            <a:endParaRPr lang="ru-RU" b="1" dirty="0"/>
          </a:p>
        </p:txBody>
      </p:sp>
      <p:sp>
        <p:nvSpPr>
          <p:cNvPr id="32" name="Горизонтальный свиток 31"/>
          <p:cNvSpPr/>
          <p:nvPr/>
        </p:nvSpPr>
        <p:spPr>
          <a:xfrm>
            <a:off x="5072066" y="6000768"/>
            <a:ext cx="3214710" cy="500066"/>
          </a:xfrm>
          <a:prstGeom prst="horizontalScroll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18900000" scaled="1"/>
            <a:tileRect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3.Распрямлённая ладонь</a:t>
            </a:r>
            <a:endParaRPr lang="ru-RU" b="1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743976" y="6381750"/>
            <a:ext cx="400024" cy="476250"/>
          </a:xfrm>
        </p:spPr>
        <p:txBody>
          <a:bodyPr/>
          <a:lstStyle/>
          <a:p>
            <a:fld id="{E31BB0B2-F12E-45C4-A745-AA995364DFB7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4357686" y="1928802"/>
            <a:ext cx="4643470" cy="4214842"/>
          </a:xfrm>
          <a:prstGeom prst="rect">
            <a:avLst/>
          </a:prstGeom>
          <a:gradFill flip="none" rotWithShape="1">
            <a:gsLst>
              <a:gs pos="0">
                <a:srgbClr val="99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18900000" scaled="1"/>
            <a:tileRect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214414" y="1643049"/>
            <a:ext cx="2786082" cy="4071966"/>
          </a:xfrm>
          <a:prstGeom prst="rect">
            <a:avLst/>
          </a:prstGeom>
          <a:gradFill flip="none" rotWithShape="1">
            <a:gsLst>
              <a:gs pos="0">
                <a:srgbClr val="99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3125"/>
          <a:stretch>
            <a:fillRect/>
          </a:stretch>
        </p:blipFill>
        <p:spPr bwMode="auto">
          <a:xfrm>
            <a:off x="1357290" y="1714488"/>
            <a:ext cx="257176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429124" y="2000240"/>
            <a:ext cx="4500594" cy="4031873"/>
          </a:xfrm>
          <a:prstGeom prst="rect">
            <a:avLst/>
          </a:prstGeom>
          <a:solidFill>
            <a:schemeClr val="bg1"/>
          </a:solidFill>
          <a:ln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kumimoji="0" lang="ru-RU" sz="2800" b="0" i="0" u="none" strike="noStrike" cap="none" normalizeH="0" baseline="0" dirty="0" smtClean="0">
                <a:ln>
                  <a:solidFill>
                    <a:srgbClr val="990000"/>
                  </a:solidFill>
                </a:ln>
                <a:solidFill>
                  <a:srgbClr val="FFFF00"/>
                </a:solidFill>
                <a:effectLst/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Ищет птичка и в траве, </a:t>
            </a:r>
            <a:endParaRPr kumimoji="0" lang="ru-RU" sz="2000" b="0" i="0" u="none" strike="noStrike" cap="none" normalizeH="0" baseline="0" dirty="0" smtClean="0">
              <a:ln>
                <a:solidFill>
                  <a:srgbClr val="990000"/>
                </a:solidFill>
              </a:ln>
              <a:solidFill>
                <a:srgbClr val="FFFF00"/>
              </a:solidFill>
              <a:effectLst/>
              <a:latin typeface="Franklin Gothic Medium" pitchFamily="34" charset="0"/>
            </a:endParaRPr>
          </a:p>
          <a:p>
            <a:pPr lvl="0" algn="ctr" eaLnBrk="0" hangingPunct="0">
              <a:lnSpc>
                <a:spcPct val="150000"/>
              </a:lnSpc>
            </a:pPr>
            <a:r>
              <a:rPr kumimoji="0" lang="ru-RU" sz="2800" b="0" i="0" u="none" strike="noStrike" cap="none" normalizeH="0" baseline="0" dirty="0" smtClean="0">
                <a:ln>
                  <a:solidFill>
                    <a:srgbClr val="990000"/>
                  </a:solidFill>
                </a:ln>
                <a:solidFill>
                  <a:srgbClr val="FFFF00"/>
                </a:solidFill>
                <a:effectLst/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И на ветках, и в листве, </a:t>
            </a:r>
            <a:endParaRPr kumimoji="0" lang="ru-RU" sz="2000" b="0" i="0" u="none" strike="noStrike" cap="none" normalizeH="0" baseline="0" dirty="0" smtClean="0">
              <a:ln>
                <a:solidFill>
                  <a:srgbClr val="990000"/>
                </a:solidFill>
              </a:ln>
              <a:solidFill>
                <a:srgbClr val="FFFF00"/>
              </a:solidFill>
              <a:effectLst/>
              <a:latin typeface="Franklin Gothic Medium" pitchFamily="34" charset="0"/>
            </a:endParaRPr>
          </a:p>
          <a:p>
            <a:pPr lvl="0" algn="ctr" eaLnBrk="0" hangingPunct="0">
              <a:lnSpc>
                <a:spcPct val="150000"/>
              </a:lnSpc>
            </a:pPr>
            <a:r>
              <a:rPr kumimoji="0" lang="ru-RU" sz="2000" b="0" i="0" u="none" strike="noStrike" cap="none" normalizeH="0" baseline="0" dirty="0" smtClean="0">
                <a:ln>
                  <a:solidFill>
                    <a:srgbClr val="990000"/>
                  </a:solidFill>
                </a:ln>
                <a:solidFill>
                  <a:srgbClr val="C00000"/>
                </a:solidFill>
                <a:effectLst/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Смена рук. </a:t>
            </a:r>
            <a:endParaRPr kumimoji="0" lang="ru-RU" sz="1600" b="0" i="0" u="none" strike="noStrike" cap="none" normalizeH="0" baseline="0" dirty="0" smtClean="0">
              <a:ln>
                <a:solidFill>
                  <a:srgbClr val="990000"/>
                </a:solidFill>
              </a:ln>
              <a:solidFill>
                <a:srgbClr val="C00000"/>
              </a:solidFill>
              <a:effectLst/>
              <a:latin typeface="Franklin Gothic Medium" pitchFamily="34" charset="0"/>
            </a:endParaRPr>
          </a:p>
          <a:p>
            <a:pPr lvl="0" algn="ctr" eaLnBrk="0" hangingPunct="0">
              <a:lnSpc>
                <a:spcPct val="150000"/>
              </a:lnSpc>
            </a:pPr>
            <a:r>
              <a:rPr kumimoji="0" lang="ru-RU" sz="2800" b="0" i="0" u="none" strike="noStrike" cap="none" normalizeH="0" baseline="0" dirty="0" smtClean="0">
                <a:ln>
                  <a:solidFill>
                    <a:srgbClr val="990000"/>
                  </a:solidFill>
                </a:ln>
                <a:solidFill>
                  <a:srgbClr val="FFFF00"/>
                </a:solidFill>
                <a:effectLst/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И среди больших лугов </a:t>
            </a:r>
            <a:endParaRPr kumimoji="0" lang="ru-RU" sz="2000" b="0" i="0" u="none" strike="noStrike" cap="none" normalizeH="0" baseline="0" dirty="0" smtClean="0">
              <a:ln>
                <a:solidFill>
                  <a:srgbClr val="990000"/>
                </a:solidFill>
              </a:ln>
              <a:solidFill>
                <a:srgbClr val="FFFF00"/>
              </a:solidFill>
              <a:effectLst/>
              <a:latin typeface="Franklin Gothic Medium" pitchFamily="34" charset="0"/>
            </a:endParaRPr>
          </a:p>
          <a:p>
            <a:pPr algn="ctr" eaLnBrk="0" hangingPunct="0">
              <a:lnSpc>
                <a:spcPct val="150000"/>
              </a:lnSpc>
            </a:pPr>
            <a:r>
              <a:rPr kumimoji="0" lang="ru-RU" sz="2800" b="0" i="0" u="none" strike="noStrike" cap="none" normalizeH="0" baseline="0" dirty="0" smtClean="0">
                <a:ln>
                  <a:solidFill>
                    <a:srgbClr val="990000"/>
                  </a:solidFill>
                </a:ln>
                <a:solidFill>
                  <a:srgbClr val="FFFF00"/>
                </a:solidFill>
                <a:effectLst/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Мух, червей, слепней, жуков!</a:t>
            </a:r>
            <a:endParaRPr kumimoji="0" lang="ru-RU" sz="2000" b="0" i="0" u="none" strike="noStrike" cap="none" normalizeH="0" baseline="0" dirty="0" smtClean="0">
              <a:ln>
                <a:solidFill>
                  <a:srgbClr val="990000"/>
                </a:solidFill>
              </a:ln>
              <a:solidFill>
                <a:srgbClr val="FFFF00"/>
              </a:solidFill>
              <a:effectLst/>
              <a:latin typeface="Franklin Gothic Medium" pitchFamily="34" charset="0"/>
            </a:endParaRPr>
          </a:p>
          <a:p>
            <a:pPr lvl="0" eaLnBrk="0" hangingPunct="0"/>
            <a:endParaRPr lang="ru-RU" sz="1600" dirty="0"/>
          </a:p>
        </p:txBody>
      </p:sp>
      <p:sp>
        <p:nvSpPr>
          <p:cNvPr id="35" name="Горизонтальный свиток 34"/>
          <p:cNvSpPr/>
          <p:nvPr/>
        </p:nvSpPr>
        <p:spPr>
          <a:xfrm>
            <a:off x="1357290" y="5786454"/>
            <a:ext cx="2500330" cy="785818"/>
          </a:xfrm>
          <a:prstGeom prst="horizontalScroll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18900000" scaled="1"/>
            <a:tileRect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Пальцы сомкнуты колечком</a:t>
            </a:r>
            <a:endParaRPr lang="ru-RU" b="1" dirty="0"/>
          </a:p>
        </p:txBody>
      </p:sp>
      <p:sp>
        <p:nvSpPr>
          <p:cNvPr id="36" name="Горизонтальный свиток 35"/>
          <p:cNvSpPr/>
          <p:nvPr/>
        </p:nvSpPr>
        <p:spPr>
          <a:xfrm>
            <a:off x="2857488" y="0"/>
            <a:ext cx="4143404" cy="1643050"/>
          </a:xfrm>
          <a:prstGeom prst="horizontalScroll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Упражнение </a:t>
            </a:r>
          </a:p>
          <a:p>
            <a:pPr algn="ctr"/>
            <a:r>
              <a:rPr lang="ru-RU" sz="28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«Ищет птичка» («Колечко»)</a:t>
            </a:r>
            <a:endParaRPr lang="ru-RU" sz="2800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743976" y="6381750"/>
            <a:ext cx="400024" cy="476250"/>
          </a:xfrm>
        </p:spPr>
        <p:txBody>
          <a:bodyPr/>
          <a:lstStyle/>
          <a:p>
            <a:fld id="{AF82CD9A-D3C5-4ACD-976F-76237C9731D6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71736" y="4357694"/>
            <a:ext cx="1285884" cy="105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14415" y="214291"/>
            <a:ext cx="1285884" cy="105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43043" y="1500175"/>
            <a:ext cx="1285884" cy="105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Прямоугольник 37"/>
          <p:cNvSpPr/>
          <p:nvPr/>
        </p:nvSpPr>
        <p:spPr>
          <a:xfrm>
            <a:off x="1714480" y="1571612"/>
            <a:ext cx="1143008" cy="857256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6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33CC33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К</a:t>
            </a:r>
            <a:endParaRPr lang="ru-RU" sz="6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33CC33"/>
              </a:solidFill>
              <a:effectLst>
                <a:outerShdw blurRad="50800" algn="tl" rotWithShape="0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99346" y="357167"/>
            <a:ext cx="1285884" cy="105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Прямоугольник 39"/>
          <p:cNvSpPr/>
          <p:nvPr/>
        </p:nvSpPr>
        <p:spPr>
          <a:xfrm>
            <a:off x="3270783" y="428604"/>
            <a:ext cx="1143008" cy="857256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90595" y="1643051"/>
            <a:ext cx="1285884" cy="105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28729" y="2714621"/>
            <a:ext cx="1285884" cy="105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Прямоугольник 43"/>
          <p:cNvSpPr/>
          <p:nvPr/>
        </p:nvSpPr>
        <p:spPr>
          <a:xfrm>
            <a:off x="1500166" y="2786058"/>
            <a:ext cx="1143008" cy="857256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43505" y="214291"/>
            <a:ext cx="1285884" cy="105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Прямоугольник 45"/>
          <p:cNvSpPr/>
          <p:nvPr/>
        </p:nvSpPr>
        <p:spPr>
          <a:xfrm>
            <a:off x="5214942" y="285728"/>
            <a:ext cx="1143008" cy="857256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6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29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Э</a:t>
            </a:r>
            <a:endParaRPr lang="ru-RU" sz="6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29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29454" y="214290"/>
            <a:ext cx="1285884" cy="105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Прямоугольник 47"/>
          <p:cNvSpPr/>
          <p:nvPr/>
        </p:nvSpPr>
        <p:spPr>
          <a:xfrm>
            <a:off x="7000891" y="285727"/>
            <a:ext cx="1143008" cy="857256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9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С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9900FF"/>
              </a:solidFill>
              <a:effectLst>
                <a:outerShdw blurRad="50800" algn="tl" rotWithShape="0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43373" y="4357695"/>
            <a:ext cx="1285884" cy="105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Прямоугольник 49"/>
          <p:cNvSpPr/>
          <p:nvPr/>
        </p:nvSpPr>
        <p:spPr>
          <a:xfrm>
            <a:off x="2643174" y="4429132"/>
            <a:ext cx="1143008" cy="857256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28926" y="3000372"/>
            <a:ext cx="1285884" cy="105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15140" y="2643182"/>
            <a:ext cx="1285884" cy="105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Прямоугольник 53"/>
          <p:cNvSpPr/>
          <p:nvPr/>
        </p:nvSpPr>
        <p:spPr>
          <a:xfrm>
            <a:off x="6786577" y="2714619"/>
            <a:ext cx="1143008" cy="857256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57885" y="4214819"/>
            <a:ext cx="1285884" cy="105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Прямоугольник 55"/>
          <p:cNvSpPr/>
          <p:nvPr/>
        </p:nvSpPr>
        <p:spPr>
          <a:xfrm>
            <a:off x="5929322" y="4286256"/>
            <a:ext cx="1143008" cy="857256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1538" y="3929066"/>
            <a:ext cx="1285884" cy="105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Прямоугольник 57"/>
          <p:cNvSpPr/>
          <p:nvPr/>
        </p:nvSpPr>
        <p:spPr>
          <a:xfrm>
            <a:off x="1285852" y="285728"/>
            <a:ext cx="1143008" cy="857256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Ю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00365" y="5572141"/>
            <a:ext cx="1285884" cy="105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" name="Прямоугольник 59"/>
          <p:cNvSpPr/>
          <p:nvPr/>
        </p:nvSpPr>
        <p:spPr>
          <a:xfrm>
            <a:off x="3071802" y="5643578"/>
            <a:ext cx="1143008" cy="857256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6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D60093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З</a:t>
            </a:r>
            <a:endParaRPr lang="ru-RU" sz="6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D60093"/>
              </a:solidFill>
              <a:effectLst>
                <a:outerShdw blurRad="50800" algn="tl" rotWithShape="0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29059" y="5500703"/>
            <a:ext cx="1285884" cy="105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" name="Прямоугольник 61"/>
          <p:cNvSpPr/>
          <p:nvPr/>
        </p:nvSpPr>
        <p:spPr>
          <a:xfrm>
            <a:off x="1100496" y="5572140"/>
            <a:ext cx="1143008" cy="857256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72396" y="5572140"/>
            <a:ext cx="1285884" cy="105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57818" y="5572140"/>
            <a:ext cx="1285884" cy="105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" name="Прямоугольник 65"/>
          <p:cNvSpPr/>
          <p:nvPr/>
        </p:nvSpPr>
        <p:spPr>
          <a:xfrm>
            <a:off x="5429255" y="5643577"/>
            <a:ext cx="1143008" cy="857256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6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Ж</a:t>
            </a:r>
            <a:endParaRPr lang="ru-RU" sz="6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A50021"/>
              </a:solidFill>
              <a:effectLst>
                <a:outerShdw blurRad="50800" algn="tl" rotWithShape="0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00695" y="1428737"/>
            <a:ext cx="1285884" cy="105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Прямоугольник 67"/>
          <p:cNvSpPr/>
          <p:nvPr/>
        </p:nvSpPr>
        <p:spPr>
          <a:xfrm>
            <a:off x="5572132" y="1500174"/>
            <a:ext cx="1143008" cy="857256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6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П</a:t>
            </a:r>
            <a:endParaRPr lang="ru-RU" sz="6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643834" y="5643578"/>
            <a:ext cx="1143008" cy="857256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6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9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И</a:t>
            </a:r>
            <a:endParaRPr lang="ru-RU" sz="6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9966FF"/>
              </a:solidFill>
              <a:effectLst>
                <a:outerShdw blurRad="50800" algn="tl" rotWithShape="0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428728" y="2714620"/>
            <a:ext cx="121444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</a:t>
            </a:r>
            <a:endParaRPr lang="ru-RU" sz="6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929453" y="2500305"/>
            <a:ext cx="7954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6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</a:t>
            </a:r>
            <a:endParaRPr lang="ru-RU" sz="66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143636" y="4143380"/>
            <a:ext cx="7489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</a:t>
            </a:r>
            <a:endParaRPr lang="ru-RU" sz="6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285852" y="5500702"/>
            <a:ext cx="710451" cy="110799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 algn="ctr"/>
            <a:r>
              <a:rPr lang="ru-RU" sz="6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</a:t>
            </a:r>
            <a:endParaRPr lang="ru-RU" sz="6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428992" y="285728"/>
            <a:ext cx="90762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D6009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Ф</a:t>
            </a:r>
            <a:endParaRPr lang="ru-RU" sz="6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D60093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29191" y="2857497"/>
            <a:ext cx="1285884" cy="105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" name="Прямоугольник 78"/>
          <p:cNvSpPr/>
          <p:nvPr/>
        </p:nvSpPr>
        <p:spPr>
          <a:xfrm>
            <a:off x="3714744" y="1714488"/>
            <a:ext cx="1214446" cy="928694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6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CFF33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Ё</a:t>
            </a:r>
            <a:endParaRPr lang="ru-RU" sz="6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CCFF33"/>
              </a:solidFill>
              <a:effectLst>
                <a:outerShdw blurRad="50800" algn="tl" rotWithShape="0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72396" y="1357298"/>
            <a:ext cx="1285884" cy="105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" name="Прямоугольник 80"/>
          <p:cNvSpPr/>
          <p:nvPr/>
        </p:nvSpPr>
        <p:spPr>
          <a:xfrm>
            <a:off x="7643833" y="1428735"/>
            <a:ext cx="1143008" cy="857256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6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33CC33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Я</a:t>
            </a:r>
            <a:endParaRPr lang="ru-RU" sz="6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33CC33"/>
              </a:solidFill>
              <a:effectLst>
                <a:outerShdw blurRad="50800" algn="tl" rotWithShape="0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43834" y="3929066"/>
            <a:ext cx="1285884" cy="105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" name="Прямоугольник 82"/>
          <p:cNvSpPr/>
          <p:nvPr/>
        </p:nvSpPr>
        <p:spPr>
          <a:xfrm>
            <a:off x="7715271" y="4000503"/>
            <a:ext cx="1143008" cy="857256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66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660033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Е</a:t>
            </a:r>
            <a:endParaRPr lang="ru-RU" sz="66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660033"/>
              </a:solidFill>
              <a:effectLst>
                <a:outerShdw blurRad="50800" algn="tl" rotWithShape="0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214810" y="4429132"/>
            <a:ext cx="1143008" cy="857256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6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Л</a:t>
            </a:r>
            <a:endParaRPr lang="ru-RU" sz="6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2976" y="4000504"/>
            <a:ext cx="1143008" cy="857256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33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Б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660033"/>
              </a:solidFill>
              <a:effectLst>
                <a:outerShdw blurRad="50800" algn="tl" rotWithShape="0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000364" y="3000372"/>
            <a:ext cx="1143008" cy="857256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3143240" y="2928934"/>
            <a:ext cx="88998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</a:t>
            </a:r>
            <a:endParaRPr lang="ru-RU" sz="6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000628" y="2928934"/>
            <a:ext cx="1143008" cy="857256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6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9933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Ы</a:t>
            </a:r>
            <a:endParaRPr lang="ru-RU" sz="6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9933"/>
              </a:solidFill>
              <a:effectLst>
                <a:outerShdw blurRad="50800" algn="tl" rotWithShape="0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714612" y="4286256"/>
            <a:ext cx="1071570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</a:t>
            </a:r>
            <a:endParaRPr lang="ru-RU" sz="6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99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4" name="Номер слайда 83"/>
          <p:cNvSpPr>
            <a:spLocks noGrp="1"/>
          </p:cNvSpPr>
          <p:nvPr>
            <p:ph type="sldNum" sz="quarter" idx="12"/>
          </p:nvPr>
        </p:nvSpPr>
        <p:spPr>
          <a:xfrm>
            <a:off x="8743976" y="6381750"/>
            <a:ext cx="400024" cy="476250"/>
          </a:xfrm>
        </p:spPr>
        <p:txBody>
          <a:bodyPr/>
          <a:lstStyle/>
          <a:p>
            <a:fld id="{E31BB0B2-F12E-45C4-A745-AA995364DFB7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5286380" y="4429132"/>
            <a:ext cx="1357322" cy="1857388"/>
          </a:xfrm>
          <a:prstGeom prst="rect">
            <a:avLst/>
          </a:prstGeom>
          <a:gradFill flip="none" rotWithShape="1">
            <a:gsLst>
              <a:gs pos="0">
                <a:srgbClr val="99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214414" y="5000636"/>
            <a:ext cx="1571636" cy="1643074"/>
          </a:xfrm>
          <a:prstGeom prst="rect">
            <a:avLst/>
          </a:prstGeom>
          <a:gradFill flip="none" rotWithShape="1">
            <a:gsLst>
              <a:gs pos="0">
                <a:srgbClr val="99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357818" y="3000372"/>
            <a:ext cx="1571636" cy="1214446"/>
          </a:xfrm>
          <a:prstGeom prst="rect">
            <a:avLst/>
          </a:prstGeom>
          <a:gradFill flip="none" rotWithShape="1">
            <a:gsLst>
              <a:gs pos="0">
                <a:srgbClr val="99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000364" y="3857627"/>
            <a:ext cx="1643074" cy="1357324"/>
          </a:xfrm>
          <a:prstGeom prst="rect">
            <a:avLst/>
          </a:prstGeom>
          <a:gradFill flip="none" rotWithShape="1">
            <a:gsLst>
              <a:gs pos="0">
                <a:srgbClr val="99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142976" y="1214422"/>
            <a:ext cx="1928826" cy="1500198"/>
          </a:xfrm>
          <a:prstGeom prst="rect">
            <a:avLst/>
          </a:prstGeom>
          <a:gradFill flip="none" rotWithShape="1">
            <a:gsLst>
              <a:gs pos="0">
                <a:srgbClr val="99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929453" y="5000635"/>
            <a:ext cx="2000264" cy="1428760"/>
          </a:xfrm>
          <a:prstGeom prst="rect">
            <a:avLst/>
          </a:prstGeom>
          <a:gradFill flip="none" rotWithShape="1">
            <a:gsLst>
              <a:gs pos="0">
                <a:srgbClr val="99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377752" y="1285860"/>
            <a:ext cx="1643074" cy="1357322"/>
          </a:xfrm>
          <a:prstGeom prst="rect">
            <a:avLst/>
          </a:prstGeom>
          <a:gradFill flip="none" rotWithShape="1">
            <a:gsLst>
              <a:gs pos="0">
                <a:srgbClr val="99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428992" y="5286388"/>
            <a:ext cx="1571636" cy="1357322"/>
          </a:xfrm>
          <a:prstGeom prst="rect">
            <a:avLst/>
          </a:prstGeom>
          <a:gradFill flip="none" rotWithShape="1">
            <a:gsLst>
              <a:gs pos="0">
                <a:srgbClr val="99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215206" y="2857496"/>
            <a:ext cx="1714512" cy="1428760"/>
          </a:xfrm>
          <a:prstGeom prst="rect">
            <a:avLst/>
          </a:prstGeom>
          <a:gradFill flip="none" rotWithShape="1">
            <a:gsLst>
              <a:gs pos="0">
                <a:srgbClr val="99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500430" y="2533924"/>
            <a:ext cx="1714512" cy="1285884"/>
          </a:xfrm>
          <a:prstGeom prst="rect">
            <a:avLst/>
          </a:prstGeom>
          <a:gradFill flip="none" rotWithShape="1">
            <a:gsLst>
              <a:gs pos="0">
                <a:srgbClr val="99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42976" y="3071810"/>
            <a:ext cx="1714512" cy="1428760"/>
          </a:xfrm>
          <a:prstGeom prst="rect">
            <a:avLst/>
          </a:prstGeom>
          <a:gradFill flip="none" rotWithShape="1">
            <a:gsLst>
              <a:gs pos="0">
                <a:srgbClr val="99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215206" y="1142984"/>
            <a:ext cx="1571636" cy="1428760"/>
          </a:xfrm>
          <a:prstGeom prst="rect">
            <a:avLst/>
          </a:prstGeom>
          <a:gradFill flip="none" rotWithShape="1">
            <a:gsLst>
              <a:gs pos="0">
                <a:srgbClr val="99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86116" y="1142984"/>
            <a:ext cx="1857388" cy="1285884"/>
          </a:xfrm>
          <a:prstGeom prst="rect">
            <a:avLst/>
          </a:prstGeom>
          <a:gradFill flip="none" rotWithShape="1">
            <a:gsLst>
              <a:gs pos="0">
                <a:srgbClr val="99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428728" y="0"/>
            <a:ext cx="7215238" cy="1142984"/>
          </a:xfrm>
          <a:prstGeom prst="horizontalScroll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Назовите твёрдые и мягкие предметы</a:t>
            </a:r>
            <a:endParaRPr lang="ru-RU" sz="2800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85860"/>
            <a:ext cx="1785950" cy="133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1214422"/>
            <a:ext cx="1443032" cy="13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00430" y="5357826"/>
            <a:ext cx="1428760" cy="119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9217" r="12442" b="7142"/>
          <a:stretch>
            <a:fillRect/>
          </a:stretch>
        </p:blipFill>
        <p:spPr bwMode="auto">
          <a:xfrm>
            <a:off x="3571868" y="2571744"/>
            <a:ext cx="1582626" cy="121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5072074"/>
            <a:ext cx="189754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1214422"/>
            <a:ext cx="168053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6644" y="2928934"/>
            <a:ext cx="157163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4035" t="13333" b="9999"/>
          <a:stretch>
            <a:fillRect/>
          </a:stretch>
        </p:blipFill>
        <p:spPr bwMode="auto">
          <a:xfrm>
            <a:off x="5429256" y="1357298"/>
            <a:ext cx="152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0869" b="10869"/>
          <a:stretch>
            <a:fillRect/>
          </a:stretch>
        </p:blipFill>
        <p:spPr bwMode="auto">
          <a:xfrm>
            <a:off x="1214414" y="3143248"/>
            <a:ext cx="156448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71802" y="3929066"/>
            <a:ext cx="1500198" cy="123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3068" r="10227"/>
          <a:stretch>
            <a:fillRect/>
          </a:stretch>
        </p:blipFill>
        <p:spPr bwMode="auto">
          <a:xfrm>
            <a:off x="1285852" y="5072074"/>
            <a:ext cx="142876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57818" y="4500570"/>
            <a:ext cx="1228025" cy="17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29256" y="3071810"/>
            <a:ext cx="1428760" cy="105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8743976" y="6381750"/>
            <a:ext cx="400024" cy="476250"/>
          </a:xfrm>
        </p:spPr>
        <p:txBody>
          <a:bodyPr/>
          <a:lstStyle/>
          <a:p>
            <a:fld id="{E31BB0B2-F12E-45C4-A745-AA995364DFB7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duotone>
              <a:prstClr val="black"/>
              <a:srgbClr val="92D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142976" y="571480"/>
            <a:ext cx="7786742" cy="60722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Горизонтальный свиток 3"/>
          <p:cNvSpPr/>
          <p:nvPr/>
        </p:nvSpPr>
        <p:spPr>
          <a:xfrm>
            <a:off x="2857488" y="0"/>
            <a:ext cx="4500594" cy="571480"/>
          </a:xfrm>
          <a:prstGeom prst="horizontalScroll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Упражнение для глаз</a:t>
            </a:r>
            <a:endParaRPr lang="ru-RU" sz="2800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15404" y="6500834"/>
            <a:ext cx="428596" cy="357166"/>
          </a:xfrm>
        </p:spPr>
        <p:txBody>
          <a:bodyPr/>
          <a:lstStyle/>
          <a:p>
            <a:fld id="{E31BB0B2-F12E-45C4-A745-AA995364DFB7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Горизонтальный свиток 22"/>
          <p:cNvSpPr/>
          <p:nvPr/>
        </p:nvSpPr>
        <p:spPr>
          <a:xfrm rot="5400000">
            <a:off x="5143460" y="2643194"/>
            <a:ext cx="6500882" cy="1500198"/>
          </a:xfrm>
          <a:prstGeom prst="horizontalScroll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18900000" scaled="1"/>
            <a:tileRect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142976" y="2285992"/>
            <a:ext cx="6572296" cy="4214842"/>
          </a:xfrm>
          <a:prstGeom prst="rect">
            <a:avLst/>
          </a:prstGeom>
          <a:gradFill flip="none" rotWithShape="1">
            <a:gsLst>
              <a:gs pos="0">
                <a:srgbClr val="99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21" name="Рисунок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51180" y="2357430"/>
            <a:ext cx="6392653" cy="4071966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29554" y="357190"/>
            <a:ext cx="928694" cy="6143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ru-RU" dirty="0" smtClean="0">
                <a:solidFill>
                  <a:srgbClr val="002060"/>
                </a:solidFill>
              </a:rPr>
              <a:t>1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2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3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4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5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6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7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8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27" name="Рисунок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86744" y="428628"/>
            <a:ext cx="520684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Рисунок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1499"/>
          <a:stretch>
            <a:fillRect/>
          </a:stretch>
        </p:blipFill>
        <p:spPr bwMode="auto">
          <a:xfrm>
            <a:off x="8143868" y="1214446"/>
            <a:ext cx="57150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Рисунок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41378" y="2121825"/>
            <a:ext cx="71438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Рисунок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1499"/>
          <a:stretch>
            <a:fillRect/>
          </a:stretch>
        </p:blipFill>
        <p:spPr bwMode="auto">
          <a:xfrm>
            <a:off x="8141378" y="2915136"/>
            <a:ext cx="57150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Рисунок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1499"/>
          <a:stretch>
            <a:fillRect/>
          </a:stretch>
        </p:blipFill>
        <p:spPr bwMode="auto">
          <a:xfrm>
            <a:off x="8141378" y="3714776"/>
            <a:ext cx="57150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Рисунок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41378" y="4514416"/>
            <a:ext cx="642942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Рисунок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41378" y="5307727"/>
            <a:ext cx="571504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Рисунок 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1499"/>
          <a:stretch>
            <a:fillRect/>
          </a:stretch>
        </p:blipFill>
        <p:spPr bwMode="auto">
          <a:xfrm>
            <a:off x="8141378" y="6000792"/>
            <a:ext cx="534978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Горизонтальный свиток 19"/>
          <p:cNvSpPr/>
          <p:nvPr/>
        </p:nvSpPr>
        <p:spPr>
          <a:xfrm>
            <a:off x="1214414" y="642918"/>
            <a:ext cx="6357982" cy="1428736"/>
          </a:xfrm>
          <a:prstGeom prst="horizontalScroll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18900000" scaled="1"/>
            <a:tileRect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Посчитай количество фигур № 1 в таблице, не помогая себе пальцем или карандашом.</a:t>
            </a:r>
          </a:p>
          <a:p>
            <a:pPr algn="ctr"/>
            <a:r>
              <a:rPr lang="ru-RU" sz="2000" b="1" dirty="0" smtClean="0"/>
              <a:t>Считать нужно как можно скорее</a:t>
            </a:r>
            <a:endParaRPr lang="ru-RU" sz="2000" b="1" dirty="0"/>
          </a:p>
        </p:txBody>
      </p:sp>
      <p:sp>
        <p:nvSpPr>
          <p:cNvPr id="24" name="Горизонтальный свиток 23"/>
          <p:cNvSpPr/>
          <p:nvPr/>
        </p:nvSpPr>
        <p:spPr>
          <a:xfrm>
            <a:off x="2428860" y="0"/>
            <a:ext cx="4500594" cy="571480"/>
          </a:xfrm>
          <a:prstGeom prst="horizontalScroll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Упражнение для глаз</a:t>
            </a:r>
            <a:endParaRPr lang="ru-RU" sz="2800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>
          <a:xfrm>
            <a:off x="8715404" y="6572272"/>
            <a:ext cx="428596" cy="285728"/>
          </a:xfrm>
        </p:spPr>
        <p:txBody>
          <a:bodyPr/>
          <a:lstStyle/>
          <a:p>
            <a:fld id="{E31BB0B2-F12E-45C4-A745-AA995364DFB7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290"/>
            <a:ext cx="322922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0775" y="285728"/>
            <a:ext cx="322606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286256"/>
            <a:ext cx="3014912" cy="225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714752"/>
            <a:ext cx="2357454" cy="290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2285992"/>
            <a:ext cx="324269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57554" y="2285992"/>
            <a:ext cx="1214446" cy="70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743976" y="6381750"/>
            <a:ext cx="400024" cy="476250"/>
          </a:xfrm>
        </p:spPr>
        <p:txBody>
          <a:bodyPr/>
          <a:lstStyle/>
          <a:p>
            <a:fld id="{E31BB0B2-F12E-45C4-A745-AA995364DFB7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1683</TotalTime>
  <Words>254</Words>
  <Application>Microsoft Office PowerPoint</Application>
  <PresentationFormat>Экран (4:3)</PresentationFormat>
  <Paragraphs>197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Легкий дым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Логопедическое занятие в группе учащихся 2-х классов</dc:title>
  <dc:creator>Admin</dc:creator>
  <cp:lastModifiedBy>андрей</cp:lastModifiedBy>
  <cp:revision>98</cp:revision>
  <dcterms:created xsi:type="dcterms:W3CDTF">2012-04-16T14:03:25Z</dcterms:created>
  <dcterms:modified xsi:type="dcterms:W3CDTF">2021-11-18T11:11:42Z</dcterms:modified>
</cp:coreProperties>
</file>