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70" r:id="rId5"/>
    <p:sldId id="271" r:id="rId6"/>
    <p:sldId id="258" r:id="rId7"/>
    <p:sldId id="272" r:id="rId8"/>
    <p:sldId id="261" r:id="rId9"/>
    <p:sldId id="263" r:id="rId10"/>
    <p:sldId id="277" r:id="rId11"/>
    <p:sldId id="262" r:id="rId12"/>
    <p:sldId id="275" r:id="rId13"/>
    <p:sldId id="276" r:id="rId14"/>
    <p:sldId id="274" r:id="rId15"/>
    <p:sldId id="273" r:id="rId16"/>
    <p:sldId id="269" r:id="rId17"/>
    <p:sldId id="265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7;&#1077;&#1088;&#1074;&#1086;&#1094;&#1074;&#1077;&#1090;&amp;img_url=https://obyava.ua/img/classified/0/49/5160/0scpiffsqrbu3os4.jpg&amp;pos=1&amp;rpt=simage&amp;lr=11218" TargetMode="External"/><Relationship Id="rId7" Type="http://schemas.openxmlformats.org/officeDocument/2006/relationships/hyperlink" Target="http://www.toncha.org/catalog/ru/ItemDetail.aspx?itemId=i32&amp;word=&#1094;&#1074;&#1077;&#1090;&#1086;&#1082;" TargetMode="External"/><Relationship Id="rId2" Type="http://schemas.openxmlformats.org/officeDocument/2006/relationships/hyperlink" Target="https://yandex.ru/images/search?img_url=https://www.walldevil.com/wallpapers/w16/rainbow-art-3d.jpg&amp;text=&#1095;&#1090;&#1086;%20&#1079;&#1085;&#1072;&#1095;&#1080;&#1090;%20&#1088;&#1072;&#1079;&#1085;&#1086;&#1094;&#1074;&#1077;&#1090;&#1085;&#1099;&#1081;&amp;noreask=1&amp;pos=4&amp;lr=11218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andex.ru/images/search?text=&#1095;&#1090;&#1086;%20&#1079;&#1085;&#1072;&#1095;&#1080;&#1090;%20&#1089;&#1094;&#1077;&#1087;&#1097;&#1080;&#1082;%20&#1074;&#1072;&#1075;&#1086;&#1085;&#1086;&#1074;&amp;img_url=https://i.ytimg.com/vi/NKBf9pfXjJw/hqdefault.jpg&amp;pos=15&amp;rpt=simage" TargetMode="External"/><Relationship Id="rId5" Type="http://schemas.openxmlformats.org/officeDocument/2006/relationships/hyperlink" Target="http://svb.ucoz.ru/search/?q=&#1094;&#1077;&#1087;&#1100;&amp;m=site&amp;m=news&amp;m=blog&amp;m=publ&amp;m=load&amp;m=dir&amp;m=gb&amp;t=0" TargetMode="External"/><Relationship Id="rId4" Type="http://schemas.openxmlformats.org/officeDocument/2006/relationships/hyperlink" Target="http://rebus1.com/index.php?item=rebus_generator&amp;slovo=%D6%C2%C5%D2%CE%CA&amp;skip=1&amp;mode=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628800"/>
            <a:ext cx="8060432" cy="12239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Аналитическая работа над словом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 материале родственных слов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 логопедических занятиях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(слова, начинающиеся с буквы «</a:t>
            </a:r>
            <a:r>
              <a:rPr lang="ru-RU" sz="4000" b="1" dirty="0" err="1" smtClean="0">
                <a:solidFill>
                  <a:srgbClr val="FF0000"/>
                </a:solidFill>
              </a:rPr>
              <a:t>ц</a:t>
            </a:r>
            <a:r>
              <a:rPr lang="ru-RU" sz="4000" b="1" dirty="0" smtClean="0">
                <a:solidFill>
                  <a:srgbClr val="FF0000"/>
                </a:solidFill>
              </a:rPr>
              <a:t>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FF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3928" y="5157192"/>
            <a:ext cx="5032648" cy="1439863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Учитель – логопед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МБОУ СОШ №135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Новикова С.Г.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-10000"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2" r="6250" b="46158"/>
          <a:stretch>
            <a:fillRect/>
          </a:stretch>
        </p:blipFill>
        <p:spPr bwMode="auto">
          <a:xfrm>
            <a:off x="323528" y="3573016"/>
            <a:ext cx="4248472" cy="2852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РЕШИ ПРИМЕР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сцена - с - на + выпь - вы = 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ЦЕПЬ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цепочка</a:t>
            </a:r>
          </a:p>
          <a:p>
            <a:r>
              <a:rPr lang="ru-RU" sz="3600" b="1" dirty="0" smtClean="0"/>
              <a:t>цепной</a:t>
            </a:r>
          </a:p>
          <a:p>
            <a:r>
              <a:rPr lang="ru-RU" sz="3600" b="1" dirty="0" smtClean="0"/>
              <a:t>цепкий</a:t>
            </a:r>
          </a:p>
          <a:p>
            <a:r>
              <a:rPr lang="ru-RU" sz="3600" b="1" dirty="0" smtClean="0"/>
              <a:t>цепко</a:t>
            </a:r>
          </a:p>
          <a:p>
            <a:r>
              <a:rPr lang="ru-RU" sz="3600" b="1" dirty="0" smtClean="0"/>
              <a:t>сцепление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сцепщик</a:t>
            </a:r>
          </a:p>
          <a:p>
            <a:r>
              <a:rPr lang="ru-RU" sz="3600" b="1" dirty="0" smtClean="0"/>
              <a:t>прицеп</a:t>
            </a:r>
          </a:p>
          <a:p>
            <a:r>
              <a:rPr lang="ru-RU" sz="3600" b="1" dirty="0" smtClean="0"/>
              <a:t>оцепление</a:t>
            </a:r>
          </a:p>
          <a:p>
            <a:r>
              <a:rPr lang="ru-RU" sz="3600" b="1" dirty="0" smtClean="0"/>
              <a:t>оцепить</a:t>
            </a:r>
          </a:p>
          <a:p>
            <a:r>
              <a:rPr lang="ru-RU" sz="3600" b="1" dirty="0" smtClean="0"/>
              <a:t>сцепщица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948264" y="1844824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80312" y="2996952"/>
            <a:ext cx="504056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СЦЕПЩИК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6805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Рабочий,</a:t>
            </a:r>
          </a:p>
          <a:p>
            <a:pPr>
              <a:buNone/>
            </a:pPr>
            <a:r>
              <a:rPr lang="ru-RU" sz="3200" dirty="0" smtClean="0"/>
              <a:t>занимающийся </a:t>
            </a:r>
          </a:p>
          <a:p>
            <a:pPr>
              <a:buNone/>
            </a:pPr>
            <a:r>
              <a:rPr lang="ru-RU" sz="3200" dirty="0" smtClean="0"/>
              <a:t>сцепкой.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s://i.ytimg.com/vi/NKBf9pfXjJw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340768"/>
            <a:ext cx="5568617" cy="5040560"/>
          </a:xfrm>
          <a:prstGeom prst="rect">
            <a:avLst/>
          </a:prstGeom>
          <a:noFill/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2555776" y="6021288"/>
            <a:ext cx="432048" cy="432048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ОЦЕПЛЕНИЕ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www.photoline.ru/critic/picpart/1161/1161328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620000" cy="4991101"/>
          </a:xfrm>
          <a:prstGeom prst="rect">
            <a:avLst/>
          </a:prstGeom>
          <a:noFill/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676456" y="6021288"/>
            <a:ext cx="467544" cy="565744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793507"/>
          </a:xfrm>
        </p:spPr>
        <p:txBody>
          <a:bodyPr>
            <a:normAutofit/>
          </a:bodyPr>
          <a:lstStyle/>
          <a:p>
            <a:endParaRPr lang="ru-RU" sz="3600" b="1" dirty="0" smtClean="0"/>
          </a:p>
          <a:p>
            <a:r>
              <a:rPr lang="ru-RU" sz="3600" b="1" dirty="0" smtClean="0"/>
              <a:t>Как с цепи сорвался.</a:t>
            </a:r>
          </a:p>
          <a:p>
            <a:pPr>
              <a:buNone/>
            </a:pPr>
            <a:r>
              <a:rPr lang="ru-RU" sz="3600" dirty="0" smtClean="0"/>
              <a:t>Потерял  выдержку, дошёл до крайности в</a:t>
            </a:r>
          </a:p>
          <a:p>
            <a:pPr>
              <a:buNone/>
            </a:pPr>
            <a:r>
              <a:rPr lang="ru-RU" sz="3600" dirty="0" smtClean="0"/>
              <a:t>своих действиях.</a:t>
            </a:r>
          </a:p>
          <a:p>
            <a:pPr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Моряки спустили с корабля якорную цепь.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Хозяин посадил бродячую собаку на цепь.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И днём, и ночью кот учёный всё ходит</a:t>
            </a:r>
          </a:p>
          <a:p>
            <a:pPr>
              <a:buNone/>
            </a:pPr>
            <a:r>
              <a:rPr lang="ru-RU" sz="3600" dirty="0" smtClean="0"/>
              <a:t>по цепи кругом.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56"/>
            <a:ext cx="8229600" cy="1143000"/>
          </a:xfrm>
        </p:spPr>
        <p:txBody>
          <a:bodyPr/>
          <a:lstStyle/>
          <a:p>
            <a:r>
              <a:rPr lang="ru-RU" b="1" dirty="0" smtClean="0"/>
              <a:t>Источники: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16624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Азова О.И. «Логопедическая работа по коррекции </a:t>
            </a:r>
            <a:r>
              <a:rPr lang="ru-RU" sz="1600" dirty="0" err="1" smtClean="0"/>
              <a:t>дизорфографии</a:t>
            </a:r>
            <a:r>
              <a:rPr lang="ru-RU" sz="1600" dirty="0" smtClean="0"/>
              <a:t> у младших школьников с общим недоразвитием речи» </a:t>
            </a:r>
          </a:p>
          <a:p>
            <a:r>
              <a:rPr lang="ru-RU" sz="1600" dirty="0" err="1" smtClean="0"/>
              <a:t>Коноваленко</a:t>
            </a:r>
            <a:r>
              <a:rPr lang="ru-RU" sz="1600" dirty="0" smtClean="0"/>
              <a:t> В. В. «Родственные слова»</a:t>
            </a:r>
          </a:p>
          <a:p>
            <a:r>
              <a:rPr lang="ru-RU" sz="1600" dirty="0" smtClean="0"/>
              <a:t>Мазина В.Д.  «</a:t>
            </a:r>
            <a:r>
              <a:rPr lang="ru-RU" sz="1600" dirty="0" err="1" smtClean="0"/>
              <a:t>Дизорфография</a:t>
            </a:r>
            <a:r>
              <a:rPr lang="ru-RU" sz="1600" dirty="0" smtClean="0"/>
              <a:t>» (</a:t>
            </a:r>
            <a:r>
              <a:rPr lang="ru-RU" sz="1600" dirty="0" err="1" smtClean="0"/>
              <a:t>вебинар</a:t>
            </a:r>
            <a:r>
              <a:rPr lang="ru-RU" sz="1600" dirty="0" smtClean="0"/>
              <a:t>)</a:t>
            </a:r>
          </a:p>
          <a:p>
            <a:pPr lvl="0"/>
            <a:r>
              <a:rPr lang="ru-RU" sz="1600" dirty="0" err="1" smtClean="0"/>
              <a:t>Якимчук</a:t>
            </a:r>
            <a:r>
              <a:rPr lang="ru-RU" sz="1600" dirty="0" smtClean="0"/>
              <a:t> Т.А. </a:t>
            </a:r>
            <a:r>
              <a:rPr lang="ru-RU" sz="1600" smtClean="0"/>
              <a:t>«Родственные слова» (презентация)</a:t>
            </a:r>
          </a:p>
          <a:p>
            <a:r>
              <a:rPr lang="en-US" sz="1600" smtClean="0">
                <a:hlinkClick r:id="rId2"/>
              </a:rPr>
              <a:t>https</a:t>
            </a:r>
            <a:r>
              <a:rPr lang="en-US" sz="1600" dirty="0" smtClean="0">
                <a:hlinkClick r:id="rId2"/>
              </a:rPr>
              <a:t>://yandex.ru/images/search?img_url=https%3A%2F%2Fwww.walldevil.com%2Fwallpapers%2Fw16%2Frainbow-art-3d.jpg&amp;text=</a:t>
            </a:r>
            <a:r>
              <a:rPr lang="ru-RU" sz="1600" dirty="0" smtClean="0">
                <a:hlinkClick r:id="rId2"/>
              </a:rPr>
              <a:t>что%20значит%20разноцветный&amp;</a:t>
            </a:r>
            <a:r>
              <a:rPr lang="en-US" sz="1600" dirty="0" err="1" smtClean="0">
                <a:hlinkClick r:id="rId2"/>
              </a:rPr>
              <a:t>noreask</a:t>
            </a:r>
            <a:r>
              <a:rPr lang="en-US" sz="1600" dirty="0" smtClean="0">
                <a:hlinkClick r:id="rId2"/>
              </a:rPr>
              <a:t>=1&amp;pos=4&amp;lr=11218&amp;rpt=</a:t>
            </a:r>
            <a:r>
              <a:rPr lang="en-US" sz="1600" dirty="0" err="1" smtClean="0">
                <a:hlinkClick r:id="rId2"/>
              </a:rPr>
              <a:t>simage</a:t>
            </a:r>
            <a:endParaRPr lang="ru-RU" sz="1600" dirty="0" smtClean="0"/>
          </a:p>
          <a:p>
            <a:r>
              <a:rPr lang="en-US" sz="1600" dirty="0" smtClean="0">
                <a:hlinkClick r:id="rId3"/>
              </a:rPr>
              <a:t>https://yandex.ru/images/search?text=</a:t>
            </a:r>
            <a:r>
              <a:rPr lang="ru-RU" sz="1600" dirty="0" err="1" smtClean="0">
                <a:hlinkClick r:id="rId3"/>
              </a:rPr>
              <a:t>первоцвет&amp;</a:t>
            </a:r>
            <a:r>
              <a:rPr lang="en-US" sz="1600" dirty="0" err="1" smtClean="0">
                <a:hlinkClick r:id="rId3"/>
              </a:rPr>
              <a:t>img_url</a:t>
            </a:r>
            <a:r>
              <a:rPr lang="en-US" sz="1600" dirty="0" smtClean="0">
                <a:hlinkClick r:id="rId3"/>
              </a:rPr>
              <a:t>=https%3A%2F%2Fobyava.ua%2Fimg%2Fclassified%2F0%2F49%2F5160%2F0scpiffsqrbu3os4.jpg&amp;pos=1&amp;rpt=</a:t>
            </a:r>
            <a:r>
              <a:rPr lang="en-US" sz="1600" dirty="0" err="1" smtClean="0">
                <a:hlinkClick r:id="rId3"/>
              </a:rPr>
              <a:t>simage&amp;lr</a:t>
            </a:r>
            <a:r>
              <a:rPr lang="en-US" sz="1600" dirty="0" smtClean="0">
                <a:hlinkClick r:id="rId3"/>
              </a:rPr>
              <a:t>=11218</a:t>
            </a:r>
            <a:endParaRPr lang="ru-RU" sz="1600" dirty="0" smtClean="0"/>
          </a:p>
          <a:p>
            <a:r>
              <a:rPr lang="en-US" sz="1600" dirty="0" smtClean="0">
                <a:hlinkClick r:id="rId4"/>
              </a:rPr>
              <a:t>http://rebus1.com/index.php?item=rebus_generator&amp;slovo=%D6%C2%C5%D2%CE%CA&amp;skip=1&amp;mode=0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http://svb.ucoz.ru/search/?q=</a:t>
            </a:r>
            <a:r>
              <a:rPr lang="ru-RU" sz="1600" dirty="0" err="1" smtClean="0">
                <a:hlinkClick r:id="rId5"/>
              </a:rPr>
              <a:t>цепь&amp;</a:t>
            </a:r>
            <a:r>
              <a:rPr lang="en-US" sz="1600" dirty="0" smtClean="0">
                <a:hlinkClick r:id="rId5"/>
              </a:rPr>
              <a:t>m=</a:t>
            </a:r>
            <a:r>
              <a:rPr lang="en-US" sz="1600" dirty="0" err="1" smtClean="0">
                <a:hlinkClick r:id="rId5"/>
              </a:rPr>
              <a:t>site&amp;m</a:t>
            </a:r>
            <a:r>
              <a:rPr lang="en-US" sz="1600" dirty="0" smtClean="0">
                <a:hlinkClick r:id="rId5"/>
              </a:rPr>
              <a:t>=</a:t>
            </a:r>
            <a:r>
              <a:rPr lang="en-US" sz="1600" dirty="0" err="1" smtClean="0">
                <a:hlinkClick r:id="rId5"/>
              </a:rPr>
              <a:t>news&amp;m</a:t>
            </a:r>
            <a:r>
              <a:rPr lang="en-US" sz="1600" dirty="0" smtClean="0">
                <a:hlinkClick r:id="rId5"/>
              </a:rPr>
              <a:t>=</a:t>
            </a:r>
            <a:r>
              <a:rPr lang="en-US" sz="1600" dirty="0" err="1" smtClean="0">
                <a:hlinkClick r:id="rId5"/>
              </a:rPr>
              <a:t>blog&amp;m</a:t>
            </a:r>
            <a:r>
              <a:rPr lang="en-US" sz="1600" dirty="0" smtClean="0">
                <a:hlinkClick r:id="rId5"/>
              </a:rPr>
              <a:t>=</a:t>
            </a:r>
            <a:r>
              <a:rPr lang="en-US" sz="1600" dirty="0" err="1" smtClean="0">
                <a:hlinkClick r:id="rId5"/>
              </a:rPr>
              <a:t>publ&amp;m</a:t>
            </a:r>
            <a:r>
              <a:rPr lang="en-US" sz="1600" dirty="0" smtClean="0">
                <a:hlinkClick r:id="rId5"/>
              </a:rPr>
              <a:t>=</a:t>
            </a:r>
            <a:r>
              <a:rPr lang="en-US" sz="1600" dirty="0" err="1" smtClean="0">
                <a:hlinkClick r:id="rId5"/>
              </a:rPr>
              <a:t>load&amp;m</a:t>
            </a:r>
            <a:r>
              <a:rPr lang="en-US" sz="1600" dirty="0" smtClean="0">
                <a:hlinkClick r:id="rId5"/>
              </a:rPr>
              <a:t>=</a:t>
            </a:r>
            <a:r>
              <a:rPr lang="en-US" sz="1600" dirty="0" err="1" smtClean="0">
                <a:hlinkClick r:id="rId5"/>
              </a:rPr>
              <a:t>dir&amp;m</a:t>
            </a:r>
            <a:r>
              <a:rPr lang="en-US" sz="1600" dirty="0" smtClean="0">
                <a:hlinkClick r:id="rId5"/>
              </a:rPr>
              <a:t>=</a:t>
            </a:r>
            <a:r>
              <a:rPr lang="en-US" sz="1600" dirty="0" err="1" smtClean="0">
                <a:hlinkClick r:id="rId5"/>
              </a:rPr>
              <a:t>gb&amp;t</a:t>
            </a:r>
            <a:r>
              <a:rPr lang="en-US" sz="1600" dirty="0" smtClean="0">
                <a:hlinkClick r:id="rId5"/>
              </a:rPr>
              <a:t>=0</a:t>
            </a:r>
            <a:endParaRPr lang="ru-RU" sz="1600" dirty="0" smtClean="0"/>
          </a:p>
          <a:p>
            <a:r>
              <a:rPr lang="en-US" sz="1600" dirty="0" smtClean="0">
                <a:hlinkClick r:id="rId6"/>
              </a:rPr>
              <a:t>https://yandex.ru/images/search?text=</a:t>
            </a:r>
            <a:r>
              <a:rPr lang="ru-RU" sz="1600" dirty="0" smtClean="0">
                <a:hlinkClick r:id="rId6"/>
              </a:rPr>
              <a:t>что%20значит%20сцепщик%20вагонов&amp;</a:t>
            </a:r>
            <a:r>
              <a:rPr lang="en-US" sz="1600" dirty="0" err="1" smtClean="0">
                <a:hlinkClick r:id="rId6"/>
              </a:rPr>
              <a:t>img_url</a:t>
            </a:r>
            <a:r>
              <a:rPr lang="en-US" sz="1600" dirty="0" smtClean="0">
                <a:hlinkClick r:id="rId6"/>
              </a:rPr>
              <a:t>=https%3A%2F%2Fi.ytimg.com%2Fvi%2FNKBf9pfXjJw%2Fhqdefault.jpg&amp;pos=15&amp;rpt=</a:t>
            </a:r>
            <a:r>
              <a:rPr lang="en-US" sz="1600" dirty="0" err="1" smtClean="0">
                <a:hlinkClick r:id="rId6"/>
              </a:rPr>
              <a:t>simage</a:t>
            </a:r>
            <a:endParaRPr lang="ru-RU" sz="1600" dirty="0" smtClean="0"/>
          </a:p>
          <a:p>
            <a:r>
              <a:rPr lang="en-US" sz="1600" dirty="0" smtClean="0">
                <a:hlinkClick r:id="rId7"/>
              </a:rPr>
              <a:t>http://www.toncha.org/catalog/ru/ItemDetail.aspx?itemId=i32&amp;word=</a:t>
            </a:r>
            <a:r>
              <a:rPr lang="ru-RU" sz="1600" dirty="0" smtClean="0">
                <a:hlinkClick r:id="rId7"/>
              </a:rPr>
              <a:t>цветок</a:t>
            </a:r>
            <a:endParaRPr lang="ru-RU" sz="1600" dirty="0" smtClean="0"/>
          </a:p>
          <a:p>
            <a:r>
              <a:rPr lang="en-US" sz="1600" dirty="0" smtClean="0">
                <a:hlinkClick r:id="rId7"/>
              </a:rPr>
              <a:t>http://www.toncha.org/catalog/ru/ItemDetail.aspx?itemId=i32&amp;word=</a:t>
            </a:r>
            <a:r>
              <a:rPr lang="ru-RU" sz="1600" dirty="0" smtClean="0">
                <a:hlinkClick r:id="rId7"/>
              </a:rPr>
              <a:t>цветок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52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6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0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РЕБУС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3081942" cy="5184576"/>
          </a:xfrm>
          <a:prstGeom prst="rect">
            <a:avLst/>
          </a:prstGeom>
          <a:noFill/>
        </p:spPr>
      </p:pic>
      <p:pic>
        <p:nvPicPr>
          <p:cNvPr id="1028" name="Picture 4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060848"/>
            <a:ext cx="3240360" cy="3904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ЦВЕТОК</a:t>
            </a:r>
          </a:p>
        </p:txBody>
      </p:sp>
      <p:sp>
        <p:nvSpPr>
          <p:cNvPr id="141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989388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/>
              <a:t>цветение</a:t>
            </a:r>
          </a:p>
          <a:p>
            <a:pPr eaLnBrk="1" hangingPunct="1"/>
            <a:r>
              <a:rPr lang="ru-RU" sz="3600" b="1" dirty="0" smtClean="0"/>
              <a:t>расцветать</a:t>
            </a:r>
          </a:p>
          <a:p>
            <a:pPr eaLnBrk="1" hangingPunct="1"/>
            <a:r>
              <a:rPr lang="ru-RU" sz="3600" b="1" dirty="0" smtClean="0"/>
              <a:t>цветовод</a:t>
            </a:r>
          </a:p>
          <a:p>
            <a:pPr eaLnBrk="1" hangingPunct="1"/>
            <a:r>
              <a:rPr lang="ru-RU" sz="3600" b="1" dirty="0" smtClean="0"/>
              <a:t>цветы</a:t>
            </a:r>
          </a:p>
          <a:p>
            <a:pPr eaLnBrk="1" hangingPunct="1"/>
            <a:r>
              <a:rPr lang="ru-RU" sz="3600" b="1" dirty="0" smtClean="0"/>
              <a:t>цветочный</a:t>
            </a:r>
          </a:p>
          <a:p>
            <a:pPr eaLnBrk="1" hangingPunct="1"/>
            <a:r>
              <a:rPr lang="ru-RU" sz="3600" b="1" dirty="0" smtClean="0"/>
              <a:t>цвести</a:t>
            </a:r>
          </a:p>
        </p:txBody>
      </p:sp>
      <p:sp>
        <p:nvSpPr>
          <p:cNvPr id="14131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цветочек</a:t>
            </a:r>
          </a:p>
          <a:p>
            <a:r>
              <a:rPr lang="ru-RU" sz="3600" b="1" dirty="0" smtClean="0"/>
              <a:t>цветной</a:t>
            </a:r>
          </a:p>
          <a:p>
            <a:r>
              <a:rPr lang="ru-RU" sz="3600" b="1" dirty="0" smtClean="0"/>
              <a:t>цветник</a:t>
            </a:r>
          </a:p>
          <a:p>
            <a:r>
              <a:rPr lang="ru-RU" sz="3600" b="1" dirty="0" smtClean="0"/>
              <a:t>разноцветный</a:t>
            </a:r>
          </a:p>
          <a:p>
            <a:r>
              <a:rPr lang="ru-RU" sz="3600" b="1" dirty="0" smtClean="0"/>
              <a:t>цветущий</a:t>
            </a:r>
          </a:p>
          <a:p>
            <a:r>
              <a:rPr lang="ru-RU" sz="3600" b="1" dirty="0" smtClean="0"/>
              <a:t>первоцвет</a:t>
            </a:r>
            <a:endParaRPr lang="ru-RU" sz="3600" b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308304" y="5013176"/>
            <a:ext cx="504056" cy="39434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6804248" y="3140968"/>
            <a:ext cx="648072" cy="39434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028384" y="3645024"/>
            <a:ext cx="683568" cy="46635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7956376" y="5877272"/>
            <a:ext cx="936104" cy="754384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ПЕРВОЦВЕТ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lesha.pp.ua/wp-content/uploads/2014/12/1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912768" cy="5184576"/>
          </a:xfrm>
          <a:prstGeom prst="rect">
            <a:avLst/>
          </a:prstGeom>
          <a:noFill/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244408" y="6093296"/>
            <a:ext cx="576064" cy="49373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ЦВЕТНИК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el-ab.ru/foto7.png?i=6763&amp;k=kovrovaya-klumba-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096000" cy="4572000"/>
          </a:xfrm>
          <a:prstGeom prst="rect">
            <a:avLst/>
          </a:prstGeom>
          <a:noFill/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8028384" y="6021288"/>
            <a:ext cx="682376" cy="34972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РАЗНОЦВЕТНЫЙ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im0-tub-ru.yandex.net/i?id=26316dfd7032d6709938360e0fc6c68a&amp;n=33&amp;h=215&amp;w=3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112568" cy="480095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7596336" y="5949280"/>
            <a:ext cx="648072" cy="394344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793507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Весна красна цветами, а осень  плодами.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Люди рады лету, а пчела цвету.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Тепличный цветок.</a:t>
            </a: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ru-RU" dirty="0" smtClean="0"/>
              <a:t>Слабый, изнеженный человек. 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Цвести и пахнуть.</a:t>
            </a:r>
          </a:p>
          <a:p>
            <a:pPr>
              <a:buNone/>
            </a:pPr>
            <a:r>
              <a:rPr lang="ru-RU" dirty="0" smtClean="0"/>
              <a:t>Быть привлекательным и в хорошем</a:t>
            </a:r>
          </a:p>
          <a:p>
            <a:pPr>
              <a:buNone/>
            </a:pPr>
            <a:r>
              <a:rPr lang="ru-RU" dirty="0" smtClean="0"/>
              <a:t>расположении духа.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За большой оградой цветёт фруктовый </a:t>
            </a:r>
          </a:p>
          <a:p>
            <a:pPr>
              <a:buNone/>
            </a:pPr>
            <a:r>
              <a:rPr lang="ru-RU" sz="3600" dirty="0" smtClean="0"/>
              <a:t>сад.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Весной расцветают яблони и груши.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На лесной опушке расцвела душистая</a:t>
            </a:r>
          </a:p>
          <a:p>
            <a:pPr>
              <a:buNone/>
            </a:pPr>
            <a:r>
              <a:rPr lang="ru-RU" sz="3600" dirty="0" smtClean="0"/>
              <a:t>черёмуха.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87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190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Аналитическая работа над словом  на материале родственных слов  на логопедических занятиях  (слова, начинающиеся с буквы «ц») </vt:lpstr>
      <vt:lpstr>РЕБУС</vt:lpstr>
      <vt:lpstr>ЦВЕТОК</vt:lpstr>
      <vt:lpstr>ПЕРВОЦВЕТ</vt:lpstr>
      <vt:lpstr>ЦВЕТНИК</vt:lpstr>
      <vt:lpstr>РАЗНОЦВЕТНЫЙ</vt:lpstr>
      <vt:lpstr>Слайд 7</vt:lpstr>
      <vt:lpstr>Слайд 8</vt:lpstr>
      <vt:lpstr>Слайд 9</vt:lpstr>
      <vt:lpstr>РЕШИ ПРИМЕР</vt:lpstr>
      <vt:lpstr>ЦЕПЬ</vt:lpstr>
      <vt:lpstr>СЦЕПЩИК</vt:lpstr>
      <vt:lpstr>ОЦЕПЛЕНИЕ</vt:lpstr>
      <vt:lpstr>Слайд 14</vt:lpstr>
      <vt:lpstr>Слайд 15</vt:lpstr>
      <vt:lpstr>Источники: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Кож-</dc:title>
  <cp:lastModifiedBy>НовиковаС Светлана Геннадьевна</cp:lastModifiedBy>
  <cp:revision>39</cp:revision>
  <dcterms:modified xsi:type="dcterms:W3CDTF">2018-10-19T10:34:33Z</dcterms:modified>
</cp:coreProperties>
</file>