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4.xml" ContentType="application/vnd.openxmlformats-officedocument.them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  <p:sldMasterId id="2147483663" r:id="rId3"/>
    <p:sldMasterId id="2147483664" r:id="rId4"/>
    <p:sldMasterId id="2147483665" r:id="rId5"/>
    <p:sldMasterId id="2147483666" r:id="rId6"/>
    <p:sldMasterId id="2147483667" r:id="rId7"/>
    <p:sldMasterId id="2147483668" r:id="rId8"/>
    <p:sldMasterId id="2147483669" r:id="rId9"/>
    <p:sldMasterId id="2147483670" r:id="rId10"/>
    <p:sldMasterId id="2147483671" r:id="rId11"/>
    <p:sldMasterId id="2147483672" r:id="rId12"/>
    <p:sldMasterId id="2147483673" r:id="rId13"/>
  </p:sldMasterIdLst>
  <p:notesMasterIdLst>
    <p:notesMasterId r:id="rId26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6" r:id="rId23"/>
    <p:sldId id="265" r:id="rId24"/>
    <p:sldId id="267" r:id="rId2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  <a:defRPr sz="1600" b="1" i="0" u="none" strike="noStrike" cap="small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ctr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None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ctr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None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None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ctr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ctr" rtl="0">
              <a:spcBef>
                <a:spcPts val="360"/>
              </a:spcBef>
              <a:buClr>
                <a:schemeClr val="accent6"/>
              </a:buClr>
              <a:buFont typeface="Georgia"/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ctr" rtl="0">
              <a:spcBef>
                <a:spcPts val="320"/>
              </a:spcBef>
              <a:buClr>
                <a:srgbClr val="B85740"/>
              </a:buClr>
              <a:buFont typeface="Georgia"/>
              <a:buNone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ctr" rtl="0">
              <a:spcBef>
                <a:spcPts val="320"/>
              </a:spcBef>
              <a:buClr>
                <a:srgbClr val="B85740"/>
              </a:buClr>
              <a:buFont typeface="Georgia"/>
              <a:buNone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ctr" rtl="0">
              <a:spcBef>
                <a:spcPts val="280"/>
              </a:spcBef>
              <a:buClr>
                <a:srgbClr val="B49E02"/>
              </a:buClr>
              <a:buFont typeface="Georgia"/>
              <a:buNone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2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buFont typeface="Georgia"/>
              <a:buNone/>
              <a:defRPr sz="1200"/>
            </a:lvl2pPr>
            <a:lvl3pPr rtl="0">
              <a:spcBef>
                <a:spcPts val="0"/>
              </a:spcBef>
              <a:buFont typeface="Georgia"/>
              <a:buNone/>
              <a:defRPr sz="1000"/>
            </a:lvl3pPr>
            <a:lvl4pPr rtl="0">
              <a:spcBef>
                <a:spcPts val="0"/>
              </a:spcBef>
              <a:buFont typeface="Georgia"/>
              <a:buNone/>
              <a:defRPr sz="900"/>
            </a:lvl4pPr>
            <a:lvl5pPr rtl="0">
              <a:spcBef>
                <a:spcPts val="0"/>
              </a:spcBef>
              <a:buFont typeface="Georgia"/>
              <a:buNone/>
              <a:defRPr sz="900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 rot="5400000">
            <a:off x="2269331" y="-443706"/>
            <a:ext cx="4598987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 rot="5400000">
            <a:off x="670716" y="-61117"/>
            <a:ext cx="5821365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 rot="5400000">
            <a:off x="5189537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5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5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Arial"/>
              <a:buNone/>
              <a:defRPr sz="3200" b="0" i="0" u="none" strike="noStrike" cap="none" baseline="0">
                <a:solidFill>
                  <a:srgbClr val="7B9899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000375" y="51816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152400" y="838200"/>
            <a:ext cx="2743199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5788025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584574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EXT_AND_OBJEC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>
                <a:solidFill>
                  <a:srgbClr val="E1E1E1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1600" b="1" cap="small" baseline="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800">
                <a:solidFill>
                  <a:srgbClr val="888888"/>
                </a:solidFill>
              </a:defRPr>
            </a:lvl2pPr>
            <a:lvl3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600">
                <a:solidFill>
                  <a:srgbClr val="888888"/>
                </a:solidFill>
              </a:defRPr>
            </a:lvl3pPr>
            <a:lvl4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4pPr>
            <a:lvl5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4200" b="0" cap="none" baseline="0"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7" cy="732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buFont typeface="Georgia"/>
              <a:buNone/>
              <a:defRPr sz="2000" b="1"/>
            </a:lvl2pPr>
            <a:lvl3pPr rtl="0">
              <a:spcBef>
                <a:spcPts val="0"/>
              </a:spcBef>
              <a:buFont typeface="Georgia"/>
              <a:buNone/>
              <a:defRPr sz="1800" b="1"/>
            </a:lvl3pPr>
            <a:lvl4pPr rtl="0">
              <a:spcBef>
                <a:spcPts val="0"/>
              </a:spcBef>
              <a:buFont typeface="Georgia"/>
              <a:buNone/>
              <a:defRPr sz="1600" b="1"/>
            </a:lvl4pPr>
            <a:lvl5pPr rtl="0">
              <a:spcBef>
                <a:spcPts val="0"/>
              </a:spcBef>
              <a:buFont typeface="Georgia"/>
              <a:buNone/>
              <a:defRPr sz="1600" b="1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4" cy="731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Georgia"/>
              <a:buNone/>
              <a:defRPr sz="2200" b="1"/>
            </a:lvl1pPr>
            <a:lvl2pPr rtl="0">
              <a:spcBef>
                <a:spcPts val="0"/>
              </a:spcBef>
              <a:buFont typeface="Georgia"/>
              <a:buNone/>
              <a:defRPr sz="2000" b="1"/>
            </a:lvl2pPr>
            <a:lvl3pPr rtl="0">
              <a:spcBef>
                <a:spcPts val="0"/>
              </a:spcBef>
              <a:buFont typeface="Georgia"/>
              <a:buNone/>
              <a:defRPr sz="1800" b="1"/>
            </a:lvl3pPr>
            <a:lvl4pPr rtl="0">
              <a:spcBef>
                <a:spcPts val="0"/>
              </a:spcBef>
              <a:buFont typeface="Georgia"/>
              <a:buNone/>
              <a:defRPr sz="1600" b="1"/>
            </a:lvl4pPr>
            <a:lvl5pPr rtl="0">
              <a:spcBef>
                <a:spcPts val="0"/>
              </a:spcBef>
              <a:buFont typeface="Georgia"/>
              <a:buNone/>
              <a:defRPr sz="1600" b="1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9" cy="3822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/>
          <p:nvPr/>
        </p:nvSpPr>
        <p:spPr>
          <a:xfrm>
            <a:off x="8991600" y="3175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155575" y="2419350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" name="Shape 15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4267200" y="211455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4362450" y="2209800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 txBox="1"/>
          <p:nvPr/>
        </p:nvSpPr>
        <p:spPr>
          <a:xfrm>
            <a:off x="0" y="0"/>
            <a:ext cx="9144000" cy="1555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 txBox="1"/>
          <p:nvPr/>
        </p:nvSpPr>
        <p:spPr>
          <a:xfrm>
            <a:off x="152400" y="158750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5" name="Shape 275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6" name="Shape 276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/>
        </p:nvSpPr>
        <p:spPr>
          <a:xfrm>
            <a:off x="152400" y="152400"/>
            <a:ext cx="8832849" cy="304799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 txBox="1"/>
          <p:nvPr/>
        </p:nvSpPr>
        <p:spPr>
          <a:xfrm>
            <a:off x="0" y="0"/>
            <a:ext cx="9144000" cy="11906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 txBox="1"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87" name="Shape 287"/>
          <p:cNvCxnSpPr/>
          <p:nvPr/>
        </p:nvCxnSpPr>
        <p:spPr>
          <a:xfrm>
            <a:off x="152400" y="533400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8" name="Shape 288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1390650" y="323850"/>
            <a:ext cx="419099" cy="419099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382961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07" name="Shape 307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8" name="Shape 308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4" name="Shape 314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 txBox="1"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 txBox="1"/>
          <p:nvPr/>
        </p:nvSpPr>
        <p:spPr>
          <a:xfrm>
            <a:off x="0" y="0"/>
            <a:ext cx="9144000" cy="1555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25" name="Shape 325"/>
          <p:cNvCxnSpPr/>
          <p:nvPr/>
        </p:nvCxnSpPr>
        <p:spPr>
          <a:xfrm rot="5400000">
            <a:off x="4021136" y="3278186"/>
            <a:ext cx="6245224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6" name="Shape 326"/>
          <p:cNvSpPr/>
          <p:nvPr/>
        </p:nvSpPr>
        <p:spPr>
          <a:xfrm>
            <a:off x="6838950" y="292576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6934200" y="3021011"/>
            <a:ext cx="420687" cy="419099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30" name="Shape 330"/>
          <p:cNvSpPr txBox="1">
            <a:spLocks noGrp="1"/>
          </p:cNvSpPr>
          <p:nvPr>
            <p:ph type="sldNum" idx="12"/>
          </p:nvPr>
        </p:nvSpPr>
        <p:spPr>
          <a:xfrm>
            <a:off x="691515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" name="Shape 41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4343400" y="10366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3" name="Shape 63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4" name="Shape 64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6" name="Shape 66"/>
          <p:cNvCxnSpPr/>
          <p:nvPr/>
        </p:nvCxnSpPr>
        <p:spPr>
          <a:xfrm rot="10800000" flipH="1">
            <a:off x="4562475" y="1576386"/>
            <a:ext cx="9524" cy="4818062"/>
          </a:xfrm>
          <a:prstGeom prst="straightConnector1">
            <a:avLst/>
          </a:prstGeom>
          <a:noFill/>
          <a:ln w="9525" cap="rnd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hape 93"/>
          <p:cNvCxnSpPr/>
          <p:nvPr/>
        </p:nvCxnSpPr>
        <p:spPr>
          <a:xfrm>
            <a:off x="152400" y="533400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4" name="Shape 94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152400" y="152400"/>
            <a:ext cx="8832849" cy="301624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1390650" y="323850"/>
            <a:ext cx="419099" cy="419099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5788025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584574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33" name="Shape 133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4" name="Shape 134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6" name="Shape 166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7" name="Shape 167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 txBox="1"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 txBox="1"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 txBox="1"/>
          <p:nvPr/>
        </p:nvSpPr>
        <p:spPr>
          <a:xfrm>
            <a:off x="152400" y="2286000"/>
            <a:ext cx="8832849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 txBox="1"/>
          <p:nvPr/>
        </p:nvSpPr>
        <p:spPr>
          <a:xfrm>
            <a:off x="155575" y="142875"/>
            <a:ext cx="8832849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9" name="Shape 199"/>
          <p:cNvCxnSpPr/>
          <p:nvPr/>
        </p:nvCxnSpPr>
        <p:spPr>
          <a:xfrm>
            <a:off x="152400" y="2438400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0" name="Shape 200"/>
          <p:cNvSpPr/>
          <p:nvPr/>
        </p:nvSpPr>
        <p:spPr>
          <a:xfrm>
            <a:off x="4267200" y="211455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4362450" y="2209800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sldNum" idx="12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6" name="Shape 236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37" name="Shape 237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8" name="Shape 238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4" name="Shape 244"/>
          <p:cNvCxnSpPr/>
          <p:nvPr/>
        </p:nvCxnSpPr>
        <p:spPr>
          <a:xfrm rot="10800000">
            <a:off x="4572000" y="2200275"/>
            <a:ext cx="0" cy="4187824"/>
          </a:xfrm>
          <a:prstGeom prst="straightConnector1">
            <a:avLst/>
          </a:prstGeom>
          <a:noFill/>
          <a:ln w="9525" cap="rnd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5" name="Shape 245"/>
          <p:cNvSpPr txBox="1"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 txBox="1"/>
          <p:nvPr/>
        </p:nvSpPr>
        <p:spPr>
          <a:xfrm>
            <a:off x="152400" y="1371600"/>
            <a:ext cx="8832849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 txBox="1"/>
          <p:nvPr/>
        </p:nvSpPr>
        <p:spPr>
          <a:xfrm>
            <a:off x="146050" y="6391275"/>
            <a:ext cx="8832849" cy="311149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51" name="Shape 251"/>
          <p:cNvCxnSpPr/>
          <p:nvPr/>
        </p:nvCxnSpPr>
        <p:spPr>
          <a:xfrm>
            <a:off x="152400" y="1279525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2" name="Shape 252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indent="-22383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indent="-1809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indent="-179387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131445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39064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125095" algn="l" rtl="0">
              <a:spcBef>
                <a:spcPts val="320"/>
              </a:spcBef>
              <a:buClr>
                <a:srgbClr val="B85740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45414" algn="l" rtl="0">
              <a:spcBef>
                <a:spcPts val="280"/>
              </a:spcBef>
              <a:buClr>
                <a:srgbClr val="B49E02"/>
              </a:buClr>
              <a:buFont typeface="Arial"/>
              <a:buChar char="●"/>
              <a:defRPr sz="1400" b="0" i="0" u="none" strike="noStrike" cap="small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sldNum" idx="12"/>
          </p:nvPr>
        </p:nvSpPr>
        <p:spPr>
          <a:xfrm>
            <a:off x="4343400" y="104298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6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600" b="1" i="0" u="none" strike="noStrike" cap="small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ПАВЕЛ ПЕТРОВИЧ БАЖОВ</a:t>
            </a:r>
          </a:p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3600" b="1" i="0" u="none" strike="noStrike" cap="small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600" b="1" i="0" u="none" strike="noStrike" cap="small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«СЕРЕБРЯНОЕ КОПЫТЦЕ»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54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Урок внеклассного чтения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" y="4267200"/>
            <a:ext cx="1562100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200" b="1" i="0" u="none" strike="noStrike" cap="none" baseline="0" dirty="0" err="1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Создай</a:t>
            </a:r>
            <a:r>
              <a:rPr lang="en-US" sz="3200" b="1" i="0" u="none" strike="noStrike" cap="none" baseline="0" dirty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1" i="0" u="none" strike="noStrike" cap="none" baseline="0" dirty="0" err="1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своего</a:t>
            </a:r>
            <a:r>
              <a:rPr lang="en-US" sz="3200" b="1" i="0" u="none" strike="noStrike" cap="none" baseline="0" dirty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1" i="0" u="none" strike="noStrike" cap="none" baseline="0" dirty="0" err="1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козлика</a:t>
            </a:r>
            <a:endParaRPr lang="en-US" sz="3200" b="1" i="0" u="none" strike="noStrike" cap="none" baseline="0" dirty="0">
              <a:solidFill>
                <a:srgbClr val="7B9899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pic>
        <p:nvPicPr>
          <p:cNvPr id="218" name="Shape 2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7375" y="1295400"/>
            <a:ext cx="5686424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914400" y="2743200"/>
            <a:ext cx="7467600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400" b="1" i="0" u="none" strike="noStrike" cap="small" baseline="0" dirty="0">
                <a:solidFill>
                  <a:schemeClr val="dk2"/>
                </a:solidFill>
                <a:latin typeface="+mn-lt"/>
                <a:ea typeface="Georgia"/>
                <a:cs typeface="Georgia"/>
                <a:sym typeface="Georgia"/>
              </a:rPr>
              <a:t>КАКОЕ ПРОИЗВЕДЕНИЕ ТЫ </a:t>
            </a:r>
            <a:r>
              <a:rPr lang="en-US" sz="2400" b="1" i="0" u="none" strike="noStrike" cap="small" baseline="0" dirty="0" smtClean="0">
                <a:solidFill>
                  <a:schemeClr val="dk2"/>
                </a:solidFill>
                <a:latin typeface="+mn-lt"/>
                <a:ea typeface="Georgia"/>
                <a:cs typeface="Georgia"/>
                <a:sym typeface="Georgia"/>
              </a:rPr>
              <a:t>ПРОЧИТАЛ?</a:t>
            </a:r>
            <a:endParaRPr lang="ru-RU" sz="2400" b="1" i="0" u="none" strike="noStrike" cap="small" baseline="0" dirty="0" smtClean="0">
              <a:solidFill>
                <a:schemeClr val="dk2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marL="0" marR="0" lvl="0" indent="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endParaRPr lang="ru-RU" sz="2400" dirty="0" smtClean="0">
              <a:latin typeface="+mn-lt"/>
            </a:endParaRPr>
          </a:p>
          <a:p>
            <a:pPr marL="0" marR="0" lvl="0" indent="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400" b="1" i="0" u="none" strike="noStrike" cap="small" baseline="0" dirty="0" smtClean="0">
                <a:solidFill>
                  <a:schemeClr val="dk2"/>
                </a:solidFill>
                <a:latin typeface="+mn-lt"/>
                <a:ea typeface="Georgia"/>
                <a:cs typeface="Georgia"/>
                <a:sym typeface="Georgia"/>
              </a:rPr>
              <a:t>О ЧЁМ В НЁМ РАССКАЗЫВАЕТСЯ?</a:t>
            </a:r>
            <a:endParaRPr lang="ru-RU" sz="2400" dirty="0" smtClean="0">
              <a:latin typeface="+mn-lt"/>
            </a:endParaRPr>
          </a:p>
          <a:p>
            <a:pPr marL="0" marR="0" lvl="0" indent="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endParaRPr lang="ru-RU" sz="2400" b="1" i="0" u="none" strike="noStrike" cap="small" baseline="0" dirty="0" smtClean="0">
              <a:solidFill>
                <a:schemeClr val="dk2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marL="0" marR="0" lvl="0" indent="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400" b="1" i="0" u="none" strike="noStrike" cap="small" baseline="0" dirty="0" smtClean="0">
                <a:solidFill>
                  <a:schemeClr val="dk2"/>
                </a:solidFill>
                <a:latin typeface="+mn-lt"/>
                <a:ea typeface="Georgia"/>
                <a:cs typeface="Georgia"/>
                <a:sym typeface="Georgia"/>
              </a:rPr>
              <a:t>КТО </a:t>
            </a:r>
            <a:r>
              <a:rPr lang="en-US" sz="2400" b="1" i="0" u="none" strike="noStrike" cap="small" baseline="0" dirty="0">
                <a:solidFill>
                  <a:schemeClr val="dk2"/>
                </a:solidFill>
                <a:latin typeface="+mn-lt"/>
                <a:ea typeface="Georgia"/>
                <a:cs typeface="Georgia"/>
                <a:sym typeface="Georgia"/>
              </a:rPr>
              <a:t>ИЗ ГЕРОЕВ ТЕБЕ БОЛЬШЕ ВСЕГО ПОНРАВИЛСЯ? ПОЧЕМУ?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Georgia"/>
              <a:buNone/>
            </a:pPr>
            <a:r>
              <a:rPr lang="en-US" sz="6000" b="0" i="0" u="none" strike="noStrike" cap="none" baseline="0" dirty="0">
                <a:solidFill>
                  <a:srgbClr val="FFFFFF"/>
                </a:solidFill>
                <a:latin typeface="+mn-lt"/>
                <a:ea typeface="Georgia"/>
                <a:cs typeface="Georgia"/>
                <a:sym typeface="Georgia"/>
              </a:rPr>
              <a:t>О т з ы в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1E1E1"/>
              </a:buClr>
              <a:buSzPct val="25000"/>
              <a:buFont typeface="Georgia"/>
              <a:buNone/>
            </a:pPr>
            <a:r>
              <a:rPr lang="en-US" sz="3300" b="1" i="0" u="none" strike="noStrike" cap="none" baseline="0" dirty="0" err="1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Домашнее</a:t>
            </a:r>
            <a:r>
              <a:rPr lang="en-US" sz="3300" b="1" i="0" u="none" strike="noStrike" cap="none" baseline="0" dirty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300" b="1" i="0" u="none" strike="noStrike" cap="none" baseline="0" dirty="0" err="1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задание</a:t>
            </a:r>
            <a:endParaRPr lang="en-US" sz="3300" b="1" i="0" u="none" strike="noStrike" cap="none" baseline="0" dirty="0">
              <a:solidFill>
                <a:srgbClr val="7B9899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51851"/>
              <a:buFont typeface="Arial"/>
              <a:buChar char="●"/>
            </a:pPr>
            <a:endParaRPr lang="ru-RU" sz="2800" b="0" i="0" u="none" strike="noStrike" cap="none" baseline="0" dirty="0" smtClean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51851"/>
              <a:buFont typeface="Arial"/>
              <a:buChar char="●"/>
            </a:pPr>
            <a:r>
              <a:rPr lang="en-US" sz="2800" b="0" i="0" u="none" strike="noStrike" cap="none" baseline="0" dirty="0" err="1" smtClean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Написать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отзыв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сказ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Бажова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«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Серебряное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копытце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»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51851"/>
              <a:buFont typeface="Arial"/>
              <a:buChar char="●"/>
            </a:pP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Нарисовать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рисунок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к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сказу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51851"/>
              <a:buFont typeface="Arial"/>
              <a:buChar char="●"/>
            </a:pP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Посмотреть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мультфильм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созданный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сказу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1295400"/>
            <a:ext cx="7799387" cy="480059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Дом-музей П.П.Бажова в Екатеринбурге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000" b="1" i="0" u="none" strike="noStrike" cap="none" baseline="0" dirty="0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П</a:t>
            </a:r>
            <a:r>
              <a:rPr lang="ru-RU" sz="3000" b="1" i="0" u="none" strike="noStrike" cap="none" baseline="0" dirty="0" err="1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авел</a:t>
            </a:r>
            <a:r>
              <a:rPr lang="en-US" sz="3000" b="1" i="0" u="none" strike="noStrike" cap="none" baseline="0" dirty="0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П</a:t>
            </a:r>
            <a:r>
              <a:rPr lang="ru-RU" sz="3000" b="1" i="0" u="none" strike="noStrike" cap="none" baseline="0" dirty="0" err="1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етрович</a:t>
            </a:r>
            <a:r>
              <a:rPr lang="en-US" sz="3000" b="1" i="0" u="none" strike="noStrike" cap="none" baseline="0" dirty="0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Б</a:t>
            </a:r>
            <a:r>
              <a:rPr lang="ru-RU" sz="3000" b="1" i="0" u="none" strike="noStrike" cap="none" baseline="0" dirty="0" err="1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ажов</a:t>
            </a:r>
            <a:r>
              <a:rPr lang="en-US" sz="2900" b="1" i="0" u="none" strike="noStrike" cap="none" baseline="0" dirty="0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900" b="1" i="0" u="none" strike="noStrike" cap="none" baseline="0" dirty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/>
            </a:r>
            <a:br>
              <a:rPr lang="en-US" sz="2900" b="1" i="0" u="none" strike="noStrike" cap="none" baseline="0" dirty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en-US" sz="2900" b="1" i="0" u="none" strike="noStrike" cap="none" baseline="0" dirty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1879    -   1950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01625" y="1371600"/>
            <a:ext cx="4038599" cy="4681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известный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уральский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сказочник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автор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книги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«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Малахитовая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шкатулка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». В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нашей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области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именем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Бажова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названы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поселки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и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улицы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Книги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Бажова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есть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каждой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детской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библиотеке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1371600"/>
            <a:ext cx="4191000" cy="4876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ru-RU" sz="3300" b="1" i="0" u="none" strike="noStrike" cap="none" baseline="0" dirty="0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Павел </a:t>
            </a:r>
            <a:r>
              <a:rPr lang="ru-RU" b="1" dirty="0" smtClean="0">
                <a:latin typeface="+mn-lt"/>
              </a:rPr>
              <a:t>П</a:t>
            </a:r>
            <a:r>
              <a:rPr lang="ru-RU" sz="3300" b="1" i="0" u="none" strike="noStrike" cap="none" baseline="0" dirty="0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етрович Бажов</a:t>
            </a:r>
            <a:endParaRPr lang="en-US" sz="3300" b="1" i="0" u="none" strike="noStrike" cap="none" baseline="0" dirty="0">
              <a:solidFill>
                <a:srgbClr val="7B9899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01625" y="1371600"/>
            <a:ext cx="4038599" cy="4681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 С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детства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Бажов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слушал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легенды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старых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мастеров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подземных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богатствах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нашего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Урала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хозяйке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Медной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горы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Великом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Полозе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А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когда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вырос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записал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эти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сказы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по-своему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1371600"/>
            <a:ext cx="4343399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000375" y="5143513"/>
            <a:ext cx="5867400" cy="10715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ru-RU" sz="3200" b="1" i="0" u="none" strike="noStrike" cap="none" baseline="0" dirty="0" smtClean="0">
                <a:solidFill>
                  <a:schemeClr val="dk2"/>
                </a:solidFill>
                <a:latin typeface="+mn-lt"/>
                <a:ea typeface="Georgia"/>
                <a:cs typeface="Georgia"/>
                <a:sym typeface="Georgia"/>
              </a:rPr>
              <a:t>Конкурс </a:t>
            </a:r>
            <a:br>
              <a:rPr lang="ru-RU" sz="3200" b="1" i="0" u="none" strike="noStrike" cap="none" baseline="0" dirty="0" smtClean="0">
                <a:solidFill>
                  <a:schemeClr val="dk2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3200" b="1" i="0" u="none" strike="noStrike" cap="none" baseline="0" dirty="0" smtClean="0">
                <a:solidFill>
                  <a:schemeClr val="dk2"/>
                </a:solidFill>
                <a:latin typeface="+mn-lt"/>
                <a:ea typeface="Georgia"/>
                <a:cs typeface="Georgia"/>
                <a:sym typeface="Georgia"/>
              </a:rPr>
              <a:t>на лучшего читателя</a:t>
            </a:r>
            <a:endParaRPr lang="en-US" sz="3200" b="1" i="0" u="none" strike="noStrike" cap="none" baseline="0" dirty="0">
              <a:solidFill>
                <a:schemeClr val="dk2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1802" y="642918"/>
            <a:ext cx="5867399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0" y="785794"/>
            <a:ext cx="2743199" cy="5715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ru-RU" sz="1400" dirty="0" smtClean="0">
                <a:latin typeface="+mn-lt"/>
              </a:rPr>
              <a:t>Как звали главных героев сказа?</a:t>
            </a:r>
          </a:p>
          <a:p>
            <a:pPr marL="273050" marR="0" lvl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18415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28586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лет было девочке?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928802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Кем она была?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285992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Чем занимался старик?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278605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Какого цвета была кошка?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321468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дней прожила девочка в лесу одна?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378619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мешков сухарей взял старик  в лес?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4357694"/>
            <a:ext cx="22860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Какая ножка у козлика была с серебряным копытцем?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5214950"/>
            <a:ext cx="2214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Какие камушки нашли люди по  тем местам, где козлик скакал?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build="p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200" b="1" i="0" u="none" strike="noStrike" cap="none" baseline="0" dirty="0" err="1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Найди</a:t>
            </a:r>
            <a:r>
              <a:rPr lang="en-US" sz="3200" b="1" i="0" u="none" strike="noStrike" cap="none" baseline="0" dirty="0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1" i="0" u="none" strike="noStrike" cap="none" baseline="0" dirty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в </a:t>
            </a:r>
            <a:r>
              <a:rPr lang="en-US" sz="3200" b="1" i="0" u="none" strike="noStrike" cap="none" baseline="0" dirty="0" err="1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тексте</a:t>
            </a:r>
            <a:r>
              <a:rPr lang="en-US" sz="3200" b="1" i="0" u="none" strike="noStrike" cap="none" baseline="0" dirty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и </a:t>
            </a:r>
            <a:r>
              <a:rPr lang="en-US" sz="3200" b="1" i="0" u="none" strike="noStrike" cap="none" baseline="0" dirty="0" err="1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прочитай</a:t>
            </a:r>
            <a:endParaRPr lang="en-US" sz="3200" b="1" i="0" u="none" strike="noStrike" cap="none" baseline="0" dirty="0">
              <a:solidFill>
                <a:srgbClr val="7B9899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3971924" cy="9715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Почему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</a:rPr>
              <a:t>Кокованя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 решил взять сиротку?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6800" y="1447800"/>
            <a:ext cx="3733799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00034" y="257174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400" dirty="0" err="1" smtClean="0"/>
              <a:t>Как</a:t>
            </a:r>
            <a:r>
              <a:rPr lang="en-US" sz="2400" dirty="0" smtClean="0"/>
              <a:t> </a:t>
            </a:r>
            <a:r>
              <a:rPr lang="en-US" sz="2400" dirty="0" err="1" smtClean="0"/>
              <a:t>выглядела</a:t>
            </a:r>
            <a:r>
              <a:rPr lang="en-US" sz="2400" dirty="0" smtClean="0"/>
              <a:t> </a:t>
            </a:r>
            <a:r>
              <a:rPr lang="en-US" sz="2400" dirty="0" err="1" smtClean="0"/>
              <a:t>Дарёнка</a:t>
            </a:r>
            <a:r>
              <a:rPr lang="en-US" sz="2400" dirty="0" smtClean="0"/>
              <a:t>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3500438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Как стали жить  </a:t>
            </a:r>
            <a:r>
              <a:rPr lang="ru-RU" sz="2400" dirty="0" err="1" smtClean="0"/>
              <a:t>Кокованя</a:t>
            </a:r>
            <a:r>
              <a:rPr lang="ru-RU" sz="2400" dirty="0" smtClean="0"/>
              <a:t> с </a:t>
            </a:r>
            <a:r>
              <a:rPr lang="ru-RU" sz="2400" dirty="0" err="1" smtClean="0"/>
              <a:t>Дарёнкой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857760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Какую сказку рассказал старик девочке?</a:t>
            </a:r>
            <a:endParaRPr lang="ru-RU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build="p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subTitle" idx="1"/>
          </p:nvPr>
        </p:nvSpPr>
        <p:spPr>
          <a:xfrm>
            <a:off x="1643042" y="2786058"/>
            <a:ext cx="6400799" cy="614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800" b="1" i="0" u="none" strike="noStrike" cap="small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800" b="1" i="0" u="none" strike="noStrike" cap="small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857233"/>
            <a:ext cx="7772400" cy="7858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chemeClr val="accent1"/>
              </a:buClr>
              <a:buSzPct val="25000"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ru-RU" sz="3200" b="1" dirty="0" smtClean="0">
                <a:solidFill>
                  <a:srgbClr val="7B9899"/>
                </a:solidFill>
                <a:latin typeface="+mn-lt"/>
              </a:rPr>
              <a:t>Опиши </a:t>
            </a:r>
            <a:r>
              <a:rPr lang="ru-RU" sz="3200" b="1" dirty="0" smtClean="0">
                <a:solidFill>
                  <a:srgbClr val="7B9899"/>
                </a:solidFill>
                <a:latin typeface="+mn-lt"/>
              </a:rPr>
              <a:t>С</a:t>
            </a:r>
            <a:r>
              <a:rPr lang="ru-RU" sz="3200" b="1" dirty="0" smtClean="0">
                <a:solidFill>
                  <a:srgbClr val="7B9899"/>
                </a:solidFill>
                <a:latin typeface="+mn-lt"/>
              </a:rPr>
              <a:t>еребряное копытце</a:t>
            </a:r>
            <a:endParaRPr lang="en-US" sz="3200" b="1" i="0" u="none" strike="noStrike" cap="none" baseline="0" dirty="0">
              <a:solidFill>
                <a:schemeClr val="accent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472" y="3000372"/>
            <a:ext cx="2133600" cy="29717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3000364" y="3429000"/>
            <a:ext cx="21431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РОСТ –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ГОЛОВКА –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НОЖКИ –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РОЖКИ-</a:t>
            </a:r>
            <a:endParaRPr lang="ru-RU" sz="2400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342900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n-lt"/>
              </a:rPr>
              <a:t>НЕ ВЫШЕ СТОЛА</a:t>
            </a:r>
            <a:endParaRPr lang="ru-RU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4942" y="421481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ЛЁГОНЬКАЯ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14942" y="492919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ТОНЕНЬКИЕ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5643578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 ПЯТЬ ВЕТОЧЕК</a:t>
            </a:r>
            <a:endParaRPr lang="ru-RU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1E1E1"/>
              </a:buClr>
              <a:buSzPct val="25000"/>
              <a:buFont typeface="Georgia"/>
              <a:buNone/>
            </a:pPr>
            <a:r>
              <a:rPr lang="en-US" sz="3300" b="1" i="0" u="none" strike="noStrike" cap="none" baseline="0" dirty="0" err="1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Физминутка</a:t>
            </a:r>
            <a:endParaRPr lang="en-US" sz="3300" b="1" i="0" u="none" strike="noStrike" cap="none" baseline="0" dirty="0">
              <a:solidFill>
                <a:srgbClr val="7B9899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Вышел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козлик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погулять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Свои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ножки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поразмять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Козлик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ножками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стучит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По-козлиному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кричит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…</a:t>
            </a:r>
            <a:r>
              <a:rPr lang="en-US" sz="3200" b="0" u="none" strike="noStrike" cap="none" baseline="0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Бе-бе-бе</a:t>
            </a:r>
            <a:r>
              <a:rPr lang="en-US" sz="3200" b="0" u="none" strike="noStrike" cap="none" baseline="0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200" b="1" i="0" u="none" strike="noStrike" cap="none" baseline="0" dirty="0" err="1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Ответь</a:t>
            </a:r>
            <a:r>
              <a:rPr lang="en-US" sz="3200" b="1" i="0" u="none" strike="noStrike" cap="none" baseline="0" dirty="0" smtClean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1" i="0" u="none" strike="noStrike" cap="none" baseline="0" dirty="0" err="1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на</a:t>
            </a:r>
            <a:r>
              <a:rPr lang="en-US" sz="3200" b="1" i="0" u="none" strike="noStrike" cap="none" baseline="0" dirty="0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en-US" sz="3200" b="1" i="0" u="none" strike="noStrike" cap="none" baseline="0" dirty="0" err="1">
                <a:solidFill>
                  <a:srgbClr val="7B9899"/>
                </a:solidFill>
                <a:latin typeface="+mn-lt"/>
                <a:ea typeface="Georgia"/>
                <a:cs typeface="Georgia"/>
                <a:sym typeface="Georgia"/>
              </a:rPr>
              <a:t>вопросы</a:t>
            </a:r>
            <a:endParaRPr lang="en-US" sz="3200" b="1" i="0" u="none" strike="noStrike" cap="none" baseline="0" dirty="0">
              <a:solidFill>
                <a:srgbClr val="7B9899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1676400"/>
            <a:ext cx="3376611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800600" y="1447800"/>
            <a:ext cx="4038599" cy="7667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None/>
            </a:pPr>
            <a:r>
              <a:rPr lang="ru-RU" sz="2400" dirty="0" smtClean="0">
                <a:latin typeface="+mn-lt"/>
              </a:rPr>
              <a:t>Почему </a:t>
            </a:r>
            <a:r>
              <a:rPr lang="ru-RU" sz="2400" dirty="0" err="1" smtClean="0">
                <a:latin typeface="+mn-lt"/>
              </a:rPr>
              <a:t>Дарёнка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осталась в </a:t>
            </a:r>
            <a:r>
              <a:rPr lang="ru-RU" sz="2400" dirty="0" smtClean="0">
                <a:latin typeface="+mn-lt"/>
              </a:rPr>
              <a:t>лесу одна? </a:t>
            </a:r>
            <a:endParaRPr lang="ru-RU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2786058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Как и чем одарило Серебряное копытце </a:t>
            </a:r>
            <a:r>
              <a:rPr lang="ru-RU" sz="2400" dirty="0" err="1" smtClean="0"/>
              <a:t>Дарёнку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0628" y="4286256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Найдите в тексте предложение, которое соответствует картинке.</a:t>
            </a:r>
            <a:endParaRPr lang="ru-RU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Custom Theme">
  <a:themeElements>
    <a:clrScheme name="1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ustom Theme">
  <a:themeElements>
    <a:clrScheme name="7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Theme">
  <a:themeElements>
    <a:clrScheme name="8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Custom Theme">
  <a:themeElements>
    <a:clrScheme name="10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Custom Theme">
  <a:themeElements>
    <a:clrScheme name="11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6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4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9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12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2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stom Theme">
  <a:themeElements>
    <a:clrScheme name="3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Theme">
  <a:themeElements>
    <a:clrScheme name="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ustom Theme">
  <a:themeElements>
    <a:clrScheme name="5_Официальная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D16349"/>
      </a:accent4>
      <a:accent5>
        <a:srgbClr val="CCB400"/>
      </a:accent5>
      <a:accent6>
        <a:srgbClr val="FFFFFF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281</Words>
  <PresentationFormat>Экран (4:3)</PresentationFormat>
  <Paragraphs>61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12</vt:i4>
      </vt:variant>
    </vt:vector>
  </HeadingPairs>
  <TitlesOfParts>
    <vt:vector size="25" baseType="lpstr"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Урок внеклассного чтения</vt:lpstr>
      <vt:lpstr>Дом-музей П.П.Бажова в Екатеринбурге</vt:lpstr>
      <vt:lpstr>Павел Петрович Бажов  1879    -   1950</vt:lpstr>
      <vt:lpstr>Павел Петрович Бажов</vt:lpstr>
      <vt:lpstr>Конкурс  на лучшего читателя</vt:lpstr>
      <vt:lpstr>Найди в тексте и прочитай</vt:lpstr>
      <vt:lpstr>      Опиши Серебряное копытце</vt:lpstr>
      <vt:lpstr>Физминутка</vt:lpstr>
      <vt:lpstr>Ответь на вопросы</vt:lpstr>
      <vt:lpstr>Создай своего козлика</vt:lpstr>
      <vt:lpstr>О т з ы в 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внеклассного чтения</dc:title>
  <dc:creator>Ostanina</dc:creator>
  <cp:lastModifiedBy>School-3</cp:lastModifiedBy>
  <cp:revision>9</cp:revision>
  <dcterms:modified xsi:type="dcterms:W3CDTF">2015-10-06T07:17:51Z</dcterms:modified>
</cp:coreProperties>
</file>