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6" r:id="rId4"/>
    <p:sldId id="268" r:id="rId5"/>
    <p:sldId id="264" r:id="rId6"/>
    <p:sldId id="265" r:id="rId7"/>
    <p:sldId id="261" r:id="rId8"/>
    <p:sldId id="256" r:id="rId9"/>
    <p:sldId id="257" r:id="rId10"/>
    <p:sldId id="258" r:id="rId11"/>
    <p:sldId id="260" r:id="rId12"/>
    <p:sldId id="259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8" d="100"/>
          <a:sy n="38" d="100"/>
        </p:scale>
        <p:origin x="-3660" y="-15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412776"/>
            <a:ext cx="9036050" cy="1470025"/>
          </a:xfrm>
        </p:spPr>
        <p:txBody>
          <a:bodyPr>
            <a:noAutofit/>
          </a:bodyPr>
          <a:lstStyle/>
          <a:p>
            <a:r>
              <a:rPr lang="ru-RU" sz="6000" dirty="0" smtClean="0"/>
              <a:t>Кулинарное путешествие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95536" y="2708920"/>
            <a:ext cx="8352928" cy="7669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Телекоммуникационный проект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1.bp.blogspot.com/-zkXe2DywJIY/VdheRFdeNmI/AAAAAAAAENI/4pncbIk0W9E/s1600/00000011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2647950" cy="1743076"/>
          </a:xfrm>
          <a:prstGeom prst="rect">
            <a:avLst/>
          </a:prstGeom>
          <a:noFill/>
        </p:spPr>
      </p:pic>
      <p:pic>
        <p:nvPicPr>
          <p:cNvPr id="1028" name="Picture 4" descr="http://www.playcast.ru/uploads/2015/09/23/1517205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2647950" cy="1743076"/>
          </a:xfrm>
          <a:prstGeom prst="rect">
            <a:avLst/>
          </a:prstGeom>
          <a:noFill/>
        </p:spPr>
      </p:pic>
      <p:pic>
        <p:nvPicPr>
          <p:cNvPr id="1030" name="Picture 6" descr="http://vdvbezheck.ru/pic/users/1/img/b2bf9f7125e40a54d705084bad365ce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501008"/>
            <a:ext cx="523875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39552" y="260648"/>
            <a:ext cx="79690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Задание 4. «Кулинарный фото-натюрморт»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3" descr="&amp;Kcy;&amp;acy;&amp;rcy;&amp;tcy;&amp;icy;&amp;ncy;&amp;kcy;&amp;icy; &amp;pcy;&amp;ocy; &amp;zcy;&amp;acy;&amp;pcy;&amp;rcy;&amp;ocy;&amp;scy;&amp;ucy; &amp;fcy;&amp;ocy;&amp;tcy;&amp;ocy;&amp;ncy;&amp;acy;&amp;tcy;&amp;yucy;&amp;rcy;&amp;mcy;&amp;ocy;&amp;rcy;&amp;tcy; &amp;iecy;&amp;dcy;&amp;acy; &amp;vcy; &amp;rcy;&amp;ucy;&amp;scy;&amp;scy;&amp;kcy;&amp;ocy;&amp;mcy; &amp;scy;&amp;tcy;&amp;icy;&amp;l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3944968" cy="3888432"/>
          </a:xfrm>
          <a:prstGeom prst="rect">
            <a:avLst/>
          </a:prstGeom>
          <a:noFill/>
        </p:spPr>
      </p:pic>
      <p:pic>
        <p:nvPicPr>
          <p:cNvPr id="15365" name="Picture 5" descr="&amp;Kcy;&amp;acy;&amp;rcy;&amp;tcy;&amp;icy;&amp;ncy;&amp;kcy;&amp;icy; &amp;pcy;&amp;ocy; &amp;zcy;&amp;acy;&amp;pcy;&amp;rcy;&amp;ocy;&amp;scy;&amp;ucy; &amp;fcy;&amp;ocy;&amp;tcy;&amp;ocy; &amp;iecy;&amp;dcy;&amp;acy; &amp;scy;&amp;tcy;&amp;ocy;&amp;l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836712"/>
            <a:ext cx="4482759" cy="2520280"/>
          </a:xfrm>
          <a:prstGeom prst="rect">
            <a:avLst/>
          </a:prstGeom>
          <a:noFill/>
        </p:spPr>
      </p:pic>
      <p:pic>
        <p:nvPicPr>
          <p:cNvPr id="15367" name="Picture 7" descr="&amp;Kcy;&amp;acy;&amp;rcy;&amp;tcy;&amp;icy;&amp;ncy;&amp;kcy;&amp;icy; &amp;pcy;&amp;ocy; &amp;zcy;&amp;acy;&amp;pcy;&amp;rcy;&amp;ocy;&amp;scy;&amp;ucy; &amp;fcy;&amp;ocy;&amp;tcy;&amp;ocy; &amp;iecy;&amp;dcy;&amp;acy; &amp;scy;&amp;tcy;&amp;ocy;&amp;lcy; &amp;kcy;&amp;acy;&amp;zcy;&amp;acy;&amp;khcy;&amp;scy;&amp;kcy;&amp;ocy;&amp;iecy; &amp;zcy;&amp;acy;&amp;scy;&amp;tcy;&amp;ocy;&amp;lcy;&amp;softcy;&amp;ie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573016"/>
            <a:ext cx="4680520" cy="31203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5229200"/>
            <a:ext cx="437010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Атмосфера трапезы</a:t>
            </a:r>
          </a:p>
          <a:p>
            <a:r>
              <a:rPr lang="ru-RU" sz="3200" dirty="0" smtClean="0"/>
              <a:t> в национальном стиле!</a:t>
            </a:r>
            <a:endParaRPr lang="ru-RU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Задание 5.«Письма друзьям»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944"/>
          </a:xfrm>
        </p:spPr>
        <p:txBody>
          <a:bodyPr/>
          <a:lstStyle/>
          <a:p>
            <a:r>
              <a:rPr lang="ru-RU" dirty="0" smtClean="0"/>
              <a:t>Команды пишут 2 письма друг другу. В первом письме каждая команда описывает традиционные блюда своей страны, своего края и задаёт 3 вопроса. Во втором письме команда отвечает на вопросы команды «Друга по переписке»</a:t>
            </a:r>
          </a:p>
          <a:p>
            <a:endParaRPr lang="ru-RU" dirty="0"/>
          </a:p>
        </p:txBody>
      </p:sp>
      <p:pic>
        <p:nvPicPr>
          <p:cNvPr id="17410" name="Picture 2" descr="&amp;Kcy;&amp;acy;&amp;rcy;&amp;tcy;&amp;icy;&amp;ncy;&amp;kcy;&amp;icy; &amp;pcy;&amp;ocy; &amp;zcy;&amp;acy;&amp;pcy;&amp;rcy;&amp;ocy;&amp;scy;&amp;ucy; &amp;dcy;&amp;rcy;&amp;ucy;&amp;gcy; &amp;pcy;&amp;ocy; &amp;pcy;&amp;iecy;&amp;rcy;&amp;iecy;&amp;pcy;&amp;icy;&amp;scy;&amp;k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221088"/>
            <a:ext cx="2249055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332656"/>
            <a:ext cx="8229600" cy="1143000"/>
          </a:xfrm>
        </p:spPr>
        <p:txBody>
          <a:bodyPr/>
          <a:lstStyle/>
          <a:p>
            <a:r>
              <a:rPr lang="ru-RU" b="1" dirty="0" smtClean="0"/>
              <a:t>Задание 6. «Рефлексия»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Оправдались ли  ваши ожидания от участия в проекте?</a:t>
            </a:r>
          </a:p>
          <a:p>
            <a:pPr lvl="0"/>
            <a:r>
              <a:rPr lang="ru-RU" dirty="0" smtClean="0"/>
              <a:t>Какие задания показались наиболее интересными?</a:t>
            </a:r>
          </a:p>
          <a:p>
            <a:pPr lvl="0"/>
            <a:r>
              <a:rPr lang="ru-RU" dirty="0" smtClean="0"/>
              <a:t>Какие трудности возникали при выполнении заданий на разных этапах?</a:t>
            </a:r>
          </a:p>
          <a:p>
            <a:pPr lvl="0"/>
            <a:r>
              <a:rPr lang="ru-RU" dirty="0" smtClean="0"/>
              <a:t>Какие задания показались вам совсем простыми и неинтересными?</a:t>
            </a:r>
          </a:p>
          <a:p>
            <a:pPr lvl="0"/>
            <a:r>
              <a:rPr lang="ru-RU" dirty="0" smtClean="0"/>
              <a:t>Ваши пожелания авторам проекта. Какие еще темы для будущих проектов вам интересны?</a:t>
            </a:r>
          </a:p>
          <a:p>
            <a:endParaRPr lang="ru-RU" dirty="0"/>
          </a:p>
        </p:txBody>
      </p:sp>
      <p:pic>
        <p:nvPicPr>
          <p:cNvPr id="16386" name="Picture 2" descr="&amp;Kcy;&amp;acy;&amp;rcy;&amp;tcy;&amp;icy;&amp;ncy;&amp;kcy;&amp;icy; &amp;pcy;&amp;ocy; &amp;zcy;&amp;acy;&amp;pcy;&amp;rcy;&amp;ocy;&amp;scy;&amp;ucy; &amp;rcy;&amp;iecy;&amp;fcy;&amp;lcy;&amp;iecy;&amp;kcy;&amp;s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8640"/>
            <a:ext cx="1584174" cy="1584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412776"/>
            <a:ext cx="9036050" cy="1470025"/>
          </a:xfrm>
        </p:spPr>
        <p:txBody>
          <a:bodyPr>
            <a:noAutofit/>
          </a:bodyPr>
          <a:lstStyle/>
          <a:p>
            <a:r>
              <a:rPr lang="ru-RU" sz="6000" dirty="0" smtClean="0"/>
              <a:t>Кулинарное путешествие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95536" y="2708920"/>
            <a:ext cx="8352928" cy="7669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Телекоммуникационный проект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1.bp.blogspot.com/-zkXe2DywJIY/VdheRFdeNmI/AAAAAAAAENI/4pncbIk0W9E/s1600/00000011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2647950" cy="1743076"/>
          </a:xfrm>
          <a:prstGeom prst="rect">
            <a:avLst/>
          </a:prstGeom>
          <a:noFill/>
        </p:spPr>
      </p:pic>
      <p:pic>
        <p:nvPicPr>
          <p:cNvPr id="1028" name="Picture 4" descr="http://www.playcast.ru/uploads/2015/09/23/1517205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2647950" cy="1743076"/>
          </a:xfrm>
          <a:prstGeom prst="rect">
            <a:avLst/>
          </a:prstGeom>
          <a:noFill/>
        </p:spPr>
      </p:pic>
      <p:pic>
        <p:nvPicPr>
          <p:cNvPr id="24578" name="Picture 2" descr="http://st.club-lexus.ru/attach/u/ad4629769a0ec18a668c335ad8cb483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501008"/>
            <a:ext cx="4305300" cy="1228726"/>
          </a:xfrm>
          <a:prstGeom prst="rect">
            <a:avLst/>
          </a:prstGeom>
          <a:noFill/>
        </p:spPr>
      </p:pic>
      <p:pic>
        <p:nvPicPr>
          <p:cNvPr id="24580" name="Picture 4" descr="http://sosh4.uoteuch.ru/images/242c2b9594ceb10e4307e1c7de7a6416.jpg"/>
          <p:cNvPicPr>
            <a:picLocks noChangeAspect="1" noChangeArrowheads="1"/>
          </p:cNvPicPr>
          <p:nvPr/>
        </p:nvPicPr>
        <p:blipFill>
          <a:blip r:embed="rId5" cstate="print"/>
          <a:srcRect t="25483" r="-439" b="38416"/>
          <a:stretch>
            <a:fillRect/>
          </a:stretch>
        </p:blipFill>
        <p:spPr bwMode="auto">
          <a:xfrm>
            <a:off x="1259632" y="5373216"/>
            <a:ext cx="6696744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Формирование рабочих групп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/>
          <a:lstStyle/>
          <a:p>
            <a:r>
              <a:rPr lang="ru-RU" b="1" dirty="0" smtClean="0"/>
              <a:t>локальный координатор,</a:t>
            </a:r>
          </a:p>
          <a:p>
            <a:r>
              <a:rPr lang="ru-RU" dirty="0" smtClean="0"/>
              <a:t>получение информационных материалов,</a:t>
            </a:r>
          </a:p>
          <a:p>
            <a:r>
              <a:rPr lang="ru-RU" dirty="0" smtClean="0"/>
              <a:t> распределить обязанности каждого члена команды по направлениям: организаторы, исследователи, референты, технические ассистенты (помощники), универсалы.</a:t>
            </a:r>
          </a:p>
          <a:p>
            <a:r>
              <a:rPr lang="ru-RU" sz="4800" b="1" dirty="0" smtClean="0">
                <a:solidFill>
                  <a:srgbClr val="FF0000"/>
                </a:solidFill>
              </a:rPr>
              <a:t>Регистрация команды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t="13034" r="1764" b="9267"/>
          <a:stretch>
            <a:fillRect/>
          </a:stretch>
        </p:blipFill>
        <p:spPr bwMode="auto">
          <a:xfrm>
            <a:off x="80331" y="2132856"/>
            <a:ext cx="9063669" cy="4032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851920" y="1268760"/>
            <a:ext cx="50308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http://wikikurgan.ru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22532" name="Picture 4" descr="Nazvanie sayta KurganWiki ten'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4186512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313" t="11634" r="6095" b="12767"/>
          <a:stretch>
            <a:fillRect/>
          </a:stretch>
        </p:blipFill>
        <p:spPr bwMode="auto">
          <a:xfrm>
            <a:off x="143000" y="1196752"/>
            <a:ext cx="8850983" cy="42484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750952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2.Творческая и созидательная деятельность детей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99715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Презентация (для визитки и других заданий)</a:t>
            </a:r>
          </a:p>
          <a:p>
            <a:pPr lvl="0"/>
            <a:r>
              <a:rPr lang="ru-RU" dirty="0" smtClean="0"/>
              <a:t>Создание </a:t>
            </a:r>
            <a:r>
              <a:rPr lang="ru-RU" dirty="0" err="1" smtClean="0"/>
              <a:t>аккаунта</a:t>
            </a:r>
            <a:r>
              <a:rPr lang="ru-RU" dirty="0" smtClean="0"/>
              <a:t> </a:t>
            </a:r>
            <a:r>
              <a:rPr lang="en-US" dirty="0" smtClean="0"/>
              <a:t>Google</a:t>
            </a:r>
            <a:r>
              <a:rPr lang="ru-RU" dirty="0" smtClean="0"/>
              <a:t>, адреса электронной почты</a:t>
            </a:r>
          </a:p>
          <a:p>
            <a:pPr lvl="0"/>
            <a:r>
              <a:rPr lang="ru-RU" dirty="0" smtClean="0"/>
              <a:t>Облачные технологии </a:t>
            </a:r>
            <a:r>
              <a:rPr lang="en-US" dirty="0" smtClean="0"/>
              <a:t>Google (</a:t>
            </a:r>
            <a:r>
              <a:rPr lang="ru-RU" dirty="0" smtClean="0"/>
              <a:t>диск, таблица проекта)</a:t>
            </a:r>
          </a:p>
          <a:p>
            <a:pPr lvl="0"/>
            <a:r>
              <a:rPr lang="ru-RU" dirty="0" smtClean="0"/>
              <a:t>Цифровое оборудование (фотоаппарат, сканер, принтер, </a:t>
            </a:r>
            <a:r>
              <a:rPr lang="en-US" dirty="0" smtClean="0"/>
              <a:t>web</a:t>
            </a:r>
            <a:r>
              <a:rPr lang="ru-RU" dirty="0" smtClean="0"/>
              <a:t>- камера)</a:t>
            </a:r>
          </a:p>
          <a:p>
            <a:pPr lvl="0"/>
            <a:r>
              <a:rPr lang="ru-RU" dirty="0" smtClean="0"/>
              <a:t>Интернет – ресурсы (энциклопедии, </a:t>
            </a:r>
            <a:r>
              <a:rPr lang="ru-RU" dirty="0" err="1" smtClean="0"/>
              <a:t>арт-галереи</a:t>
            </a:r>
            <a:r>
              <a:rPr lang="ru-RU" dirty="0" smtClean="0"/>
              <a:t> и др.)</a:t>
            </a:r>
          </a:p>
          <a:p>
            <a:pPr lvl="0"/>
            <a:r>
              <a:rPr lang="ru-RU" dirty="0" smtClean="0"/>
              <a:t>Интерактивные задания (различные прикладные программы, либо Интернет - ресурс для создания интерактивных заданий </a:t>
            </a:r>
            <a:r>
              <a:rPr lang="en-US" dirty="0" smtClean="0"/>
              <a:t>Learning Apps</a:t>
            </a:r>
            <a:r>
              <a:rPr lang="ru-RU" dirty="0" smtClean="0"/>
              <a:t>.</a:t>
            </a:r>
            <a:r>
              <a:rPr lang="en-US" dirty="0" smtClean="0"/>
              <a:t>org</a:t>
            </a:r>
            <a:r>
              <a:rPr lang="ru-RU" dirty="0" smtClean="0"/>
              <a:t>)</a:t>
            </a:r>
          </a:p>
          <a:p>
            <a:pPr lvl="0">
              <a:buNone/>
            </a:pPr>
            <a:endParaRPr lang="ru-RU" dirty="0" smtClean="0"/>
          </a:p>
          <a:p>
            <a:pPr lvl="0" algn="r">
              <a:buNone/>
            </a:pPr>
            <a:r>
              <a:rPr lang="ru-RU" sz="4200" dirty="0" smtClean="0">
                <a:solidFill>
                  <a:srgbClr val="FF0000"/>
                </a:solidFill>
              </a:rPr>
              <a:t>Информационные и </a:t>
            </a:r>
          </a:p>
          <a:p>
            <a:pPr lvl="0" algn="r">
              <a:buNone/>
            </a:pPr>
            <a:r>
              <a:rPr lang="ru-RU" sz="4200" dirty="0" smtClean="0">
                <a:solidFill>
                  <a:srgbClr val="FF0000"/>
                </a:solidFill>
              </a:rPr>
              <a:t>телекоммуникационные</a:t>
            </a:r>
          </a:p>
          <a:p>
            <a:pPr lvl="0" algn="r">
              <a:buNone/>
            </a:pPr>
            <a:r>
              <a:rPr lang="ru-RU" sz="4200" dirty="0" smtClean="0">
                <a:solidFill>
                  <a:srgbClr val="FF0000"/>
                </a:solidFill>
              </a:rPr>
              <a:t> технологии</a:t>
            </a:r>
            <a:endParaRPr lang="ru-RU" sz="42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16632"/>
            <a:ext cx="1368152" cy="1402702"/>
          </a:xfrm>
          <a:prstGeom prst="rect">
            <a:avLst/>
          </a:prstGeom>
          <a:noFill/>
        </p:spPr>
      </p:pic>
      <p:pic>
        <p:nvPicPr>
          <p:cNvPr id="1028" name="Picture 4" descr="&amp;Kcy;&amp;acy;&amp;rcy;&amp;tcy;&amp;icy;&amp;ncy;&amp;kcy;&amp;icy; &amp;pcy;&amp;ocy; &amp;zcy;&amp;acy;&amp;pcy;&amp;rcy;&amp;ocy;&amp;scy;&amp;ucy; &amp;acy;&amp;kcy;&amp;kcy;&amp;acy;&amp;ucy;&amp;ncy;&amp;tcy; &amp;gcy;&amp;ucy;&amp;gcy;&amp;l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509120"/>
            <a:ext cx="3816424" cy="2200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 l="2950" t="10934" r="4125" b="4368"/>
          <a:stretch>
            <a:fillRect/>
          </a:stretch>
        </p:blipFill>
        <p:spPr bwMode="auto">
          <a:xfrm>
            <a:off x="0" y="764704"/>
            <a:ext cx="9144000" cy="468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0532" y="260648"/>
            <a:ext cx="8923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Сайт МБОУ «Гимназия №32» города Кургана, Р</a:t>
            </a:r>
            <a:r>
              <a:rPr lang="ru-RU" sz="2800" b="1" dirty="0" smtClean="0">
                <a:solidFill>
                  <a:srgbClr val="FF0000"/>
                </a:solidFill>
              </a:rPr>
              <a:t>оссия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5517232"/>
            <a:ext cx="61895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гимназия32.рф/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&amp;Kcy;&amp;acy;&amp;rcy;&amp;tcy;&amp;icy;&amp;ncy;&amp;kcy;&amp;icy; &amp;pcy;&amp;ocy; &amp;zcy;&amp;acy;&amp;pcy;&amp;rcy;&amp;ocy;&amp;scy;&amp;ucy; &amp;vcy;&amp;icy;&amp;zcy;&amp;icy;&amp;tcy;&amp;kcy;&amp;acy; &amp;kcy;&amp;ocy;&amp;mcy;&amp;acy;&amp;ncy;&amp;dcy;&amp;ycy;"/>
          <p:cNvPicPr>
            <a:picLocks noChangeAspect="1" noChangeArrowheads="1"/>
          </p:cNvPicPr>
          <p:nvPr/>
        </p:nvPicPr>
        <p:blipFill>
          <a:blip r:embed="rId2" cstate="print"/>
          <a:srcRect l="10395" t="7560" r="-1114" b="19361"/>
          <a:stretch>
            <a:fillRect/>
          </a:stretch>
        </p:blipFill>
        <p:spPr bwMode="auto">
          <a:xfrm>
            <a:off x="539552" y="476672"/>
            <a:ext cx="4176464" cy="2523280"/>
          </a:xfrm>
          <a:prstGeom prst="rect">
            <a:avLst/>
          </a:prstGeom>
          <a:noFill/>
        </p:spPr>
      </p:pic>
      <p:pic>
        <p:nvPicPr>
          <p:cNvPr id="18436" name="Picture 4" descr="&amp;Kcy;&amp;acy;&amp;rcy;&amp;tcy;&amp;icy;&amp;ncy;&amp;kcy;&amp;icy; &amp;pcy;&amp;ocy; &amp;zcy;&amp;acy;&amp;pcy;&amp;rcy;&amp;ocy;&amp;scy;&amp;ucy; &amp;vcy;&amp;icy;&amp;zcy;&amp;icy;&amp;tcy;&amp;kcy;&amp;acy; &amp;kcy;&amp;ocy;&amp;mcy;&amp;acy;&amp;ncy;&amp;dcy;&amp;y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32656"/>
            <a:ext cx="3333750" cy="2505076"/>
          </a:xfrm>
          <a:prstGeom prst="rect">
            <a:avLst/>
          </a:prstGeom>
          <a:noFill/>
        </p:spPr>
      </p:pic>
      <p:pic>
        <p:nvPicPr>
          <p:cNvPr id="18438" name="Picture 6" descr="&amp;Kcy;&amp;acy;&amp;rcy;&amp;tcy;&amp;icy;&amp;ncy;&amp;kcy;&amp;icy; &amp;pcy;&amp;ocy; &amp;zcy;&amp;acy;&amp;pcy;&amp;rcy;&amp;ocy;&amp;scy;&amp;ucy; &amp;vcy;&amp;icy;&amp;zcy;&amp;icy;&amp;tcy;&amp;kcy;&amp;acy; &amp;kcy;&amp;ocy;&amp;mcy;&amp;acy;&amp;ncy;&amp;dcy;&amp;y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996952"/>
            <a:ext cx="4286250" cy="3219451"/>
          </a:xfrm>
          <a:prstGeom prst="rect">
            <a:avLst/>
          </a:prstGeom>
          <a:noFill/>
        </p:spPr>
      </p:pic>
      <p:pic>
        <p:nvPicPr>
          <p:cNvPr id="18440" name="Picture 8" descr="&amp;Kcy;&amp;acy;&amp;rcy;&amp;tcy;&amp;icy;&amp;ncy;&amp;kcy;&amp;icy; &amp;pcy;&amp;ocy; &amp;zcy;&amp;acy;&amp;pcy;&amp;rcy;&amp;ocy;&amp;scy;&amp;ucy; &amp;vcy;&amp;icy;&amp;zcy;&amp;icy;&amp;tcy;&amp;kcy;&amp;acy; &amp;kcy;&amp;ocy;&amp;mcy;&amp;acy;&amp;ncy;&amp;dcy;&amp;y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212976"/>
            <a:ext cx="3983356" cy="2808312"/>
          </a:xfrm>
          <a:prstGeom prst="rect">
            <a:avLst/>
          </a:prstGeom>
          <a:noFill/>
        </p:spPr>
      </p:pic>
      <p:pic>
        <p:nvPicPr>
          <p:cNvPr id="8194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116632"/>
            <a:ext cx="1641897" cy="1641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cy;&amp;acy;&amp;rcy;&amp;tcy;&amp;icy;&amp;ncy;&amp;kcy;&amp;icy; &amp;pcy;&amp;ocy; &amp;zcy;&amp;acy;&amp;pcy;&amp;rcy;&amp;ocy;&amp;scy;&amp;ucy; &amp;Dcy;&amp;icy;&amp;iecy;&amp;gcy;&amp;ocy; &amp;Vcy;&amp;iecy;&amp;lcy;&amp;acy;&amp;scy;&amp;kcy;&amp;iecy;&amp;scy;, “&amp;Zcy;&amp;acy;&amp;vcy;&amp;tcy;&amp;rcy;&amp;acy;&amp;kcy;” (1617), “&amp;Kcy;&amp;rcy;&amp;iecy;&amp;scy;&amp;tcy;&amp;softcy;&amp;yacy;&amp;ncy;&amp;scy;&amp;kcy;&amp;icy;&amp;jcy; &amp;zcy;&amp;acy;&amp;vcy;&amp;tcy;&amp;rcy;&amp;acy;&amp;kcy;” (1618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3541536" cy="30963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4293096"/>
            <a:ext cx="25347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 smtClean="0"/>
              <a:t>Бодегонес</a:t>
            </a:r>
            <a:r>
              <a:rPr lang="ru-RU" sz="3600" dirty="0" smtClean="0"/>
              <a:t> ?</a:t>
            </a:r>
            <a:endParaRPr lang="ru-RU" sz="36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51520" y="332656"/>
            <a:ext cx="83529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2.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Кулинарная викторина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124744"/>
            <a:ext cx="2952328" cy="221424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5013176"/>
            <a:ext cx="333354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/>
              <a:t>Гурьевская</a:t>
            </a:r>
            <a:r>
              <a:rPr lang="ru-RU" sz="3200" dirty="0" smtClean="0"/>
              <a:t> каша ?</a:t>
            </a:r>
          </a:p>
          <a:p>
            <a:r>
              <a:rPr lang="ru-RU" sz="3200" dirty="0" smtClean="0"/>
              <a:t>Соус Бешамель ?</a:t>
            </a:r>
            <a:endParaRPr lang="ru-RU" sz="3200" dirty="0"/>
          </a:p>
        </p:txBody>
      </p:sp>
      <p:pic>
        <p:nvPicPr>
          <p:cNvPr id="1031" name="Picture 7" descr="&amp;Kcy;&amp;acy;&amp;rcy;&amp;tcy;&amp;icy;&amp;ncy;&amp;kcy;&amp;icy; &amp;pcy;&amp;ocy; &amp;zcy;&amp;acy;&amp;pcy;&amp;rcy;&amp;ocy;&amp;scy;&amp;ucy; &amp;kcy;&amp;ucy;&amp;lcy;&amp;icy;&amp;ncy;&amp;acy;&amp;rcy;&amp;ncy;&amp;ycy;&amp;iecy; &amp;bcy;&amp;lcy;&amp;yucy;&amp;dcy;&amp;acy; &amp;icy; &amp;kcy;&amp;ocy;&amp;mcy;&amp;pcy;&amp;ocy;&amp;zcy;&amp;icy;&amp;tcy;&amp;ocy;&amp;rcy;&amp;y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005064"/>
            <a:ext cx="4007857" cy="2567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23528" y="260648"/>
            <a:ext cx="82089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3.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Вкусная картина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6021288"/>
            <a:ext cx="44153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Power Paint</a:t>
            </a:r>
            <a:r>
              <a:rPr lang="ru-RU" sz="3200" dirty="0" smtClean="0"/>
              <a:t>, 16 слайдов </a:t>
            </a:r>
            <a:endParaRPr lang="ru-RU" sz="3200" dirty="0"/>
          </a:p>
        </p:txBody>
      </p:sp>
      <p:pic>
        <p:nvPicPr>
          <p:cNvPr id="14339" name="Picture 3" descr="&amp;Kcy;&amp;acy;&amp;rcy;&amp;tcy;&amp;icy;&amp;ncy;&amp;kcy;&amp;icy; &amp;pcy;&amp;ocy; &amp;zcy;&amp;acy;&amp;pcy;&amp;rcy;&amp;ocy;&amp;scy;&amp;ucy; &amp;zcy;&amp;acy;&amp;vcy;&amp;tcy;&amp;rcy;&amp;acy;&amp;kcy;&amp;icy; &amp;ncy;&amp;acy; &amp;kcy;&amp;acy;&amp;rcy;&amp;tcy;&amp;icy;&amp;ncy;&amp;acy;&amp;khcy; &amp;khcy;&amp;ucy;&amp;dcy;&amp;ocy;&amp;zhcy;&amp;ncy;&amp;icy;&amp;k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2500907" cy="2055094"/>
          </a:xfrm>
          <a:prstGeom prst="rect">
            <a:avLst/>
          </a:prstGeom>
          <a:noFill/>
        </p:spPr>
      </p:pic>
      <p:pic>
        <p:nvPicPr>
          <p:cNvPr id="14341" name="Picture 5" descr="&amp;Kcy;&amp;acy;&amp;rcy;&amp;tcy;&amp;icy;&amp;ncy;&amp;kcy;&amp;icy; &amp;pcy;&amp;ocy; &amp;zcy;&amp;acy;&amp;pcy;&amp;rcy;&amp;ocy;&amp;scy;&amp;ucy; &amp;zcy;&amp;acy;&amp;vcy;&amp;tcy;&amp;rcy;&amp;acy;&amp;kcy;&amp;icy; &amp;ncy;&amp;acy; &amp;kcy;&amp;acy;&amp;rcy;&amp;tcy;&amp;icy;&amp;ncy;&amp;acy;&amp;khcy; &amp;khcy;&amp;ucy;&amp;dcy;&amp;ocy;&amp;zhcy;&amp;ncy;&amp;icy;&amp;kcy;&amp;ocy;&amp;v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340768"/>
            <a:ext cx="2232132" cy="1872208"/>
          </a:xfrm>
          <a:prstGeom prst="rect">
            <a:avLst/>
          </a:prstGeom>
          <a:noFill/>
        </p:spPr>
      </p:pic>
      <p:pic>
        <p:nvPicPr>
          <p:cNvPr id="14343" name="Picture 7" descr="&amp;Kcy;&amp;acy;&amp;rcy;&amp;tcy;&amp;icy;&amp;ncy;&amp;kcy;&amp;icy; &amp;pcy;&amp;ocy; &amp;zcy;&amp;acy;&amp;pcy;&amp;rcy;&amp;ocy;&amp;scy;&amp;ucy; &amp;zcy;&amp;acy;&amp;vcy;&amp;tcy;&amp;rcy;&amp;acy;&amp;kcy;&amp;icy; &amp;ncy;&amp;acy; &amp;kcy;&amp;acy;&amp;rcy;&amp;tcy;&amp;icy;&amp;ncy;&amp;acy;&amp;khcy; &amp;khcy;&amp;ucy;&amp;dcy;&amp;ocy;&amp;zhcy;&amp;ncy;&amp;icy;&amp;kcy;&amp;ocy;&amp;v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772816"/>
            <a:ext cx="2304256" cy="1728192"/>
          </a:xfrm>
          <a:prstGeom prst="rect">
            <a:avLst/>
          </a:prstGeom>
          <a:noFill/>
        </p:spPr>
      </p:pic>
      <p:pic>
        <p:nvPicPr>
          <p:cNvPr id="14345" name="Picture 9" descr="&amp;Kcy;&amp;acy;&amp;rcy;&amp;tcy;&amp;icy;&amp;ncy;&amp;kcy;&amp;icy; &amp;pcy;&amp;ocy; &amp;zcy;&amp;acy;&amp;pcy;&amp;rcy;&amp;ocy;&amp;scy;&amp;ucy; &amp;ocy;&amp;bcy;&amp;iecy;&amp;dcy; &amp;ncy;&amp;acy; &amp;kcy;&amp;acy;&amp;rcy;&amp;tcy;&amp;icy;&amp;ncy;&amp;acy;&amp;khcy; &amp;khcy;&amp;ucy;&amp;dcy;&amp;ocy;&amp;zhcy;&amp;ncy;&amp;icy;&amp;kcy;&amp;ocy;&amp;v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140968"/>
            <a:ext cx="2053100" cy="2664296"/>
          </a:xfrm>
          <a:prstGeom prst="rect">
            <a:avLst/>
          </a:prstGeom>
          <a:noFill/>
        </p:spPr>
      </p:pic>
      <p:pic>
        <p:nvPicPr>
          <p:cNvPr id="14347" name="Picture 11" descr="&amp;Kcy;&amp;acy;&amp;rcy;&amp;tcy;&amp;icy;&amp;ncy;&amp;kcy;&amp;icy; &amp;pcy;&amp;ocy; &amp;zcy;&amp;acy;&amp;pcy;&amp;rcy;&amp;ocy;&amp;scy;&amp;ucy; &amp;ocy;&amp;bcy;&amp;iecy;&amp;dcy; &amp;ncy;&amp;acy; &amp;kcy;&amp;acy;&amp;rcy;&amp;tcy;&amp;icy;&amp;ncy;&amp;acy;&amp;khcy; &amp;khcy;&amp;ucy;&amp;dcy;&amp;ocy;&amp;zhcy;&amp;ncy;&amp;icy;&amp;kcy;&amp;ocy;&amp;v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3861048"/>
            <a:ext cx="2853147" cy="2160240"/>
          </a:xfrm>
          <a:prstGeom prst="rect">
            <a:avLst/>
          </a:prstGeom>
          <a:noFill/>
        </p:spPr>
      </p:pic>
      <p:pic>
        <p:nvPicPr>
          <p:cNvPr id="14349" name="Picture 13" descr="&amp;Kcy;&amp;acy;&amp;rcy;&amp;tcy;&amp;icy;&amp;ncy;&amp;kcy;&amp;icy; &amp;pcy;&amp;ocy; &amp;zcy;&amp;acy;&amp;pcy;&amp;rcy;&amp;ocy;&amp;scy;&amp;ucy; &amp;ucy;&amp;zhcy;&amp;icy;&amp;ncy; &amp;ncy;&amp;acy; &amp;kcy;&amp;acy;&amp;rcy;&amp;tcy;&amp;icy;&amp;ncy;&amp;acy;&amp;khcy; &amp;khcy;&amp;ucy;&amp;dcy;&amp;ocy;&amp;zhcy;&amp;ncy;&amp;icy;&amp;kcy;&amp;ocy;&amp;v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4509120"/>
            <a:ext cx="3092234" cy="1584176"/>
          </a:xfrm>
          <a:prstGeom prst="rect">
            <a:avLst/>
          </a:prstGeom>
          <a:noFill/>
        </p:spPr>
      </p:pic>
      <p:pic>
        <p:nvPicPr>
          <p:cNvPr id="14351" name="Picture 15" descr="&amp;Kcy;&amp;acy;&amp;rcy;&amp;tcy;&amp;icy;&amp;ncy;&amp;kcy;&amp;icy; &amp;pcy;&amp;ocy; &amp;zcy;&amp;acy;&amp;pcy;&amp;rcy;&amp;ocy;&amp;scy;&amp;ucy; &amp;lcy;&amp;iecy;&amp;ncy;&amp;tcy;&amp;acy; &amp;vcy;&amp;rcy;&amp;iecy;&amp;mcy;&amp;iecy;&amp;ncy;&amp;icy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2320" y="188640"/>
            <a:ext cx="1512168" cy="1512168"/>
          </a:xfrm>
          <a:prstGeom prst="rect">
            <a:avLst/>
          </a:prstGeom>
          <a:noFill/>
        </p:spPr>
      </p:pic>
      <p:pic>
        <p:nvPicPr>
          <p:cNvPr id="14353" name="Picture 17" descr="&amp;Kcy;&amp;acy;&amp;rcy;&amp;tcy;&amp;icy;&amp;ncy;&amp;kcy;&amp;icy; &amp;pcy;&amp;ocy; &amp;zcy;&amp;acy;&amp;pcy;&amp;rcy;&amp;ocy;&amp;scy;&amp;ucy; &amp;zhcy;&amp;acy;&amp;ncy;&amp;rcy;&amp;ycy; &amp;zhcy;&amp;icy;&amp;vcy;&amp;ocy;&amp;pcy;&amp;icy;&amp;scy;&amp;icy;"/>
          <p:cNvPicPr>
            <a:picLocks noChangeAspect="1" noChangeArrowheads="1"/>
          </p:cNvPicPr>
          <p:nvPr/>
        </p:nvPicPr>
        <p:blipFill>
          <a:blip r:embed="rId9" cstate="print"/>
          <a:srcRect t="20160" r="776" b="55900"/>
          <a:stretch>
            <a:fillRect/>
          </a:stretch>
        </p:blipFill>
        <p:spPr bwMode="auto">
          <a:xfrm rot="16200000">
            <a:off x="6125150" y="3839150"/>
            <a:ext cx="5112568" cy="9251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276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Кулинарное путешествие</vt:lpstr>
      <vt:lpstr>1. Формирование рабочих групп</vt:lpstr>
      <vt:lpstr>Слайд 3</vt:lpstr>
      <vt:lpstr>Слайд 4</vt:lpstr>
      <vt:lpstr>2.Творческая и созидательная деятельность детей</vt:lpstr>
      <vt:lpstr>Слайд 6</vt:lpstr>
      <vt:lpstr>Слайд 7</vt:lpstr>
      <vt:lpstr>Слайд 8</vt:lpstr>
      <vt:lpstr>Слайд 9</vt:lpstr>
      <vt:lpstr>Слайд 10</vt:lpstr>
      <vt:lpstr>Задание 5.«Письма друзьям»</vt:lpstr>
      <vt:lpstr>Задание 6. «Рефлексия» </vt:lpstr>
      <vt:lpstr>Кулинарное путешествие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мария</cp:lastModifiedBy>
  <cp:revision>24</cp:revision>
  <dcterms:created xsi:type="dcterms:W3CDTF">2016-11-26T08:32:28Z</dcterms:created>
  <dcterms:modified xsi:type="dcterms:W3CDTF">2017-02-06T15:52:25Z</dcterms:modified>
</cp:coreProperties>
</file>