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7" r:id="rId2"/>
    <p:sldId id="275" r:id="rId3"/>
    <p:sldId id="261" r:id="rId4"/>
    <p:sldId id="262" r:id="rId5"/>
    <p:sldId id="26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70" r:id="rId16"/>
    <p:sldId id="267" r:id="rId17"/>
    <p:sldId id="285" r:id="rId18"/>
    <p:sldId id="264" r:id="rId19"/>
    <p:sldId id="286" r:id="rId20"/>
    <p:sldId id="287" r:id="rId21"/>
    <p:sldId id="288" r:id="rId22"/>
    <p:sldId id="289" r:id="rId23"/>
    <p:sldId id="290" r:id="rId24"/>
    <p:sldId id="272" r:id="rId25"/>
    <p:sldId id="29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B8E6-6F59-4B84-A2F2-E156E8D3C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3643"/>
      </p:ext>
    </p:extLst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&#1092;&#1080;&#1079;-&#1084;&#1072;&#1090;%20&#1082;&#1074;&#1085;2\&#1043;&#1080;&#1084;&#1085;%20&#1050;&#1042;&#1053;%20-%20&#1052;&#1099;%20&#1085;&#1072;&#1095;&#1080;&#1085;&#1072;&#1077;&#1084;%20&#1050;&#1042;&#1053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92;&#1080;&#1079;-&#1084;&#1072;&#1090;%20&#1082;&#1074;&#1085;2\&#1043;&#1080;&#1084;&#1085;%20&#1089;&#1090;&#1091;&#1076;&#1077;&#1085;&#1090;&#1086;&#1074;%20&#1084;&#1080;&#1085;&#1091;&#1089;%20-%20&#1042;&#1086;%20&#1092;&#1088;&#1072;&#1085;&#1094;&#1091;&#1079;&#1089;&#1082;&#1086;&#1081;%20&#1089;&#1090;&#1086;&#1088;&#1086;&#1085;&#1077;....mp3" TargetMode="Externa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92;&#1080;&#1079;-&#1084;&#1072;&#1090;%20&#1082;&#1074;&#1085;2\&#1052;&#1048;&#1053;&#1059;&#1057;%20-%20&#1052;&#1099;%20&#1046;&#1077;&#1083;&#1072;&#1077;&#1084;%20&#1057;&#1095;&#1072;&#1089;&#1090;&#1100;&#1103;%20&#1042;&#1072;&#1084;.mp3" TargetMode="Externa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9.gif"/><Relationship Id="rId7" Type="http://schemas.openxmlformats.org/officeDocument/2006/relationships/image" Target="../media/image2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92;&#1080;&#1079;-&#1084;&#1072;&#1090;%20&#1082;&#1074;&#1085;2\&#1060;&#1080;&#1085;&#1072;&#1083;&#1100;&#1085;&#1072;&#1103;%20&#1087;&#1077;&#1089;&#1085;&#1103;%20&#1085;&#1072;%20&#1096;&#1082;&#1086;&#1083;&#1100;&#1085;&#1086;&#1084;%20&#1050;&#1042;&#1053;%20-%20&#1052;&#1099;%20&#1074;&#1084;&#1077;&#1089;&#1090;&#1077;%20&#1088;&#1072;&#1079;&#1091;&#1082;&#1088;&#1072;&#1089;&#1080;&#1084;%20&#1084;&#1080;&#1088;.mp3" TargetMode="External"/><Relationship Id="rId6" Type="http://schemas.openxmlformats.org/officeDocument/2006/relationships/image" Target="../media/image21.gif"/><Relationship Id="rId5" Type="http://schemas.openxmlformats.org/officeDocument/2006/relationships/image" Target="../media/image7.gif"/><Relationship Id="rId4" Type="http://schemas.openxmlformats.org/officeDocument/2006/relationships/image" Target="../media/image20.gif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одержимое 20"/>
          <p:cNvSpPr>
            <a:spLocks noGrp="1"/>
          </p:cNvSpPr>
          <p:nvPr>
            <p:ph/>
          </p:nvPr>
        </p:nvSpPr>
        <p:spPr>
          <a:xfrm>
            <a:off x="8229600" y="5410200"/>
            <a:ext cx="457200" cy="68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323528" y="1052736"/>
            <a:ext cx="8686800" cy="594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7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 err="1">
                <a:ln/>
                <a:solidFill>
                  <a:srgbClr val="FF0000"/>
                </a:solidFill>
                <a:latin typeface="Monotype Corsiva" pitchFamily="66" charset="0"/>
              </a:rPr>
              <a:t>Физико</a:t>
            </a:r>
            <a:r>
              <a:rPr lang="ru-RU" sz="3600" b="1" kern="10" dirty="0">
                <a:ln/>
                <a:solidFill>
                  <a:srgbClr val="FF0000"/>
                </a:solidFill>
                <a:latin typeface="Monotype Corsiva" pitchFamily="66" charset="0"/>
              </a:rPr>
              <a:t> – математический </a:t>
            </a:r>
          </a:p>
          <a:p>
            <a:pPr algn="ctr"/>
            <a:r>
              <a:rPr lang="ru-RU" sz="3600" b="1" kern="10" dirty="0">
                <a:ln/>
                <a:solidFill>
                  <a:srgbClr val="FF0000"/>
                </a:solidFill>
                <a:latin typeface="Monotype Corsiva" pitchFamily="66" charset="0"/>
              </a:rPr>
              <a:t>КВН</a:t>
            </a:r>
          </a:p>
          <a:p>
            <a:pPr algn="ctr"/>
            <a:r>
              <a:rPr lang="ru-RU" sz="3600" b="1" kern="10" dirty="0" smtClean="0">
                <a:ln/>
                <a:solidFill>
                  <a:srgbClr val="FF0000"/>
                </a:solidFill>
                <a:latin typeface="Monotype Corsiva" pitchFamily="66" charset="0"/>
              </a:rPr>
              <a:t>для </a:t>
            </a:r>
            <a:r>
              <a:rPr lang="ru-RU" sz="3600" b="1" kern="10" dirty="0">
                <a:ln/>
                <a:solidFill>
                  <a:srgbClr val="FF0000"/>
                </a:solidFill>
                <a:latin typeface="Monotype Corsiva" pitchFamily="66" charset="0"/>
              </a:rPr>
              <a:t>9</a:t>
            </a:r>
            <a:r>
              <a:rPr lang="ru-RU" sz="3600" b="1" kern="10" dirty="0" smtClean="0">
                <a:ln/>
                <a:solidFill>
                  <a:srgbClr val="FF0000"/>
                </a:solidFill>
                <a:latin typeface="Monotype Corsiva" pitchFamily="66" charset="0"/>
              </a:rPr>
              <a:t> - 11 классов</a:t>
            </a:r>
          </a:p>
          <a:p>
            <a:pPr algn="ctr"/>
            <a:r>
              <a:rPr lang="ru-RU" sz="3600" b="1" kern="10" dirty="0" smtClean="0">
                <a:ln/>
                <a:solidFill>
                  <a:srgbClr val="FF0000"/>
                </a:solidFill>
                <a:latin typeface="Monotype Corsiva" pitchFamily="66" charset="0"/>
              </a:rPr>
              <a:t>2016 </a:t>
            </a:r>
            <a:r>
              <a:rPr lang="ru-RU" sz="3600" b="1" kern="10" dirty="0" smtClean="0">
                <a:ln/>
                <a:solidFill>
                  <a:srgbClr val="FF0000"/>
                </a:solidFill>
                <a:latin typeface="Monotype Corsiva" pitchFamily="66" charset="0"/>
              </a:rPr>
              <a:t>г.</a:t>
            </a:r>
          </a:p>
          <a:p>
            <a:pPr algn="ctr"/>
            <a:endParaRPr lang="ru-RU" sz="3600" b="1" kern="10" dirty="0">
              <a:ln/>
              <a:solidFill>
                <a:schemeClr val="accent3"/>
              </a:solidFill>
              <a:latin typeface="Monotype Corsiva" pitchFamily="66" charset="0"/>
            </a:endParaRPr>
          </a:p>
        </p:txBody>
      </p:sp>
      <p:sp>
        <p:nvSpPr>
          <p:cNvPr id="26631" name="WordArt 7" descr="Частый вертикальный"/>
          <p:cNvSpPr>
            <a:spLocks noChangeArrowheads="1" noChangeShapeType="1" noTextEdit="1"/>
          </p:cNvSpPr>
          <p:nvPr/>
        </p:nvSpPr>
        <p:spPr bwMode="auto">
          <a:xfrm rot="21218712">
            <a:off x="3107919" y="4911483"/>
            <a:ext cx="4832350" cy="13509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</a:bodyPr>
          <a:lstStyle/>
          <a:p>
            <a:pPr algn="ctr"/>
            <a:endParaRPr lang="ru-RU" sz="3600" b="1" kern="10" dirty="0">
              <a:ln w="22225" cap="rnd">
                <a:solidFill>
                  <a:srgbClr val="003E00"/>
                </a:solidFill>
                <a:prstDash val="sysDot"/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6" name="Гимн КВН - Мы начинаем КВ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6309320"/>
            <a:ext cx="304800" cy="304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48064" y="613855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МАОУ «Лицей №142 </a:t>
            </a:r>
            <a:r>
              <a:rPr lang="ru-RU" dirty="0" err="1" smtClean="0"/>
              <a:t>г.Челябинска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Учитель математики: </a:t>
            </a:r>
            <a:r>
              <a:rPr lang="ru-RU" dirty="0" err="1" smtClean="0"/>
              <a:t>Тельминова</a:t>
            </a:r>
            <a:r>
              <a:rPr lang="ru-RU" dirty="0" smtClean="0"/>
              <a:t> Ю.В.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22285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989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6630" grpId="0" build="allAtOnce"/>
      <p:bldP spid="266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/>
              <a:t>4. Перед </a:t>
            </a:r>
            <a:r>
              <a:rPr lang="ru-RU" sz="4800" b="1" dirty="0"/>
              <a:t>вами верёвка, на которой сделаны метки, делящие её на 12 равных частей. Для чего использовали такую верёвку древние египтяне?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486" y="58423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FF00"/>
                </a:solidFill>
              </a:rPr>
              <a:t>Древние египтяне использовали такую верёвку для построения прямых углов: они связывали концы верёвки и растягивали на земле с помощью кольев в виде треугольника со сторонами 3, 4, 5, тогда угол между сторонами 3 и 4 оказывался прямым.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79512" y="5119551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/>
              <a:t>5. Что </a:t>
            </a:r>
            <a:r>
              <a:rPr lang="ru-RU" sz="5400" b="1" dirty="0"/>
              <a:t>больше: сумма или произведение всех цифр?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48264" y="5934670"/>
            <a:ext cx="20665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FF00"/>
                </a:solidFill>
              </a:rPr>
              <a:t>С</a:t>
            </a:r>
            <a:r>
              <a:rPr lang="ru-RU" sz="5400" b="1" dirty="0" smtClean="0">
                <a:solidFill>
                  <a:srgbClr val="FFFF00"/>
                </a:solidFill>
              </a:rPr>
              <a:t>умма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251520" y="6021287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63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/>
              <a:t>6. В Древнем Риме </a:t>
            </a:r>
            <a:r>
              <a:rPr lang="ru-RU" sz="4400" b="1" dirty="0"/>
              <a:t>использовалось много приспособлений для счёта – пальцы, узлы на верёвке, камешки в желобке, зарубки на палке. Одно из этих приспособлений называлось «</a:t>
            </a:r>
            <a:r>
              <a:rPr lang="ru-RU" sz="4400" b="1" dirty="0" err="1"/>
              <a:t>калькулюс</a:t>
            </a:r>
            <a:r>
              <a:rPr lang="ru-RU" sz="4400" b="1" dirty="0"/>
              <a:t>», от которого произошло слово «калькулятор». Что называлось этим словом?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18486" y="5949280"/>
            <a:ext cx="2225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FF00"/>
                </a:solidFill>
              </a:rPr>
              <a:t>К</a:t>
            </a:r>
            <a:r>
              <a:rPr lang="ru-RU" sz="4400" b="1" dirty="0" smtClean="0">
                <a:solidFill>
                  <a:srgbClr val="FFFF00"/>
                </a:solidFill>
              </a:rPr>
              <a:t>амешки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251520" y="6021287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/>
              <a:t>7. В </a:t>
            </a:r>
            <a:r>
              <a:rPr lang="ru-RU" sz="4800" b="1" dirty="0"/>
              <a:t>Вавилонских табличках это число изображалось в виде сдвоенного угла. Индийцы называли его словом «</a:t>
            </a:r>
            <a:r>
              <a:rPr lang="ru-RU" sz="4800" b="1" dirty="0" err="1"/>
              <a:t>сунья</a:t>
            </a:r>
            <a:r>
              <a:rPr lang="ru-RU" sz="4800" b="1" dirty="0"/>
              <a:t>» (пустое), арабы перевели его соответствующим словом «ас – </a:t>
            </a:r>
            <a:r>
              <a:rPr lang="ru-RU" sz="4800" b="1" dirty="0" err="1"/>
              <a:t>сыфр</a:t>
            </a:r>
            <a:r>
              <a:rPr lang="ru-RU" sz="4800" b="1" dirty="0"/>
              <a:t>» О каком числе идёт речь?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36296" y="5805264"/>
            <a:ext cx="16514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FF00"/>
                </a:solidFill>
              </a:rPr>
              <a:t>Н</a:t>
            </a:r>
            <a:r>
              <a:rPr lang="ru-RU" sz="5400" b="1" dirty="0" smtClean="0">
                <a:solidFill>
                  <a:srgbClr val="FFFF00"/>
                </a:solidFill>
              </a:rPr>
              <a:t>оль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251520" y="6021287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6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044" y="18864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/>
              <a:t>8. В </a:t>
            </a:r>
            <a:r>
              <a:rPr lang="ru-RU" sz="4800" b="1" dirty="0"/>
              <a:t>12 – этажном доме есть лифт. На первом этаже живёт всего 2 человека, от этажа к этажу количество жильцов увеличивается вдвое. Какая из кнопок в лифте этого дома нажимается чаще других?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12818" y="5805264"/>
            <a:ext cx="5004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251520" y="6021287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2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omew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768" y="1700808"/>
            <a:ext cx="4649688" cy="4649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16632"/>
            <a:ext cx="90861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rgbClr val="FFFF00"/>
                </a:solidFill>
                <a:effectLst/>
              </a:rPr>
              <a:t>5. Домашнее задание</a:t>
            </a:r>
            <a:endParaRPr lang="ru-RU" sz="80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723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84784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FFFF00"/>
                </a:solidFill>
                <a:latin typeface="Gulim" pitchFamily="34" charset="-127"/>
              </a:rPr>
              <a:t>Как песня не может прожить без баяна, так команда не может без капитана!!!!!</a:t>
            </a:r>
            <a:br>
              <a:rPr lang="ru-RU" sz="3200" b="1" i="1" dirty="0">
                <a:solidFill>
                  <a:srgbClr val="FFFF00"/>
                </a:solidFill>
                <a:latin typeface="Gulim" pitchFamily="34" charset="-127"/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" name="Picture 7" descr="43428412_45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3140968"/>
            <a:ext cx="3247457" cy="34106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77662"/>
            <a:ext cx="91005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</a:rPr>
              <a:t>6. Конкурс капитанов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3143430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FFFF00"/>
                </a:solidFill>
                <a:effectLst/>
                <a:hlinkClick r:id="rId3" action="ppaction://hlinksldjump"/>
              </a:rPr>
              <a:t>1</a:t>
            </a:r>
            <a:endParaRPr lang="ru-RU" sz="72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3933056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FFFF00"/>
                </a:solidFill>
                <a:effectLst/>
                <a:hlinkClick r:id="rId4" action="ppaction://hlinksldjump"/>
              </a:rPr>
              <a:t>2</a:t>
            </a:r>
            <a:endParaRPr lang="ru-RU" sz="72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80312" y="4533220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FFFF00"/>
                </a:solidFill>
                <a:effectLst/>
                <a:hlinkClick r:id="rId5" action="ppaction://hlinksldjump"/>
              </a:rPr>
              <a:t>3</a:t>
            </a:r>
            <a:endParaRPr lang="ru-RU" sz="72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61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76803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FFFF00"/>
                </a:solidFill>
                <a:effectLst/>
              </a:rPr>
              <a:t>1. Задание на внимание</a:t>
            </a:r>
            <a:endParaRPr lang="ru-RU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3" name="Picture 2" descr="http://www.vmeste-so-vsemi.ru/wiki/images/2/25/%D0%93%D0%B5%D0%BE%D0%BC%D0%B5%D1%82%D1%80%D0%B8%D1%87%D0%B5%D1%81%D0%BA%D0%B8%D0%B5_%D1%82%D0%B5%D0%BB%D0%B0_%D0%9C%D0%BE%D0%BD%D1%82%D0%B5%D1%81%D1%81%D0%BE%D1%80%D0%B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6" b="8087"/>
          <a:stretch/>
        </p:blipFill>
        <p:spPr bwMode="auto">
          <a:xfrm>
            <a:off x="673811" y="1618068"/>
            <a:ext cx="784383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5-конечная звезда 3">
            <a:hlinkClick r:id="rId3" action="ppaction://hlinksldjump"/>
          </p:cNvPr>
          <p:cNvSpPr/>
          <p:nvPr/>
        </p:nvSpPr>
        <p:spPr>
          <a:xfrm>
            <a:off x="120583" y="6010572"/>
            <a:ext cx="720080" cy="6926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7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22873994_box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657"/>
            <a:ext cx="3733800" cy="35038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5" name="Picture 7" descr="ывр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0" y="2705100"/>
            <a:ext cx="1244600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98833" y="188640"/>
            <a:ext cx="53463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FFFF00"/>
                </a:solidFill>
                <a:effectLst/>
              </a:rPr>
              <a:t>2. Черный ящик </a:t>
            </a:r>
            <a:endParaRPr lang="ru-RU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120583" y="6010572"/>
            <a:ext cx="720080" cy="6926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1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294" y="188640"/>
            <a:ext cx="74174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FFFF00"/>
                </a:solidFill>
              </a:rPr>
              <a:t>3. Задание на зоркость</a:t>
            </a:r>
            <a:endParaRPr lang="ru-RU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67" y="1412776"/>
            <a:ext cx="787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Сколько треугольников на чертеже?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9" t="22110" r="8134"/>
          <a:stretch/>
        </p:blipFill>
        <p:spPr bwMode="auto">
          <a:xfrm>
            <a:off x="827585" y="2120662"/>
            <a:ext cx="7488831" cy="39726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335956" y="5934670"/>
            <a:ext cx="81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FF00"/>
                </a:solidFill>
                <a:effectLst/>
              </a:rPr>
              <a:t>12</a:t>
            </a:r>
            <a:endParaRPr lang="ru-RU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120583" y="6010572"/>
            <a:ext cx="720080" cy="6926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07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1101" y="332656"/>
            <a:ext cx="3781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rgbClr val="FFFF00"/>
                </a:solidFill>
                <a:effectLst/>
              </a:rPr>
              <a:t> Визитка</a:t>
            </a:r>
            <a:endParaRPr lang="ru-RU" sz="8000" b="1" cap="none" spc="0" dirty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4" name="Picture 2" descr="http://www.alladolls.ru/gallery2/d/79011-6/Reading_by_Tooshtoos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54769"/>
            <a:ext cx="666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7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098" y="188640"/>
            <a:ext cx="89579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rgbClr val="FFFF00"/>
                </a:solidFill>
                <a:effectLst/>
              </a:rPr>
              <a:t>7. Музыкальный аукцион</a:t>
            </a:r>
            <a:endParaRPr lang="ru-RU" sz="6600" b="1" cap="none" spc="0" dirty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2050" name="Picture 2" descr="http://s20.rimg.info/2d0204befddf647f3b2eab7e0c48ad3a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408092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661110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FFFF00"/>
                </a:solidFill>
                <a:effectLst/>
              </a:rPr>
              <a:t>8. Коллективный</a:t>
            </a:r>
          </a:p>
          <a:p>
            <a:pPr algn="ctr"/>
            <a:r>
              <a:rPr lang="ru-RU" sz="7200" b="1" dirty="0" smtClean="0">
                <a:ln/>
                <a:solidFill>
                  <a:srgbClr val="FFFF00"/>
                </a:solidFill>
              </a:rPr>
              <a:t>счет</a:t>
            </a:r>
            <a:endParaRPr lang="ru-RU" sz="7200" b="1" cap="none" spc="0" dirty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3074" name="Picture 2" descr="http://2.bp.blogspot.com/-Ks4M-kj6rM4/T_Ag7h2UE6I/AAAAAAAAAOM/4UYtIfBRb8I/s1600/sche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" t="3150" r="3139" b="3925"/>
          <a:stretch/>
        </p:blipFill>
        <p:spPr bwMode="auto">
          <a:xfrm>
            <a:off x="1864884" y="2464104"/>
            <a:ext cx="568863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3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6550" y="116632"/>
            <a:ext cx="565090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FFFF00"/>
                </a:solidFill>
                <a:effectLst/>
              </a:rPr>
              <a:t>9. Музыка нас </a:t>
            </a:r>
          </a:p>
          <a:p>
            <a:pPr algn="ctr"/>
            <a:r>
              <a:rPr lang="ru-RU" sz="7200" b="1" dirty="0" smtClean="0">
                <a:ln/>
                <a:solidFill>
                  <a:srgbClr val="FFFF00"/>
                </a:solidFill>
              </a:rPr>
              <a:t>связала</a:t>
            </a:r>
            <a:endParaRPr lang="ru-RU" sz="72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38264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Физики:</a:t>
            </a:r>
            <a:endParaRPr lang="ru-RU" sz="3200" b="1" dirty="0"/>
          </a:p>
        </p:txBody>
      </p:sp>
      <p:pic>
        <p:nvPicPr>
          <p:cNvPr id="7" name="Picture 2" descr="http://s20.rimg.info/2d0204befddf647f3b2eab7e0c48ad3a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1" y="2424956"/>
            <a:ext cx="408092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Гимн студентов минус - Во французской стороне..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306896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33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6550" y="116632"/>
            <a:ext cx="565090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FFFF00"/>
                </a:solidFill>
                <a:effectLst/>
              </a:rPr>
              <a:t>9. Музыка нас </a:t>
            </a:r>
          </a:p>
          <a:p>
            <a:pPr algn="ctr"/>
            <a:r>
              <a:rPr lang="ru-RU" sz="7200" b="1" dirty="0" smtClean="0">
                <a:ln/>
                <a:solidFill>
                  <a:srgbClr val="FFFF00"/>
                </a:solidFill>
              </a:rPr>
              <a:t>связала</a:t>
            </a:r>
            <a:endParaRPr lang="ru-RU" sz="72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249289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Математики:</a:t>
            </a:r>
            <a:endParaRPr lang="ru-RU" sz="3200" b="1" dirty="0"/>
          </a:p>
        </p:txBody>
      </p:sp>
      <p:pic>
        <p:nvPicPr>
          <p:cNvPr id="7" name="Picture 2" descr="http://s20.rimg.info/2d0204befddf647f3b2eab7e0c48ad3a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1" y="2424956"/>
            <a:ext cx="408092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МИНУС - Мы Желаем Счастья Ва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328" y="306896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7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ПОЗДРАВЛЯЕМ ПОБЕДИТЕЛЕЙ!!!</a:t>
            </a:r>
          </a:p>
        </p:txBody>
      </p:sp>
      <p:pic>
        <p:nvPicPr>
          <p:cNvPr id="54277" name="Picture 5" descr="88965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362200"/>
            <a:ext cx="5257800" cy="3186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582884"/>
      </p:ext>
    </p:extLst>
  </p:cSld>
  <p:clrMapOvr>
    <a:masterClrMapping/>
  </p:clrMapOvr>
  <p:transition spd="slow">
    <p:checker dir="vert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42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chelk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1219200" cy="105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kuric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276600"/>
            <a:ext cx="1295400" cy="156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kot_bazili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505200"/>
            <a:ext cx="124130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паяц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4876800"/>
            <a:ext cx="1330325" cy="15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popugay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5105400"/>
            <a:ext cx="2209800" cy="137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0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5181600"/>
            <a:ext cx="11087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0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i="1" dirty="0" smtClean="0">
                <a:latin typeface="Book Antiqua" pitchFamily="18" charset="0"/>
              </a:rPr>
              <a:t>Математика, царица всех наук, и ее подруга физика прощаются с вами!</a:t>
            </a:r>
          </a:p>
          <a:p>
            <a:pPr algn="ctr"/>
            <a:r>
              <a:rPr lang="ru-RU" sz="4800" i="1" dirty="0" smtClean="0">
                <a:latin typeface="Book Antiqua" pitchFamily="18" charset="0"/>
              </a:rPr>
              <a:t>До свидания, ребята!</a:t>
            </a:r>
            <a:endParaRPr lang="ru-RU" sz="4800" i="1" dirty="0">
              <a:latin typeface="Book Antiqua" pitchFamily="18" charset="0"/>
            </a:endParaRPr>
          </a:p>
        </p:txBody>
      </p:sp>
      <p:pic>
        <p:nvPicPr>
          <p:cNvPr id="10" name="Финальная песня на школьном КВН - Мы вместе разукрасим ми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25152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4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i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44824"/>
            <a:ext cx="339059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188640"/>
            <a:ext cx="48718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/>
                <a:solidFill>
                  <a:srgbClr val="FFFF00"/>
                </a:solidFill>
              </a:rPr>
              <a:t>1</a:t>
            </a:r>
            <a:r>
              <a:rPr lang="ru-RU" sz="8000" b="1" dirty="0" smtClean="0">
                <a:ln/>
                <a:solidFill>
                  <a:srgbClr val="FFFF00"/>
                </a:solidFill>
              </a:rPr>
              <a:t>.Р</a:t>
            </a:r>
            <a:r>
              <a:rPr lang="ru-RU" sz="8000" b="1" cap="none" spc="0" dirty="0" smtClean="0">
                <a:ln/>
                <a:solidFill>
                  <a:srgbClr val="FFFF00"/>
                </a:solidFill>
                <a:effectLst/>
              </a:rPr>
              <a:t>азминка</a:t>
            </a:r>
            <a:endParaRPr lang="ru-RU" sz="80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93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photos-b.ak.fbcdn.net/hphotos-ak-ash3/c0.0.403.403/p403x403/47892_476850882349624_1567950286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48880"/>
            <a:ext cx="4176464" cy="417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53575" y="116632"/>
            <a:ext cx="66255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>
                <a:ln/>
                <a:solidFill>
                  <a:srgbClr val="FFFF00"/>
                </a:solidFill>
              </a:rPr>
              <a:t>2</a:t>
            </a:r>
            <a:r>
              <a:rPr lang="ru-RU" sz="6600" b="1" cap="none" spc="0" dirty="0" smtClean="0">
                <a:ln/>
                <a:solidFill>
                  <a:srgbClr val="FFFF00"/>
                </a:solidFill>
                <a:effectLst/>
              </a:rPr>
              <a:t>. Математическая</a:t>
            </a:r>
          </a:p>
          <a:p>
            <a:pPr algn="ctr"/>
            <a:r>
              <a:rPr lang="ru-RU" sz="6600" b="1" dirty="0" smtClean="0">
                <a:ln/>
                <a:solidFill>
                  <a:srgbClr val="FFFF00"/>
                </a:solidFill>
              </a:rPr>
              <a:t>эстафета</a:t>
            </a:r>
            <a:endParaRPr lang="ru-RU" sz="66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12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0941" y="27709"/>
            <a:ext cx="58609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rgbClr val="FFFF00"/>
                </a:solidFill>
                <a:effectLst/>
              </a:rPr>
              <a:t>3. Пантомима</a:t>
            </a:r>
            <a:endParaRPr lang="ru-RU" sz="8000" b="1" cap="none" spc="0" dirty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6" name="Picture 4" descr="kot_bazili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132856"/>
            <a:ext cx="2448272" cy="285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01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711284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rgbClr val="FFFF00"/>
                </a:solidFill>
                <a:effectLst/>
              </a:rPr>
              <a:t>4. Заморочки из </a:t>
            </a:r>
          </a:p>
          <a:p>
            <a:pPr algn="ctr"/>
            <a:r>
              <a:rPr lang="ru-RU" sz="8000" b="1" dirty="0" smtClean="0">
                <a:ln/>
                <a:solidFill>
                  <a:srgbClr val="FFFF00"/>
                </a:solidFill>
              </a:rPr>
              <a:t>бочки</a:t>
            </a:r>
            <a:endParaRPr lang="ru-RU" sz="8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7235" y="2780928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2" action="ppaction://hlinksldjump"/>
              </a:rPr>
              <a:t>1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2833" y="3181391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3" action="ppaction://hlinksldjump"/>
              </a:rPr>
              <a:t>2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89981" y="2659552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4" action="ppaction://hlinksldjump"/>
              </a:rPr>
              <a:t>3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071422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5" action="ppaction://hlinksldjump"/>
              </a:rPr>
              <a:t>4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3781" y="2624456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6" action="ppaction://hlinksldjump"/>
              </a:rPr>
              <a:t>5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3224620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7" action="ppaction://hlinksldjump"/>
              </a:rPr>
              <a:t>6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83462" y="2598571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8" action="ppaction://hlinksldjump"/>
              </a:rPr>
              <a:t>7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08304" y="3046410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hlinkClick r:id="rId9" action="ppaction://hlinksldjump"/>
              </a:rPr>
              <a:t>8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07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352928" cy="549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400" b="1" dirty="0">
                <a:latin typeface="Times New Roman"/>
                <a:ea typeface="Calibri"/>
                <a:cs typeface="Times New Roman"/>
              </a:rPr>
              <a:t>В древности такого термина не было. Его ввёл в 17 веке французский математик Франсуа Виет, в переводе с латинского он означает «спица колеса». Что это за математическое понятие?</a:t>
            </a:r>
            <a:endParaRPr lang="ru-RU" sz="3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6021287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Радиус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251520" y="6021287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2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82" y="188640"/>
            <a:ext cx="91632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2. Чтоб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окружность верно </a:t>
            </a: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счесть,</a:t>
            </a:r>
            <a:endParaRPr lang="ru-RU" sz="3200" b="1" dirty="0" smtClean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 Надо только постараться.</a:t>
            </a:r>
            <a:endParaRPr lang="ru-RU" sz="3200" b="1" dirty="0" smtClean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 И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запомнить всё как есть: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 Три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– четырнадцать – пятнадцать – 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 Девяносто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два и шесть.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 О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чём речь?</a:t>
            </a:r>
            <a:endParaRPr lang="ru-RU" sz="32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04248" y="5949280"/>
            <a:ext cx="1935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</a:rPr>
              <a:t>Ч</a:t>
            </a:r>
            <a:r>
              <a:rPr lang="ru-RU" sz="4000" b="1" dirty="0" smtClean="0">
                <a:solidFill>
                  <a:srgbClr val="FFFF00"/>
                </a:solidFill>
              </a:rPr>
              <a:t>исло </a:t>
            </a:r>
            <a:r>
              <a:rPr lang="ru-RU" sz="4000" b="1" dirty="0">
                <a:solidFill>
                  <a:srgbClr val="FFFF00"/>
                </a:solidFill>
              </a:rPr>
              <a:t>π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251520" y="6021287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11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599" y="332656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/>
              <a:t>3. Слово</a:t>
            </a:r>
            <a:r>
              <a:rPr lang="ru-RU" sz="5400" b="1" dirty="0"/>
              <a:t>, которым обозначается это понятие, в переводе с греческого означает «натянутая тетива». О каком понятии идёт речь?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50286" y="6021287"/>
            <a:ext cx="25623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/>
                <a:ea typeface="Calibri"/>
              </a:rPr>
              <a:t>Гипотенуза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251520" y="6021287"/>
            <a:ext cx="648072" cy="6480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233</TotalTime>
  <Words>442</Words>
  <Application>Microsoft Office PowerPoint</Application>
  <PresentationFormat>Экран (4:3)</PresentationFormat>
  <Paragraphs>66</Paragraphs>
  <Slides>25</Slides>
  <Notes>0</Notes>
  <HiddenSlides>11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ПОЗДРАВЛЯЕМ ПОБЕДИТЕЛЕЙ!!!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26</cp:revision>
  <dcterms:created xsi:type="dcterms:W3CDTF">2014-02-09T11:27:15Z</dcterms:created>
  <dcterms:modified xsi:type="dcterms:W3CDTF">2016-02-07T16:58:24Z</dcterms:modified>
</cp:coreProperties>
</file>