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s/slide120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19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slides/slide117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slides/slide115.xml" ContentType="application/vnd.openxmlformats-officedocument.presentationml.slide+xml"/>
  <Override PartName="/ppt/slides/slide124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6"/>
  </p:notesMasterIdLst>
  <p:sldIdLst>
    <p:sldId id="333" r:id="rId2"/>
    <p:sldId id="339" r:id="rId3"/>
    <p:sldId id="257" r:id="rId4"/>
    <p:sldId id="419" r:id="rId5"/>
    <p:sldId id="420" r:id="rId6"/>
    <p:sldId id="369" r:id="rId7"/>
    <p:sldId id="421" r:id="rId8"/>
    <p:sldId id="324" r:id="rId9"/>
    <p:sldId id="342" r:id="rId10"/>
    <p:sldId id="430" r:id="rId11"/>
    <p:sldId id="343" r:id="rId12"/>
    <p:sldId id="344" r:id="rId13"/>
    <p:sldId id="304" r:id="rId14"/>
    <p:sldId id="423" r:id="rId15"/>
    <p:sldId id="422" r:id="rId16"/>
    <p:sldId id="325" r:id="rId17"/>
    <p:sldId id="345" r:id="rId18"/>
    <p:sldId id="346" r:id="rId19"/>
    <p:sldId id="288" r:id="rId20"/>
    <p:sldId id="424" r:id="rId21"/>
    <p:sldId id="287" r:id="rId22"/>
    <p:sldId id="349" r:id="rId23"/>
    <p:sldId id="347" r:id="rId24"/>
    <p:sldId id="329" r:id="rId25"/>
    <p:sldId id="306" r:id="rId26"/>
    <p:sldId id="351" r:id="rId27"/>
    <p:sldId id="350" r:id="rId28"/>
    <p:sldId id="427" r:id="rId29"/>
    <p:sldId id="323" r:id="rId30"/>
    <p:sldId id="300" r:id="rId31"/>
    <p:sldId id="417" r:id="rId32"/>
    <p:sldId id="418" r:id="rId33"/>
    <p:sldId id="352" r:id="rId34"/>
    <p:sldId id="429" r:id="rId35"/>
    <p:sldId id="330" r:id="rId36"/>
    <p:sldId id="353" r:id="rId37"/>
    <p:sldId id="258" r:id="rId38"/>
    <p:sldId id="416" r:id="rId39"/>
    <p:sldId id="354" r:id="rId40"/>
    <p:sldId id="289" r:id="rId41"/>
    <p:sldId id="331" r:id="rId42"/>
    <p:sldId id="356" r:id="rId43"/>
    <p:sldId id="308" r:id="rId44"/>
    <p:sldId id="307" r:id="rId45"/>
    <p:sldId id="355" r:id="rId46"/>
    <p:sldId id="425" r:id="rId47"/>
    <p:sldId id="426" r:id="rId48"/>
    <p:sldId id="290" r:id="rId49"/>
    <p:sldId id="332" r:id="rId50"/>
    <p:sldId id="363" r:id="rId51"/>
    <p:sldId id="357" r:id="rId52"/>
    <p:sldId id="297" r:id="rId53"/>
    <p:sldId id="414" r:id="rId54"/>
    <p:sldId id="358" r:id="rId55"/>
    <p:sldId id="291" r:id="rId56"/>
    <p:sldId id="360" r:id="rId57"/>
    <p:sldId id="359" r:id="rId58"/>
    <p:sldId id="361" r:id="rId59"/>
    <p:sldId id="259" r:id="rId60"/>
    <p:sldId id="364" r:id="rId61"/>
    <p:sldId id="365" r:id="rId62"/>
    <p:sldId id="338" r:id="rId63"/>
    <p:sldId id="431" r:id="rId64"/>
    <p:sldId id="326" r:id="rId65"/>
    <p:sldId id="322" r:id="rId66"/>
    <p:sldId id="260" r:id="rId67"/>
    <p:sldId id="366" r:id="rId68"/>
    <p:sldId id="412" r:id="rId69"/>
    <p:sldId id="413" r:id="rId70"/>
    <p:sldId id="382" r:id="rId71"/>
    <p:sldId id="367" r:id="rId72"/>
    <p:sldId id="321" r:id="rId73"/>
    <p:sldId id="310" r:id="rId74"/>
    <p:sldId id="411" r:id="rId75"/>
    <p:sldId id="390" r:id="rId76"/>
    <p:sldId id="389" r:id="rId77"/>
    <p:sldId id="320" r:id="rId78"/>
    <p:sldId id="377" r:id="rId79"/>
    <p:sldId id="378" r:id="rId80"/>
    <p:sldId id="409" r:id="rId81"/>
    <p:sldId id="435" r:id="rId82"/>
    <p:sldId id="436" r:id="rId83"/>
    <p:sldId id="437" r:id="rId84"/>
    <p:sldId id="438" r:id="rId85"/>
    <p:sldId id="439" r:id="rId86"/>
    <p:sldId id="440" r:id="rId87"/>
    <p:sldId id="381" r:id="rId88"/>
    <p:sldId id="391" r:id="rId89"/>
    <p:sldId id="313" r:id="rId90"/>
    <p:sldId id="314" r:id="rId91"/>
    <p:sldId id="336" r:id="rId92"/>
    <p:sldId id="335" r:id="rId93"/>
    <p:sldId id="337" r:id="rId94"/>
    <p:sldId id="262" r:id="rId95"/>
    <p:sldId id="383" r:id="rId96"/>
    <p:sldId id="397" r:id="rId97"/>
    <p:sldId id="384" r:id="rId98"/>
    <p:sldId id="392" r:id="rId99"/>
    <p:sldId id="393" r:id="rId100"/>
    <p:sldId id="428" r:id="rId101"/>
    <p:sldId id="319" r:id="rId102"/>
    <p:sldId id="373" r:id="rId103"/>
    <p:sldId id="374" r:id="rId104"/>
    <p:sldId id="375" r:id="rId105"/>
    <p:sldId id="376" r:id="rId106"/>
    <p:sldId id="316" r:id="rId107"/>
    <p:sldId id="395" r:id="rId108"/>
    <p:sldId id="372" r:id="rId109"/>
    <p:sldId id="385" r:id="rId110"/>
    <p:sldId id="317" r:id="rId111"/>
    <p:sldId id="401" r:id="rId112"/>
    <p:sldId id="402" r:id="rId113"/>
    <p:sldId id="404" r:id="rId114"/>
    <p:sldId id="315" r:id="rId115"/>
    <p:sldId id="386" r:id="rId116"/>
    <p:sldId id="406" r:id="rId117"/>
    <p:sldId id="293" r:id="rId118"/>
    <p:sldId id="370" r:id="rId119"/>
    <p:sldId id="405" r:id="rId120"/>
    <p:sldId id="263" r:id="rId121"/>
    <p:sldId id="433" r:id="rId122"/>
    <p:sldId id="334" r:id="rId123"/>
    <p:sldId id="403" r:id="rId124"/>
    <p:sldId id="400" r:id="rId1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14" autoAdjust="0"/>
    <p:restoredTop sz="94660"/>
  </p:normalViewPr>
  <p:slideViewPr>
    <p:cSldViewPr>
      <p:cViewPr varScale="1">
        <p:scale>
          <a:sx n="69" d="100"/>
          <a:sy n="69" d="100"/>
        </p:scale>
        <p:origin x="-54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viewProps" Target="view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74C5E8-F4FC-4DF5-8C80-94D36543B72D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826FD0-4C0F-4D3E-8F64-6DA5194D04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2235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26FD0-4C0F-4D3E-8F64-6DA5194D0473}" type="slidenum">
              <a:rPr lang="ru-RU" smtClean="0"/>
              <a:pPr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65458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26FD0-4C0F-4D3E-8F64-6DA5194D0473}" type="slidenum">
              <a:rPr lang="ru-RU" smtClean="0"/>
              <a:pPr/>
              <a:t>111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50397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984FA-6383-42CC-97B2-510575B336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52BBE-072C-42BC-86C9-D6BE380CC8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3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2.xml.rels><?xml version="1.0" encoding="UTF-8" standalone="yes"?>
<Relationships xmlns="http://schemas.openxmlformats.org/package/2006/relationships"><Relationship Id="rId8" Type="http://schemas.openxmlformats.org/officeDocument/2006/relationships/hyperlink" Target="http://svb.ucoz.ru/search/?q=&#1089;&#1085;&#1077;&#1075;&amp;m=site&amp;m=news&amp;m=blog&amp;m=publ&amp;m=load&amp;m=dir&amp;m=gb&amp;t=0" TargetMode="External"/><Relationship Id="rId13" Type="http://schemas.openxmlformats.org/officeDocument/2006/relationships/hyperlink" Target="https://yandex.ru/images/search?text=&#1082;&#1072;&#1088;&#1090;&#1080;&#1085;&#1082;&#1080;%20&#1085;&#1072;&#1089;&#1090;&#1077;&#1085;&#1085;&#1099;&#1081;&amp;img_url=https://13819-presscdn-0-93-pagely.netdna-ssl.com/wp-content/uploads/2012/01/picture-frames_feat.jpg&amp;pos=3&amp;rpt=simage&amp;lr=11218" TargetMode="External"/><Relationship Id="rId3" Type="http://schemas.openxmlformats.org/officeDocument/2006/relationships/hyperlink" Target="https://yandex.ru/search/site/?searchid=2134849&amp;text=&#1089;&#1080;&#1076;&#1080;&#1090;&amp;web=0&amp;l10n=ru" TargetMode="External"/><Relationship Id="rId7" Type="http://schemas.openxmlformats.org/officeDocument/2006/relationships/hyperlink" Target="http://zagadka.yaxy.ru/zagadki_pro_sneg.html" TargetMode="External"/><Relationship Id="rId12" Type="http://schemas.openxmlformats.org/officeDocument/2006/relationships/hyperlink" Target="https://yandex.ru/images/search?img_url=http://newlivwall.ru/uploads/images/s/h/k/shkaf_kupe_s_nishej_pod_televizor_v_spalnu_foto_3.jpg&amp;text=&#1082;&#1072;&#1088;&#1090;&#1080;&#1085;&#1082;&#1080;%20&#1089;&#1090;&#1077;&#1085;&#1085;&#1086;&#1081;%20&#1096;&#1082;&#1072;&#1092;&amp;noreask=1&amp;pos=13&amp;lr=11218&amp;rpt=simage" TargetMode="External"/><Relationship Id="rId2" Type="http://schemas.openxmlformats.org/officeDocument/2006/relationships/hyperlink" Target="http://sbornik-mudrosti.ru/poslovicy-i-pogovorki-pro-sadovodstvo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gramota.ru/slovari/dic/?insa=x&amp;ab=x&amp;word=%ED%E0%E3%EB%E0%E7%E0%ED%E0%E2%E5%F0%ED%F3%EB%E8%F1%FC%F1%EB%E5%E7%FB" TargetMode="External"/><Relationship Id="rId11" Type="http://schemas.openxmlformats.org/officeDocument/2006/relationships/hyperlink" Target="https://yandex.ru/search/site/?searchid=2134849&amp;text=&#1089;&#1090;&#1088;&#1077;&#1083;&#1072;&amp;web=0&amp;l10n=ru" TargetMode="External"/><Relationship Id="rId5" Type="http://schemas.openxmlformats.org/officeDocument/2006/relationships/hyperlink" Target="http://rebus1.com/index.php?item=rebus_generator&amp;enter=1" TargetMode="External"/><Relationship Id="rId10" Type="http://schemas.openxmlformats.org/officeDocument/2006/relationships/hyperlink" Target="http://svb.ucoz.ru/publ/k/kitajskaja_stena/11-1-0-769" TargetMode="External"/><Relationship Id="rId4" Type="http://schemas.openxmlformats.org/officeDocument/2006/relationships/hyperlink" Target="https://yandex.ru/search/site/?searchid=2134849&amp;text=&#1089;&#1080;&#1083;&#1072;&amp;web=0&amp;l10n=ru" TargetMode="External"/><Relationship Id="rId9" Type="http://schemas.openxmlformats.org/officeDocument/2006/relationships/hyperlink" Target="http://svb.ucoz.ru/search/?q=&#1089;&#1086;&#1083;&#1100;&amp;m=site&amp;m=news&amp;m=blog&amp;m=publ&amp;m=load&amp;m=dir&amp;m=gb&amp;t=0" TargetMode="External"/><Relationship Id="rId14" Type="http://schemas.openxmlformats.org/officeDocument/2006/relationships/hyperlink" Target="https://yandex.ru/images/search?text=&#1090;&#1088;&#1086;&#1085;&amp;img_url=https://s.poembook.ru/theme/2e/b6/55/9e5978e9e293c917f3a97f515519aa1ffd5fd163.jpeg&amp;pos=16&amp;rpt=simage&amp;lr=11218" TargetMode="External"/></Relationships>
</file>

<file path=ppt/slides/_rels/slide123.xml.rels><?xml version="1.0" encoding="UTF-8" standalone="yes"?>
<Relationships xmlns="http://schemas.openxmlformats.org/package/2006/relationships"><Relationship Id="rId8" Type="http://schemas.openxmlformats.org/officeDocument/2006/relationships/hyperlink" Target="https://yandex.ru/images/search?text=&#1089;&#1087;&#1086;&#1088;&#1090;&#1080;&#1085;&#1074;&#1077;&#1085;&#1090;&#1072;&#1088;&#1100;&amp;img_url=https://i.ytimg.com/vi/sqYppzu4Gq0/maxresdefault.jpg&amp;pos=6&amp;rpt=simage&amp;lr=11218" TargetMode="External"/><Relationship Id="rId13" Type="http://schemas.openxmlformats.org/officeDocument/2006/relationships/hyperlink" Target="https://yandex.ru/images/search?text=&#1089;&#1085;&#1077;&#1075;&#1086;&#1082;&#1072;&#1090;&amp;img_url=https://www.usports.ru/usp/products/410-1700003.jpg&amp;pos=3&amp;rpt=simage&amp;lr=11218" TargetMode="External"/><Relationship Id="rId3" Type="http://schemas.openxmlformats.org/officeDocument/2006/relationships/hyperlink" Target="https://yandex.ru/images/search?text=&#1087;&#1088;&#1080;&#1089;&#1090;&#1088;&#1086;&#1081;&#1082;&#1072;&amp;img_url=http://sdelaysam.tehnavigator.ru/Razreshenie%20i%20normy/pristrojka%20k%20domu.jpg&amp;pos=9&amp;rpt=simage&amp;lr=11218" TargetMode="External"/><Relationship Id="rId7" Type="http://schemas.openxmlformats.org/officeDocument/2006/relationships/hyperlink" Target="https://yandex.ru/images/search?text=&#1089;&#1087;&#1086;&#1088;&#1090;&#1082;&#1086;&#1084;&#1087;&#1083;&#1077;&#1082;&#1089;&amp;img_url=https://img02.rl0.ru/pgc/563x1000/5798d890-fb84-a100-fb84-a10f013386eb.photo.0.jpg&amp;pos=3&amp;rpt=simage&amp;lr=11218" TargetMode="External"/><Relationship Id="rId12" Type="http://schemas.openxmlformats.org/officeDocument/2006/relationships/hyperlink" Target="https://yandex.ru/images/search?text=&#1089;&#1086;&#1083;&#1077;&#1074;&#1072;&#1088;&#1085;&#1103;%20&#1101;&#1090;&#1086;&amp;img_url=https://s00.yaplakal.com/pics/pics_original/4/6/9/3462964.jpg&amp;pos=6&amp;rpt=simage&amp;lr=11218" TargetMode="External"/><Relationship Id="rId2" Type="http://schemas.openxmlformats.org/officeDocument/2006/relationships/hyperlink" Target="https://yandex.ru/images/search?text=&#1089;&#1090;&#1088;&#1077;&#1083;&#1086;&#1095;&#1085;&#1080;&#1082;&amp;img_url=https://xenforo.info/data/attachments/67/67536-8e0009ab2789a0afdf60d31dc7a4aceb.jpg&amp;pos=5&amp;rpt=simage&amp;lr=11218" TargetMode="External"/><Relationship Id="rId16" Type="http://schemas.openxmlformats.org/officeDocument/2006/relationships/hyperlink" Target="https://yandex.ru/images/search?text=&#1089;&#1083;&#1077;&#1076;&#1086;&#1074;&#1072;&#1090;&#1077;&#1083;&#1100;&amp;img_url=https://j.livelib.ru/selepic/691958/l/06e1/Sledstvie_vedet_Mariya_Shvetsova.jpg&amp;pos=3&amp;rpt=simage&amp;lr=1121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andex.ru/images/search?text=&#1089;&#1090;&#1086;&#1083;&#1077;&#1096;&#1085;&#1080;&#1094;&#1072;&amp;img_url=https://sdelajsebe.ru/wp-content/uploads/2016/03/kuhnya-dlya-dachi.jpg&amp;pos=10&amp;rpt=simage&amp;lr=11218" TargetMode="External"/><Relationship Id="rId11" Type="http://schemas.openxmlformats.org/officeDocument/2006/relationships/hyperlink" Target="https://yandex.ru/images/search?text=&#1089;&#1086;&#1083;&#1086;&#1085;&#1082;&#1072;&amp;img_url=https://cdn.sima-land.ru/items/334592/0/700-nw.jpg&amp;pos=5&amp;rpt=simage&amp;lr=11218" TargetMode="External"/><Relationship Id="rId5" Type="http://schemas.openxmlformats.org/officeDocument/2006/relationships/hyperlink" Target="https://yandex.ru/images/search?text=&#1089;&#1090;&#1086;&#1083;&#1080;&#1094;&#1072;%20&#1074;%20&#1087;&#1088;&#1086;&#1096;&#1083;&#1086;&#1084;%20&#1076;&#1088;&#1077;&#1074;&#1085;&#1103;&#1103;&amp;img_url=http://900igr.net/up/datas/231478/007.jpg&amp;pos=2&amp;rpt=simage&amp;lr=11218" TargetMode="External"/><Relationship Id="rId15" Type="http://schemas.openxmlformats.org/officeDocument/2006/relationships/hyperlink" Target="https://yandex.ru/images/search?text=&#1089;&#1083;&#1105;&#1079;&#1085;&#1099;&#1081;%20&#1082;&#1072;&#1085;&#1072;&#1083;&amp;img_url=https://ds02.infourok.ru/uploads/ex/05e0/00068207-7752435f/img8.jpg&amp;pos=2&amp;rpt=simage&amp;lr=11218" TargetMode="External"/><Relationship Id="rId10" Type="http://schemas.openxmlformats.org/officeDocument/2006/relationships/hyperlink" Target="https://yandex.ru/images/search?text=&#1089;&#1086;&#1089;&#1085;&#1086;&#1074;&#1099;&#1081;%20&#1073;&#1086;&#1088;&amp;img_url=https://otvet.imgsmail.ru/download/219750495_87a09a6ceabb2603e4cdda50d829ef45_800.jpg&amp;pos=0&amp;rpt=simage&amp;lr=11218" TargetMode="External"/><Relationship Id="rId4" Type="http://schemas.openxmlformats.org/officeDocument/2006/relationships/hyperlink" Target="https://yandex.ru/images/search?text=&#1089;&#1090;&#1086;&#1083;&#1103;&#1088;&amp;img_url=https://avatars.mds.yandex.net/get-afishanew/36842/8aaa9f968143c72b4e09ca32f60334d6/orig&amp;pos=15&amp;rpt=simage&amp;lr=11218" TargetMode="External"/><Relationship Id="rId9" Type="http://schemas.openxmlformats.org/officeDocument/2006/relationships/hyperlink" Target="https://yandex.ru/search/site/?searchid=2134849&amp;text=&#1089;&#1087;&#1077;&#1096;&#1080;&#1090;&amp;web=0&amp;l10n=ru" TargetMode="External"/><Relationship Id="rId14" Type="http://schemas.openxmlformats.org/officeDocument/2006/relationships/hyperlink" Target="https://yandex.ru/images/search?text=&#1089;&#1085;&#1077;&#1075;&#1086;&#1093;&#1086;&#1076;&amp;img_url=https://multiprokat.com/wp-content/uploads/2017/03/sneg_eXSGy4M.jpg&amp;pos=7&amp;rpt=simage&amp;lr=11218" TargetMode="Externa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images/search?text=&#1089;&#1090;&#1086;&#1083;&#1077;&#1096;&#1085;&#1080;&#1094;&#1072;&amp;img_url=https://sdelajsebe.ru/wp-content/uploads/2016/03/kuhnya-dlya-dachi.jpg&amp;pos=10&amp;rpt=simage&amp;lr=11218" TargetMode="External"/><Relationship Id="rId2" Type="http://schemas.openxmlformats.org/officeDocument/2006/relationships/hyperlink" Target="https://yandex.ru/images/search?text=&#1089;&#1082;&#1074;&#1086;&#1088;&#1077;&#1094;&amp;img_url=https://classconnection.s3.amazonaws.com/274/flashcards/3080274/jpg/starling1366776461482.jpg&amp;pos=0&amp;rpt=simage&amp;lr=11218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slide" Target="slide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5.xml"/><Relationship Id="rId1" Type="http://schemas.openxmlformats.org/officeDocument/2006/relationships/slideLayout" Target="../slideLayouts/slideLayout4.xml"/><Relationship Id="rId5" Type="http://schemas.openxmlformats.org/officeDocument/2006/relationships/slide" Target="slide8.xml"/><Relationship Id="rId4" Type="http://schemas.openxmlformats.org/officeDocument/2006/relationships/slide" Target="slide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hyperlink" Target="http://svb.ucoz.ru/publ/n/nesolono_khlebavshi/28-1-0-74" TargetMode="External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1628800"/>
            <a:ext cx="8060432" cy="1223962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Аналитическая работа над словом </a:t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>на материале родственных слов </a:t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>на логопедических занятиях </a:t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>(слова, начинающиеся с буквы «с»)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dirty="0" smtClean="0">
              <a:solidFill>
                <a:srgbClr val="FF3300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23928" y="5157192"/>
            <a:ext cx="5032648" cy="1439863"/>
          </a:xfrm>
        </p:spPr>
        <p:txBody>
          <a:bodyPr>
            <a:normAutofit/>
          </a:bodyPr>
          <a:lstStyle/>
          <a:p>
            <a:pPr algn="r" eaLnBrk="1" hangingPunct="1">
              <a:lnSpc>
                <a:spcPct val="90000"/>
              </a:lnSpc>
            </a:pPr>
            <a:r>
              <a:rPr lang="ru-RU" sz="2400" b="1" dirty="0" smtClean="0">
                <a:solidFill>
                  <a:schemeClr val="tx1"/>
                </a:solidFill>
              </a:rPr>
              <a:t>Учитель – логопед </a:t>
            </a:r>
          </a:p>
          <a:p>
            <a:pPr algn="r" eaLnBrk="1" hangingPunct="1">
              <a:lnSpc>
                <a:spcPct val="90000"/>
              </a:lnSpc>
            </a:pPr>
            <a:r>
              <a:rPr lang="ru-RU" sz="2400" b="1" dirty="0" smtClean="0">
                <a:solidFill>
                  <a:schemeClr val="tx1"/>
                </a:solidFill>
              </a:rPr>
              <a:t>МБОУ СОШ №135</a:t>
            </a:r>
          </a:p>
          <a:p>
            <a:pPr algn="r" eaLnBrk="1" hangingPunct="1">
              <a:lnSpc>
                <a:spcPct val="90000"/>
              </a:lnSpc>
            </a:pPr>
            <a:r>
              <a:rPr lang="ru-RU" sz="2400" b="1" dirty="0" smtClean="0">
                <a:solidFill>
                  <a:schemeClr val="tx1"/>
                </a:solidFill>
              </a:rPr>
              <a:t>Новикова С.Г.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lum bright="-10000" contras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62" r="6250" b="46158"/>
          <a:stretch>
            <a:fillRect/>
          </a:stretch>
        </p:blipFill>
        <p:spPr bwMode="auto">
          <a:xfrm>
            <a:off x="323528" y="3573016"/>
            <a:ext cx="4248472" cy="28529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32656"/>
            <a:ext cx="8363272" cy="5793507"/>
          </a:xfrm>
        </p:spPr>
        <p:txBody>
          <a:bodyPr/>
          <a:lstStyle/>
          <a:p>
            <a:r>
              <a:rPr lang="ru-RU" sz="3600" b="1" dirty="0" smtClean="0"/>
              <a:t>саженцы  дома жильцы  дворе  рябин во  посадили</a:t>
            </a:r>
            <a:endParaRPr lang="en-US" sz="3600" b="1" dirty="0" smtClean="0"/>
          </a:p>
          <a:p>
            <a:endParaRPr lang="ru-RU" sz="3600" b="1" dirty="0" smtClean="0"/>
          </a:p>
          <a:p>
            <a:r>
              <a:rPr lang="ru-RU" sz="3600" b="1" dirty="0" smtClean="0"/>
              <a:t>весной  </a:t>
            </a:r>
            <a:r>
              <a:rPr lang="ru-RU" sz="3600" b="1" dirty="0" err="1" smtClean="0"/>
              <a:t>вогороде</a:t>
            </a:r>
            <a:r>
              <a:rPr lang="ru-RU" sz="3600" b="1" dirty="0" smtClean="0"/>
              <a:t>  мы  </a:t>
            </a:r>
            <a:r>
              <a:rPr lang="ru-RU" sz="3600" b="1" dirty="0" err="1" smtClean="0"/>
              <a:t>поса</a:t>
            </a:r>
            <a:r>
              <a:rPr lang="ru-RU" sz="3600" b="1" dirty="0" smtClean="0"/>
              <a:t>  </a:t>
            </a:r>
            <a:r>
              <a:rPr lang="ru-RU" sz="3600" b="1" dirty="0" err="1" smtClean="0"/>
              <a:t>дили</a:t>
            </a:r>
            <a:r>
              <a:rPr lang="ru-RU" sz="3600" b="1" dirty="0" smtClean="0"/>
              <a:t> морковь  и  капусту</a:t>
            </a:r>
            <a:endParaRPr lang="en-US" sz="3600" b="1" dirty="0" smtClean="0"/>
          </a:p>
          <a:p>
            <a:endParaRPr lang="ru-RU" sz="3600" b="1" dirty="0" smtClean="0"/>
          </a:p>
          <a:p>
            <a:r>
              <a:rPr lang="ru-RU" sz="3600" b="1" dirty="0" err="1" smtClean="0"/>
              <a:t>Синич</a:t>
            </a:r>
            <a:r>
              <a:rPr lang="ru-RU" sz="3600" b="1" dirty="0" smtClean="0"/>
              <a:t>...</a:t>
            </a:r>
            <a:r>
              <a:rPr lang="ru-RU" sz="3600" b="1" dirty="0" err="1" smtClean="0"/>
              <a:t>ку</a:t>
            </a:r>
            <a:r>
              <a:rPr lang="ru-RU" sz="3600" b="1" dirty="0" smtClean="0"/>
              <a:t> можно увидеть в  </a:t>
            </a:r>
            <a:r>
              <a:rPr lang="ru-RU" sz="3600" b="1" dirty="0" err="1" smtClean="0"/>
              <a:t>с...ду</a:t>
            </a:r>
            <a:r>
              <a:rPr lang="ru-RU" sz="3600" b="1" dirty="0" smtClean="0"/>
              <a:t>,  </a:t>
            </a:r>
            <a:r>
              <a:rPr lang="ru-RU" sz="3600" b="1" dirty="0" err="1" smtClean="0"/>
              <a:t>в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л...су</a:t>
            </a:r>
            <a:r>
              <a:rPr lang="ru-RU" sz="3600" b="1" dirty="0" smtClean="0"/>
              <a:t>,  во </a:t>
            </a:r>
            <a:r>
              <a:rPr lang="ru-RU" sz="3600" b="1" dirty="0" err="1" smtClean="0"/>
              <a:t>дв...ре</a:t>
            </a:r>
            <a:r>
              <a:rPr lang="ru-RU" sz="3600" b="1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РЕБУС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6600" b="1" dirty="0" smtClean="0"/>
              <a:t>О</a:t>
            </a:r>
          </a:p>
          <a:p>
            <a:pPr algn="ctr">
              <a:buNone/>
            </a:pPr>
            <a:r>
              <a:rPr lang="ru-RU" sz="6600" b="1" dirty="0" smtClean="0"/>
              <a:t>у</a:t>
            </a:r>
            <a:endParaRPr lang="ru-RU" sz="6600" b="1" dirty="0"/>
          </a:p>
        </p:txBody>
      </p:sp>
      <p:pic>
        <p:nvPicPr>
          <p:cNvPr id="28674" name="Picture 2" descr="ребус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723517"/>
            <a:ext cx="2952328" cy="5134483"/>
          </a:xfrm>
          <a:prstGeom prst="rect">
            <a:avLst/>
          </a:prstGeom>
          <a:noFill/>
        </p:spPr>
      </p:pic>
      <p:cxnSp>
        <p:nvCxnSpPr>
          <p:cNvPr id="7" name="Прямая соединительная линия 6"/>
          <p:cNvCxnSpPr/>
          <p:nvPr/>
        </p:nvCxnSpPr>
        <p:spPr>
          <a:xfrm flipH="1">
            <a:off x="6300192" y="4077072"/>
            <a:ext cx="792088" cy="100811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32058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>
                <a:solidFill>
                  <a:srgbClr val="FF3300"/>
                </a:solidFill>
              </a:rPr>
              <a:t>СТОЛ</a:t>
            </a:r>
          </a:p>
        </p:txBody>
      </p:sp>
      <p:sp>
        <p:nvSpPr>
          <p:cNvPr id="132099" name="Rectangle 5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ru-RU" sz="3600" b="1" dirty="0" smtClean="0"/>
              <a:t>столовая</a:t>
            </a:r>
          </a:p>
          <a:p>
            <a:pPr eaLnBrk="1" hangingPunct="1">
              <a:lnSpc>
                <a:spcPct val="90000"/>
              </a:lnSpc>
            </a:pPr>
            <a:r>
              <a:rPr lang="ru-RU" sz="3600" b="1" dirty="0" smtClean="0"/>
              <a:t>столик</a:t>
            </a:r>
          </a:p>
          <a:p>
            <a:pPr eaLnBrk="1" hangingPunct="1">
              <a:lnSpc>
                <a:spcPct val="90000"/>
              </a:lnSpc>
            </a:pPr>
            <a:r>
              <a:rPr lang="ru-RU" sz="3600" b="1" dirty="0" smtClean="0"/>
              <a:t>столичный</a:t>
            </a:r>
          </a:p>
          <a:p>
            <a:pPr eaLnBrk="1" hangingPunct="1">
              <a:lnSpc>
                <a:spcPct val="90000"/>
              </a:lnSpc>
            </a:pPr>
            <a:r>
              <a:rPr lang="ru-RU" sz="3600" b="1" dirty="0" smtClean="0"/>
              <a:t>столица</a:t>
            </a:r>
          </a:p>
          <a:p>
            <a:pPr eaLnBrk="1" hangingPunct="1">
              <a:lnSpc>
                <a:spcPct val="90000"/>
              </a:lnSpc>
            </a:pPr>
            <a:r>
              <a:rPr lang="ru-RU" sz="3600" b="1" dirty="0" smtClean="0"/>
              <a:t>застолье</a:t>
            </a:r>
          </a:p>
          <a:p>
            <a:pPr eaLnBrk="1" hangingPunct="1">
              <a:lnSpc>
                <a:spcPct val="90000"/>
              </a:lnSpc>
            </a:pPr>
            <a:r>
              <a:rPr lang="ru-RU" sz="3600" b="1" dirty="0" smtClean="0"/>
              <a:t>столяр</a:t>
            </a:r>
          </a:p>
          <a:p>
            <a:pPr eaLnBrk="1" hangingPunct="1">
              <a:lnSpc>
                <a:spcPct val="90000"/>
              </a:lnSpc>
            </a:pPr>
            <a:r>
              <a:rPr lang="ru-RU" sz="3600" b="1" dirty="0" smtClean="0"/>
              <a:t>столбняк</a:t>
            </a:r>
          </a:p>
          <a:p>
            <a:pPr eaLnBrk="1" hangingPunct="1">
              <a:lnSpc>
                <a:spcPct val="90000"/>
              </a:lnSpc>
            </a:pPr>
            <a:endParaRPr lang="ru-RU" sz="3200" b="1" dirty="0" smtClean="0"/>
          </a:p>
        </p:txBody>
      </p:sp>
      <p:sp>
        <p:nvSpPr>
          <p:cNvPr id="132100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3851275" y="1600200"/>
            <a:ext cx="5292725" cy="45307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3600" b="1" dirty="0" smtClean="0"/>
              <a:t>столярный</a:t>
            </a:r>
          </a:p>
          <a:p>
            <a:pPr>
              <a:lnSpc>
                <a:spcPct val="90000"/>
              </a:lnSpc>
            </a:pPr>
            <a:r>
              <a:rPr lang="ru-RU" sz="3600" b="1" dirty="0" smtClean="0"/>
              <a:t>столярничать</a:t>
            </a:r>
          </a:p>
          <a:p>
            <a:pPr>
              <a:lnSpc>
                <a:spcPct val="90000"/>
              </a:lnSpc>
            </a:pPr>
            <a:r>
              <a:rPr lang="ru-RU" sz="3600" b="1" dirty="0" smtClean="0"/>
              <a:t>стольный</a:t>
            </a:r>
          </a:p>
          <a:p>
            <a:pPr>
              <a:lnSpc>
                <a:spcPct val="90000"/>
              </a:lnSpc>
            </a:pPr>
            <a:r>
              <a:rPr lang="ru-RU" sz="3600" b="1" dirty="0" smtClean="0"/>
              <a:t>столешница</a:t>
            </a:r>
          </a:p>
          <a:p>
            <a:pPr>
              <a:lnSpc>
                <a:spcPct val="90000"/>
              </a:lnSpc>
            </a:pPr>
            <a:r>
              <a:rPr lang="ru-RU" sz="3600" b="1" dirty="0" smtClean="0"/>
              <a:t>столб</a:t>
            </a:r>
          </a:p>
          <a:p>
            <a:pPr>
              <a:lnSpc>
                <a:spcPct val="90000"/>
              </a:lnSpc>
            </a:pPr>
            <a:r>
              <a:rPr lang="ru-RU" sz="3600" b="1" dirty="0" smtClean="0"/>
              <a:t>столище</a:t>
            </a:r>
          </a:p>
          <a:p>
            <a:pPr>
              <a:lnSpc>
                <a:spcPct val="90000"/>
              </a:lnSpc>
            </a:pPr>
            <a:r>
              <a:rPr lang="ru-RU" sz="3600" b="1" dirty="0" smtClean="0"/>
              <a:t>сталь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8" grpId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10"/>
          <p:cNvSpPr>
            <a:spLocks noGrp="1" noChangeArrowheads="1"/>
          </p:cNvSpPr>
          <p:nvPr>
            <p:ph type="title"/>
          </p:nvPr>
        </p:nvSpPr>
        <p:spPr>
          <a:xfrm>
            <a:off x="374847" y="-171400"/>
            <a:ext cx="8229600" cy="1139825"/>
          </a:xfrm>
        </p:spPr>
        <p:txBody>
          <a:bodyPr/>
          <a:lstStyle/>
          <a:p>
            <a:pPr algn="l" eaLnBrk="1" hangingPunct="1"/>
            <a:r>
              <a:rPr lang="ru-RU" b="1" dirty="0" smtClean="0">
                <a:solidFill>
                  <a:srgbClr val="FF0000"/>
                </a:solidFill>
              </a:rPr>
              <a:t>                ПРЕСТОЛ</a:t>
            </a:r>
          </a:p>
        </p:txBody>
      </p:sp>
      <p:sp>
        <p:nvSpPr>
          <p:cNvPr id="205827" name="Rectangle 11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ru-RU" dirty="0" smtClean="0"/>
              <a:t>Трон</a:t>
            </a:r>
          </a:p>
          <a:p>
            <a:pPr marL="0" indent="0" eaLnBrk="1" hangingPunct="1">
              <a:buNone/>
            </a:pPr>
            <a:endParaRPr lang="ru-RU" dirty="0" smtClean="0"/>
          </a:p>
          <a:p>
            <a:pPr marL="0" indent="0" eaLnBrk="1" hangingPunct="1">
              <a:buNone/>
            </a:pPr>
            <a:endParaRPr lang="ru-RU" dirty="0" smtClean="0"/>
          </a:p>
          <a:p>
            <a:pPr marL="0" indent="0" eaLnBrk="1" hangingPunct="1">
              <a:buNone/>
            </a:pPr>
            <a:r>
              <a:rPr lang="ru-RU" dirty="0" smtClean="0"/>
              <a:t>Высокий стол,</a:t>
            </a:r>
          </a:p>
          <a:p>
            <a:pPr marL="0" indent="0">
              <a:buNone/>
            </a:pPr>
            <a:r>
              <a:rPr lang="ru-RU" dirty="0" smtClean="0"/>
              <a:t>стоящий посреди</a:t>
            </a:r>
          </a:p>
          <a:p>
            <a:pPr marL="0" indent="0">
              <a:buNone/>
            </a:pPr>
            <a:r>
              <a:rPr lang="ru-RU" dirty="0" smtClean="0"/>
              <a:t>церковного </a:t>
            </a:r>
          </a:p>
          <a:p>
            <a:pPr marL="0" indent="0">
              <a:buNone/>
            </a:pPr>
            <a:r>
              <a:rPr lang="ru-RU" dirty="0" smtClean="0"/>
              <a:t>алтаря.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ttp://www.shigri.ru/izgotovlenie_ikonostasov/images/belyi_kolodez_prestol_i_tr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3716630"/>
            <a:ext cx="3138976" cy="3106739"/>
          </a:xfrm>
          <a:prstGeom prst="rect">
            <a:avLst/>
          </a:prstGeom>
          <a:noFill/>
        </p:spPr>
      </p:pic>
      <p:sp>
        <p:nvSpPr>
          <p:cNvPr id="8" name="Содержимое 7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6" name="Picture 4" descr="http://www.shigri.ru/productions/throne/img/24104_700x933_s_zoloto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95431"/>
            <a:ext cx="3168351" cy="31672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34541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6" grpId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4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1139825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FF0000"/>
                </a:solidFill>
              </a:rPr>
              <a:t>СТОЛЯР</a:t>
            </a:r>
          </a:p>
        </p:txBody>
      </p:sp>
      <p:sp>
        <p:nvSpPr>
          <p:cNvPr id="206851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ru-RU" sz="2800" dirty="0" smtClean="0"/>
          </a:p>
          <a:p>
            <a:pPr marL="0" indent="0" eaLnBrk="1" hangingPunct="1">
              <a:buNone/>
            </a:pPr>
            <a:r>
              <a:rPr lang="ru-RU" dirty="0" smtClean="0"/>
              <a:t>Рабочий, </a:t>
            </a:r>
          </a:p>
          <a:p>
            <a:pPr marL="0" indent="0">
              <a:buNone/>
            </a:pPr>
            <a:r>
              <a:rPr lang="ru-RU" dirty="0" smtClean="0"/>
              <a:t>специалист по</a:t>
            </a:r>
          </a:p>
          <a:p>
            <a:pPr marL="0" indent="0">
              <a:buNone/>
            </a:pPr>
            <a:r>
              <a:rPr lang="ru-RU" dirty="0" smtClean="0"/>
              <a:t>обработке дерева</a:t>
            </a:r>
          </a:p>
          <a:p>
            <a:pPr marL="0" indent="0">
              <a:buNone/>
            </a:pPr>
            <a:r>
              <a:rPr lang="ru-RU" dirty="0" smtClean="0"/>
              <a:t>и изготовлению </a:t>
            </a:r>
          </a:p>
          <a:p>
            <a:pPr marL="0" indent="0">
              <a:buNone/>
            </a:pPr>
            <a:r>
              <a:rPr lang="ru-RU" dirty="0" smtClean="0"/>
              <a:t>изделий из него.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410" name="AutoShape 2" descr="https://slushik.ru/wp-content/uploads/2017/02/%D1%81%D1%82%D0%BE%D0%BB%D1%8F%D1%80%D0%BA%D0%B0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2" name="AutoShape 4" descr="https://slushik.ru/wp-content/uploads/2017/02/%D1%81%D1%82%D0%BE%D0%BB%D1%8F%D1%80%D0%BA%D0%B0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6" name="Picture 8" descr="http://www.minacciolo.ru/sites/default/files/repository/images/contenuto/minacciolo_furniture_storia_principa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32385" y="1556792"/>
            <a:ext cx="4274375" cy="45365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0543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4"/>
          <p:cNvSpPr>
            <a:spLocks noGrp="1" noChangeArrowheads="1"/>
          </p:cNvSpPr>
          <p:nvPr>
            <p:ph type="title"/>
          </p:nvPr>
        </p:nvSpPr>
        <p:spPr>
          <a:xfrm>
            <a:off x="539552" y="0"/>
            <a:ext cx="8229600" cy="1139825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FF0000"/>
                </a:solidFill>
              </a:rPr>
              <a:t>СТОЛЬНЫЙ</a:t>
            </a:r>
          </a:p>
        </p:txBody>
      </p:sp>
      <p:sp>
        <p:nvSpPr>
          <p:cNvPr id="207875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ru-RU" sz="2800" dirty="0" smtClean="0"/>
          </a:p>
          <a:p>
            <a:pPr marL="0" indent="0" eaLnBrk="1" hangingPunct="1">
              <a:buNone/>
            </a:pPr>
            <a:r>
              <a:rPr lang="ru-RU" dirty="0" smtClean="0"/>
              <a:t>Стольный город</a:t>
            </a:r>
          </a:p>
          <a:p>
            <a:pPr marL="0" indent="0">
              <a:buNone/>
            </a:pPr>
            <a:r>
              <a:rPr lang="ru-RU" dirty="0" smtClean="0"/>
              <a:t>(столица).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://lusana.ru/files/8459/573/6.jpg"/>
          <p:cNvPicPr>
            <a:picLocks noChangeAspect="1" noChangeArrowheads="1"/>
          </p:cNvPicPr>
          <p:nvPr/>
        </p:nvPicPr>
        <p:blipFill>
          <a:blip r:embed="rId2" cstate="print"/>
          <a:srcRect l="3958" t="21097" r="8965" b="8578"/>
          <a:stretch>
            <a:fillRect/>
          </a:stretch>
        </p:blipFill>
        <p:spPr bwMode="auto">
          <a:xfrm>
            <a:off x="3923928" y="1556792"/>
            <a:ext cx="4752528" cy="45365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7800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4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1139825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FF0000"/>
                </a:solidFill>
              </a:rPr>
              <a:t>СТОЛЕШНИЦА</a:t>
            </a:r>
          </a:p>
        </p:txBody>
      </p:sp>
      <p:sp>
        <p:nvSpPr>
          <p:cNvPr id="20889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55575" y="1628800"/>
            <a:ext cx="4038600" cy="4530725"/>
          </a:xfrm>
        </p:spPr>
        <p:txBody>
          <a:bodyPr/>
          <a:lstStyle/>
          <a:p>
            <a:pPr eaLnBrk="1" hangingPunct="1"/>
            <a:endParaRPr lang="ru-RU" sz="2800" dirty="0" smtClean="0"/>
          </a:p>
          <a:p>
            <a:pPr eaLnBrk="1" hangingPunct="1"/>
            <a:endParaRPr lang="ru-RU" sz="2800" dirty="0" smtClean="0"/>
          </a:p>
          <a:p>
            <a:pPr marL="0" indent="0" eaLnBrk="1" hangingPunct="1">
              <a:buNone/>
            </a:pPr>
            <a:r>
              <a:rPr lang="ru-RU" sz="2800" dirty="0" smtClean="0"/>
              <a:t>Верхняя</a:t>
            </a:r>
          </a:p>
          <a:p>
            <a:pPr marL="0" indent="0">
              <a:buNone/>
            </a:pPr>
            <a:r>
              <a:rPr lang="ru-RU" sz="2800" dirty="0" smtClean="0"/>
              <a:t>плоская часть </a:t>
            </a:r>
          </a:p>
          <a:p>
            <a:pPr marL="0" indent="0">
              <a:buNone/>
            </a:pPr>
            <a:r>
              <a:rPr lang="ru-RU" sz="2800" dirty="0" smtClean="0"/>
              <a:t>стола, его крышка.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362" name="AutoShape 2" descr="https://kuhniconstanta.ru/upload/iblock/935/935e26c3fc248a58cca1ba70bf97682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4" name="Picture 4" descr="http://kuhni-zlata.ru/wp-content/uploads/2016/06/cvet-stoleshnicy-na-kuxne-05-555x4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1628800"/>
            <a:ext cx="5286375" cy="45365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0996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60648"/>
            <a:ext cx="8363272" cy="5865515"/>
          </a:xfrm>
        </p:spPr>
        <p:txBody>
          <a:bodyPr>
            <a:normAutofit fontScale="92500" lnSpcReduction="10000"/>
          </a:bodyPr>
          <a:lstStyle/>
          <a:p>
            <a:r>
              <a:rPr lang="ru-RU" sz="3900" b="1" dirty="0"/>
              <a:t>Расставить столы </a:t>
            </a:r>
            <a:r>
              <a:rPr lang="ru-RU" sz="3900" b="1" dirty="0" smtClean="0"/>
              <a:t>покоем.</a:t>
            </a:r>
            <a:endParaRPr lang="ru-RU" sz="3900" b="1" dirty="0"/>
          </a:p>
          <a:p>
            <a:pPr marL="0" indent="0">
              <a:buNone/>
            </a:pPr>
            <a:r>
              <a:rPr lang="ru-RU" sz="3500" dirty="0"/>
              <a:t>Расставить их буквой П. Ведь в старой азбуке буква П так и называлась – ПОКОЙ.</a:t>
            </a:r>
            <a:r>
              <a:rPr lang="ru-RU" sz="3500" dirty="0" smtClean="0"/>
              <a:t> </a:t>
            </a:r>
          </a:p>
          <a:p>
            <a:r>
              <a:rPr lang="ru-RU" sz="3900" b="1" dirty="0" smtClean="0"/>
              <a:t>Август варит, сентябрь к столу подает.</a:t>
            </a:r>
          </a:p>
          <a:p>
            <a:r>
              <a:rPr lang="ru-RU" sz="3900" b="1" dirty="0" smtClean="0"/>
              <a:t>За общим столом еда вкусней.</a:t>
            </a:r>
          </a:p>
          <a:p>
            <a:r>
              <a:rPr lang="ru-RU" sz="3900" b="1" dirty="0" smtClean="0"/>
              <a:t>Посади свинью за стол, она и ноги на стол.</a:t>
            </a:r>
          </a:p>
          <a:p>
            <a:r>
              <a:rPr lang="ru-RU" sz="3900" b="1" dirty="0" smtClean="0"/>
              <a:t>Кошки — со двора, а мыши — по столам.</a:t>
            </a:r>
          </a:p>
          <a:p>
            <a:r>
              <a:rPr lang="ru-RU" sz="3900" b="1" dirty="0" smtClean="0"/>
              <a:t>Пот по спине — так и хлеб на столе.</a:t>
            </a:r>
            <a:endParaRPr lang="ru-RU" sz="39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60648"/>
            <a:ext cx="8363272" cy="5865515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Умелый столяр ловко починил  сломанное кресло.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8030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АНАГРАММА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91264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4400" b="1" dirty="0" smtClean="0"/>
          </a:p>
          <a:p>
            <a:pPr marL="0" indent="0" algn="ctr">
              <a:buNone/>
            </a:pPr>
            <a:endParaRPr lang="ru-RU" sz="4400" b="1" dirty="0"/>
          </a:p>
          <a:p>
            <a:pPr marL="0" indent="0" algn="ctr">
              <a:buNone/>
            </a:pPr>
            <a:r>
              <a:rPr lang="ru-RU" sz="4400" b="1" dirty="0" smtClean="0"/>
              <a:t>ЕАРСЛТ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xmlns="" val="4015725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>
                <a:solidFill>
                  <a:srgbClr val="FF3300"/>
                </a:solidFill>
              </a:rPr>
              <a:t>СТРЕЛА</a:t>
            </a:r>
          </a:p>
        </p:txBody>
      </p:sp>
      <p:sp>
        <p:nvSpPr>
          <p:cNvPr id="133123" name="Rectangle 5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ru-RU" sz="3600" b="1" dirty="0" smtClean="0"/>
              <a:t>стрелка</a:t>
            </a:r>
          </a:p>
          <a:p>
            <a:pPr eaLnBrk="1" hangingPunct="1">
              <a:lnSpc>
                <a:spcPct val="90000"/>
              </a:lnSpc>
            </a:pPr>
            <a:r>
              <a:rPr lang="ru-RU" sz="3600" b="1" dirty="0" smtClean="0"/>
              <a:t>стрелочка</a:t>
            </a:r>
          </a:p>
          <a:p>
            <a:pPr eaLnBrk="1" hangingPunct="1">
              <a:lnSpc>
                <a:spcPct val="90000"/>
              </a:lnSpc>
            </a:pPr>
            <a:r>
              <a:rPr lang="ru-RU" sz="3600" b="1" dirty="0" smtClean="0"/>
              <a:t>стрелок</a:t>
            </a:r>
          </a:p>
          <a:p>
            <a:pPr eaLnBrk="1" hangingPunct="1">
              <a:lnSpc>
                <a:spcPct val="90000"/>
              </a:lnSpc>
            </a:pPr>
            <a:r>
              <a:rPr lang="ru-RU" sz="3600" b="1" dirty="0" smtClean="0"/>
              <a:t>стрелец</a:t>
            </a:r>
          </a:p>
          <a:p>
            <a:pPr eaLnBrk="1" hangingPunct="1">
              <a:lnSpc>
                <a:spcPct val="90000"/>
              </a:lnSpc>
            </a:pPr>
            <a:r>
              <a:rPr lang="ru-RU" sz="3600" b="1" dirty="0" smtClean="0"/>
              <a:t>перестрелка</a:t>
            </a:r>
          </a:p>
        </p:txBody>
      </p:sp>
      <p:sp>
        <p:nvSpPr>
          <p:cNvPr id="133124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648200" y="1600200"/>
            <a:ext cx="4495800" cy="45307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3600" b="1" dirty="0" smtClean="0"/>
              <a:t>стрелочник</a:t>
            </a:r>
          </a:p>
          <a:p>
            <a:pPr>
              <a:lnSpc>
                <a:spcPct val="90000"/>
              </a:lnSpc>
            </a:pPr>
            <a:r>
              <a:rPr lang="ru-RU" sz="3600" b="1" dirty="0" smtClean="0"/>
              <a:t>выстрел</a:t>
            </a:r>
          </a:p>
          <a:p>
            <a:pPr>
              <a:lnSpc>
                <a:spcPct val="90000"/>
              </a:lnSpc>
            </a:pPr>
            <a:r>
              <a:rPr lang="ru-RU" sz="3600" b="1" dirty="0" smtClean="0"/>
              <a:t>обстрел</a:t>
            </a:r>
          </a:p>
          <a:p>
            <a:pPr>
              <a:lnSpc>
                <a:spcPct val="90000"/>
              </a:lnSpc>
            </a:pPr>
            <a:r>
              <a:rPr lang="ru-RU" sz="3600" b="1" dirty="0" smtClean="0"/>
              <a:t>стрельба</a:t>
            </a:r>
          </a:p>
          <a:p>
            <a:pPr>
              <a:lnSpc>
                <a:spcPct val="90000"/>
              </a:lnSpc>
            </a:pPr>
            <a:r>
              <a:rPr lang="ru-RU" sz="3600" b="1" dirty="0" smtClean="0"/>
              <a:t>стрельбище</a:t>
            </a:r>
          </a:p>
          <a:p>
            <a:pPr eaLnBrk="1" hangingPunct="1">
              <a:lnSpc>
                <a:spcPct val="90000"/>
              </a:lnSpc>
            </a:pPr>
            <a:endParaRPr lang="ru-RU" sz="3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2" grpId="0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СТРЕЛОК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882" name="Picture 2" descr="http://pozitiv-news.ru/wp-content/uploads/2010/10/Travis-Tomas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556791"/>
            <a:ext cx="7128792" cy="4722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СТРЕЛОЧНИК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1600200"/>
            <a:ext cx="431628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/>
              <a:t>Работник</a:t>
            </a:r>
          </a:p>
          <a:p>
            <a:pPr marL="0" indent="0">
              <a:buNone/>
            </a:pPr>
            <a:r>
              <a:rPr lang="ru-RU" sz="3200" dirty="0" smtClean="0"/>
              <a:t>железнодорожного</a:t>
            </a:r>
          </a:p>
          <a:p>
            <a:pPr marL="0" indent="0">
              <a:buNone/>
            </a:pPr>
            <a:r>
              <a:rPr lang="ru-RU" sz="3200" dirty="0" smtClean="0"/>
              <a:t>транспорта, осущест-</a:t>
            </a:r>
          </a:p>
          <a:p>
            <a:pPr marL="0" indent="0">
              <a:buNone/>
            </a:pPr>
            <a:r>
              <a:rPr lang="ru-RU" sz="3200" dirty="0" smtClean="0"/>
              <a:t>вляющий присмотр за </a:t>
            </a:r>
          </a:p>
          <a:p>
            <a:pPr marL="0" indent="0">
              <a:buNone/>
            </a:pPr>
            <a:r>
              <a:rPr lang="ru-RU" sz="3200" dirty="0" smtClean="0"/>
              <a:t>стрелками и их ручное</a:t>
            </a:r>
          </a:p>
          <a:p>
            <a:pPr marL="0" indent="0">
              <a:buNone/>
            </a:pPr>
            <a:r>
              <a:rPr lang="ru-RU" sz="3200" dirty="0" smtClean="0"/>
              <a:t>переключение.</a:t>
            </a:r>
            <a:endParaRPr lang="ru-RU" sz="32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6978" name="Picture 2" descr="http://belchas.by/Uploads/news/rabota/strelochnik1.jpg"/>
          <p:cNvPicPr>
            <a:picLocks noChangeAspect="1" noChangeArrowheads="1"/>
          </p:cNvPicPr>
          <p:nvPr/>
        </p:nvPicPr>
        <p:blipFill>
          <a:blip r:embed="rId2" cstate="print"/>
          <a:srcRect b="11184"/>
          <a:stretch>
            <a:fillRect/>
          </a:stretch>
        </p:blipFill>
        <p:spPr bwMode="auto">
          <a:xfrm>
            <a:off x="4572000" y="1484784"/>
            <a:ext cx="4464496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СТРЕЛЬБИЩЕ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/>
              <a:t>Специально оборудованный участок местности для проведения </a:t>
            </a:r>
          </a:p>
          <a:p>
            <a:pPr marL="0" indent="0">
              <a:buNone/>
            </a:pPr>
            <a:r>
              <a:rPr lang="ru-RU" sz="3200" dirty="0" smtClean="0"/>
              <a:t>стрельб из стрелкового оружия и занятий по огневой подготовке.</a:t>
            </a:r>
            <a:endParaRPr lang="ru-RU" sz="32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8002" name="Picture 2" descr="http://cs837620.vk.me/v837620811/554b/wiFKju6Mdz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3561" y="1628800"/>
            <a:ext cx="4290927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79512" y="116632"/>
            <a:ext cx="8507288" cy="6009531"/>
          </a:xfrm>
        </p:spPr>
        <p:txBody>
          <a:bodyPr>
            <a:normAutofit/>
          </a:bodyPr>
          <a:lstStyle/>
          <a:p>
            <a:endParaRPr lang="ru-RU" sz="3600" b="1" dirty="0" smtClean="0"/>
          </a:p>
          <a:p>
            <a:r>
              <a:rPr lang="ru-RU" sz="3600" b="1" dirty="0" smtClean="0"/>
              <a:t>Стрелу из раны вынешь, а вражда в сердце останется.</a:t>
            </a:r>
          </a:p>
          <a:p>
            <a:endParaRPr lang="ru-RU" sz="3600" b="1" dirty="0" smtClean="0"/>
          </a:p>
          <a:p>
            <a:r>
              <a:rPr lang="ru-RU" sz="3600" b="1" dirty="0" smtClean="0"/>
              <a:t>Сказанное слово — пущенная стрела.</a:t>
            </a:r>
          </a:p>
          <a:p>
            <a:endParaRPr lang="ru-RU" sz="3600" b="1" dirty="0" smtClean="0"/>
          </a:p>
          <a:p>
            <a:r>
              <a:rPr lang="ru-RU" sz="3600" b="1" dirty="0" smtClean="0"/>
              <a:t>Клевета что стрела: человека разит.</a:t>
            </a:r>
          </a:p>
          <a:p>
            <a:endParaRPr lang="ru-RU" sz="3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772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9126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4400" b="1" dirty="0" smtClean="0"/>
          </a:p>
          <a:p>
            <a:pPr marL="0" indent="0">
              <a:buNone/>
            </a:pPr>
            <a:r>
              <a:rPr lang="ru-RU" sz="4400" b="1" dirty="0" smtClean="0"/>
              <a:t>С +</a:t>
            </a:r>
            <a:endParaRPr lang="ru-RU" sz="4400" b="1" dirty="0"/>
          </a:p>
        </p:txBody>
      </p:sp>
      <p:pic>
        <p:nvPicPr>
          <p:cNvPr id="131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684184">
            <a:off x="864511" y="1666140"/>
            <a:ext cx="4465715" cy="2957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886500" y="2373560"/>
            <a:ext cx="42090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- оп + ой + ка = ?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>
                <a:solidFill>
                  <a:srgbClr val="FF3300"/>
                </a:solidFill>
              </a:rPr>
              <a:t>СТРОЙКА</a:t>
            </a:r>
          </a:p>
        </p:txBody>
      </p:sp>
      <p:sp>
        <p:nvSpPr>
          <p:cNvPr id="133123" name="Rectangle 5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ru-RU" sz="3600" b="1" dirty="0" smtClean="0"/>
              <a:t>строитель</a:t>
            </a:r>
          </a:p>
          <a:p>
            <a:pPr eaLnBrk="1" hangingPunct="1">
              <a:lnSpc>
                <a:spcPct val="90000"/>
              </a:lnSpc>
            </a:pPr>
            <a:r>
              <a:rPr lang="ru-RU" sz="3600" b="1" dirty="0" smtClean="0"/>
              <a:t>строить</a:t>
            </a:r>
          </a:p>
          <a:p>
            <a:pPr eaLnBrk="1" hangingPunct="1">
              <a:lnSpc>
                <a:spcPct val="90000"/>
              </a:lnSpc>
            </a:pPr>
            <a:r>
              <a:rPr lang="ru-RU" sz="3600" b="1" dirty="0" smtClean="0"/>
              <a:t>построен</a:t>
            </a:r>
          </a:p>
          <a:p>
            <a:pPr eaLnBrk="1" hangingPunct="1">
              <a:lnSpc>
                <a:spcPct val="90000"/>
              </a:lnSpc>
            </a:pPr>
            <a:r>
              <a:rPr lang="ru-RU" sz="3600" b="1" dirty="0" smtClean="0"/>
              <a:t>застройка</a:t>
            </a:r>
          </a:p>
          <a:p>
            <a:pPr eaLnBrk="1" hangingPunct="1">
              <a:lnSpc>
                <a:spcPct val="90000"/>
              </a:lnSpc>
            </a:pPr>
            <a:r>
              <a:rPr lang="ru-RU" sz="3600" b="1" dirty="0" smtClean="0"/>
              <a:t>строй</a:t>
            </a:r>
          </a:p>
          <a:p>
            <a:pPr eaLnBrk="1" hangingPunct="1">
              <a:lnSpc>
                <a:spcPct val="90000"/>
              </a:lnSpc>
            </a:pPr>
            <a:r>
              <a:rPr lang="ru-RU" sz="3600" b="1" dirty="0" smtClean="0"/>
              <a:t>перестройка</a:t>
            </a:r>
          </a:p>
          <a:p>
            <a:pPr eaLnBrk="1" hangingPunct="1">
              <a:lnSpc>
                <a:spcPct val="90000"/>
              </a:lnSpc>
            </a:pPr>
            <a:r>
              <a:rPr lang="ru-RU" sz="3600" b="1" dirty="0" smtClean="0"/>
              <a:t>строиться</a:t>
            </a:r>
          </a:p>
        </p:txBody>
      </p:sp>
      <p:sp>
        <p:nvSpPr>
          <p:cNvPr id="133124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648200" y="1600200"/>
            <a:ext cx="4495800" cy="45307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3600" b="1" dirty="0" smtClean="0"/>
              <a:t>застройщик</a:t>
            </a:r>
          </a:p>
          <a:p>
            <a:pPr>
              <a:lnSpc>
                <a:spcPct val="90000"/>
              </a:lnSpc>
            </a:pPr>
            <a:r>
              <a:rPr lang="ru-RU" sz="3600" b="1" dirty="0" smtClean="0"/>
              <a:t>пристройка</a:t>
            </a:r>
          </a:p>
          <a:p>
            <a:pPr>
              <a:lnSpc>
                <a:spcPct val="90000"/>
              </a:lnSpc>
            </a:pPr>
            <a:r>
              <a:rPr lang="ru-RU" sz="3600" b="1" dirty="0" smtClean="0"/>
              <a:t>домостроение</a:t>
            </a:r>
          </a:p>
          <a:p>
            <a:pPr>
              <a:lnSpc>
                <a:spcPct val="90000"/>
              </a:lnSpc>
            </a:pPr>
            <a:r>
              <a:rPr lang="ru-RU" sz="3600" b="1" dirty="0" smtClean="0"/>
              <a:t>стройплощадка</a:t>
            </a:r>
          </a:p>
          <a:p>
            <a:pPr>
              <a:lnSpc>
                <a:spcPct val="90000"/>
              </a:lnSpc>
            </a:pPr>
            <a:r>
              <a:rPr lang="ru-RU" sz="3600" b="1" dirty="0" smtClean="0"/>
              <a:t>встроенный</a:t>
            </a:r>
          </a:p>
          <a:p>
            <a:pPr>
              <a:lnSpc>
                <a:spcPct val="90000"/>
              </a:lnSpc>
            </a:pPr>
            <a:r>
              <a:rPr lang="ru-RU" sz="3600" b="1" dirty="0" smtClean="0"/>
              <a:t>постройка</a:t>
            </a:r>
          </a:p>
          <a:p>
            <a:pPr>
              <a:lnSpc>
                <a:spcPct val="90000"/>
              </a:lnSpc>
            </a:pPr>
            <a:r>
              <a:rPr lang="ru-RU" sz="3600" b="1" dirty="0" smtClean="0"/>
              <a:t>строительный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2" grpId="0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4"/>
          <p:cNvSpPr>
            <a:spLocks noGrp="1" noChangeArrowheads="1"/>
          </p:cNvSpPr>
          <p:nvPr>
            <p:ph type="title"/>
          </p:nvPr>
        </p:nvSpPr>
        <p:spPr>
          <a:xfrm>
            <a:off x="315743" y="25121"/>
            <a:ext cx="8229600" cy="1139825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FF0000"/>
                </a:solidFill>
              </a:rPr>
              <a:t>ВСТРОЕННЫЙ</a:t>
            </a:r>
          </a:p>
        </p:txBody>
      </p:sp>
      <p:sp>
        <p:nvSpPr>
          <p:cNvPr id="202755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ru-RU" sz="2800" dirty="0" smtClean="0"/>
          </a:p>
          <a:p>
            <a:pPr marL="0" indent="0" eaLnBrk="1" hangingPunct="1">
              <a:buNone/>
            </a:pPr>
            <a:r>
              <a:rPr lang="ru-RU" dirty="0" smtClean="0"/>
              <a:t>Встроенный шкаф</a:t>
            </a:r>
          </a:p>
        </p:txBody>
      </p:sp>
      <p:pic>
        <p:nvPicPr>
          <p:cNvPr id="202756" name="Picture 7" descr="встроенный шкаф-купе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23928" y="1772816"/>
            <a:ext cx="4896544" cy="4392488"/>
          </a:xfrm>
        </p:spPr>
      </p:pic>
    </p:spTree>
    <p:extLst>
      <p:ext uri="{BB962C8B-B14F-4D97-AF65-F5344CB8AC3E}">
        <p14:creationId xmlns:p14="http://schemas.microsoft.com/office/powerpoint/2010/main" xmlns="" val="265746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ПРИСТРОЙКА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0050" name="Picture 2" descr="http://southbayfootcare.com/wp-content/uploads/2017/03/house-extensions-amp-sunroom-photos-from-belfast-home-extensions-sunroom-house-extension-the-most-amazing-sunroom-house-extens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700808"/>
            <a:ext cx="6706813" cy="4464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pc="300" dirty="0" smtClean="0">
                <a:solidFill>
                  <a:srgbClr val="FF0000"/>
                </a:solidFill>
              </a:rPr>
              <a:t>АНАГРАММА</a:t>
            </a:r>
            <a:endParaRPr lang="ru-RU" b="1" spc="3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91264" cy="4525963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 algn="ctr">
              <a:buNone/>
            </a:pPr>
            <a:r>
              <a:rPr lang="ru-RU" sz="6000" b="1" spc="600" dirty="0" smtClean="0"/>
              <a:t>встси</a:t>
            </a:r>
            <a:endParaRPr lang="ru-RU" sz="6000" b="1" spc="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32656"/>
            <a:ext cx="8291264" cy="5793507"/>
          </a:xfrm>
        </p:spPr>
        <p:txBody>
          <a:bodyPr>
            <a:normAutofit/>
          </a:bodyPr>
          <a:lstStyle/>
          <a:p>
            <a:endParaRPr lang="ru-RU" sz="3600" b="1" dirty="0" smtClean="0"/>
          </a:p>
          <a:p>
            <a:endParaRPr lang="ru-RU" sz="3600" b="1" dirty="0"/>
          </a:p>
          <a:p>
            <a:r>
              <a:rPr lang="ru-RU" sz="3600" b="1" dirty="0" smtClean="0"/>
              <a:t>Каков строитель, такова и обитель.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32656"/>
            <a:ext cx="8291264" cy="62646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/>
              <a:t>во  ребята  дворе выстроил</a:t>
            </a:r>
          </a:p>
          <a:p>
            <a:pPr>
              <a:buNone/>
            </a:pPr>
            <a:r>
              <a:rPr lang="ru-RU" sz="4000" b="1" dirty="0" smtClean="0"/>
              <a:t>крепость  высокую из школы снега</a:t>
            </a:r>
          </a:p>
          <a:p>
            <a:pPr>
              <a:buNone/>
            </a:pPr>
            <a:endParaRPr lang="ru-RU" sz="4000" b="1" dirty="0" smtClean="0"/>
          </a:p>
          <a:p>
            <a:pPr>
              <a:buNone/>
            </a:pPr>
            <a:r>
              <a:rPr lang="ru-RU" sz="4000" b="1" dirty="0" smtClean="0"/>
              <a:t>Во дворе школы ребята выстроили</a:t>
            </a:r>
          </a:p>
          <a:p>
            <a:pPr>
              <a:buNone/>
            </a:pPr>
            <a:r>
              <a:rPr lang="ru-RU" sz="4000" b="1" dirty="0" smtClean="0"/>
              <a:t>высокую крепость из снега.</a:t>
            </a:r>
          </a:p>
          <a:p>
            <a:endParaRPr lang="ru-RU" sz="4000" b="1" dirty="0" smtClean="0"/>
          </a:p>
          <a:p>
            <a:pPr>
              <a:buNone/>
            </a:pPr>
            <a:r>
              <a:rPr lang="ru-RU" sz="4000" b="1" dirty="0" smtClean="0"/>
              <a:t>Летом ласточки споро построили</a:t>
            </a:r>
          </a:p>
          <a:p>
            <a:pPr>
              <a:buNone/>
            </a:pPr>
            <a:r>
              <a:rPr lang="ru-RU" sz="4000" b="1" dirty="0" smtClean="0"/>
              <a:t>гнездо под козырьком крыши.</a:t>
            </a:r>
          </a:p>
          <a:p>
            <a:endParaRPr lang="ru-RU" sz="4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50106"/>
          </a:xfrm>
        </p:spPr>
        <p:txBody>
          <a:bodyPr/>
          <a:lstStyle/>
          <a:p>
            <a:r>
              <a:rPr lang="ru-RU" b="1" dirty="0" smtClean="0"/>
              <a:t>Источники: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764704"/>
            <a:ext cx="8640960" cy="5688632"/>
          </a:xfrm>
        </p:spPr>
        <p:txBody>
          <a:bodyPr>
            <a:normAutofit lnSpcReduction="10000"/>
          </a:bodyPr>
          <a:lstStyle/>
          <a:p>
            <a:pPr lvl="0"/>
            <a:r>
              <a:rPr lang="ru-RU" sz="1400" dirty="0" smtClean="0"/>
              <a:t>Азова О.И. «Логопедическая работа по коррекции </a:t>
            </a:r>
            <a:r>
              <a:rPr lang="ru-RU" sz="1400" dirty="0" err="1" smtClean="0"/>
              <a:t>дизорфографии</a:t>
            </a:r>
            <a:r>
              <a:rPr lang="ru-RU" sz="1400" dirty="0" smtClean="0"/>
              <a:t> у младших школьников с общим недоразвитием речи» </a:t>
            </a:r>
          </a:p>
          <a:p>
            <a:r>
              <a:rPr lang="ru-RU" sz="1400" dirty="0" err="1" smtClean="0"/>
              <a:t>Коноваленко</a:t>
            </a:r>
            <a:r>
              <a:rPr lang="ru-RU" sz="1400" dirty="0" smtClean="0"/>
              <a:t> В. В. «Родственные слова»</a:t>
            </a:r>
          </a:p>
          <a:p>
            <a:r>
              <a:rPr lang="ru-RU" sz="1400" dirty="0" smtClean="0"/>
              <a:t>Мазина В.Д.  «</a:t>
            </a:r>
            <a:r>
              <a:rPr lang="ru-RU" sz="1400" dirty="0" err="1" smtClean="0"/>
              <a:t>Дизорфография</a:t>
            </a:r>
            <a:r>
              <a:rPr lang="ru-RU" sz="1400" dirty="0" smtClean="0"/>
              <a:t>» (</a:t>
            </a:r>
            <a:r>
              <a:rPr lang="ru-RU" sz="1400" dirty="0" err="1" smtClean="0"/>
              <a:t>вебинар</a:t>
            </a:r>
            <a:r>
              <a:rPr lang="ru-RU" sz="1400" dirty="0" smtClean="0"/>
              <a:t>)</a:t>
            </a:r>
          </a:p>
          <a:p>
            <a:pPr lvl="0"/>
            <a:r>
              <a:rPr lang="ru-RU" sz="1400" dirty="0" err="1" smtClean="0"/>
              <a:t>Якимчук</a:t>
            </a:r>
            <a:r>
              <a:rPr lang="ru-RU" sz="1400" dirty="0" smtClean="0"/>
              <a:t> Т.А. </a:t>
            </a:r>
            <a:r>
              <a:rPr lang="ru-RU" sz="1400" smtClean="0"/>
              <a:t>«Родственные слова» (презентация)</a:t>
            </a:r>
          </a:p>
          <a:p>
            <a:r>
              <a:rPr lang="en-US" sz="1400" smtClean="0">
                <a:hlinkClick r:id="rId2"/>
              </a:rPr>
              <a:t>http</a:t>
            </a:r>
            <a:r>
              <a:rPr lang="en-US" sz="1400" dirty="0" smtClean="0">
                <a:hlinkClick r:id="rId2"/>
              </a:rPr>
              <a:t>://sbornik-mudrosti.ru/poslovicy-i-pogovorki-pro-sadovodstvo/</a:t>
            </a:r>
            <a:endParaRPr lang="ru-RU" sz="1400" dirty="0" smtClean="0"/>
          </a:p>
          <a:p>
            <a:r>
              <a:rPr lang="en-US" sz="1400" dirty="0" smtClean="0">
                <a:hlinkClick r:id="rId3"/>
              </a:rPr>
              <a:t>https://yandex.ru/search/site/?searchid=2134849&amp;text=</a:t>
            </a:r>
            <a:r>
              <a:rPr lang="ru-RU" sz="1400" dirty="0" err="1" smtClean="0">
                <a:hlinkClick r:id="rId3"/>
              </a:rPr>
              <a:t>сидит&amp;</a:t>
            </a:r>
            <a:r>
              <a:rPr lang="en-US" sz="1400" dirty="0" smtClean="0">
                <a:hlinkClick r:id="rId3"/>
              </a:rPr>
              <a:t>web=0&amp;l10n=</a:t>
            </a:r>
            <a:r>
              <a:rPr lang="en-US" sz="1400" dirty="0" err="1" smtClean="0">
                <a:hlinkClick r:id="rId3"/>
              </a:rPr>
              <a:t>ru</a:t>
            </a:r>
            <a:endParaRPr lang="ru-RU" sz="1400" dirty="0" smtClean="0"/>
          </a:p>
          <a:p>
            <a:r>
              <a:rPr lang="en-US" sz="1400" dirty="0" smtClean="0">
                <a:hlinkClick r:id="rId4"/>
              </a:rPr>
              <a:t>https://yandex.ru/search/site/?searchid=2134849&amp;text=</a:t>
            </a:r>
            <a:r>
              <a:rPr lang="ru-RU" sz="1400" dirty="0" err="1" smtClean="0">
                <a:hlinkClick r:id="rId4"/>
              </a:rPr>
              <a:t>сила&amp;</a:t>
            </a:r>
            <a:r>
              <a:rPr lang="en-US" sz="1400" dirty="0" smtClean="0">
                <a:hlinkClick r:id="rId4"/>
              </a:rPr>
              <a:t>web=0&amp;l10n=</a:t>
            </a:r>
            <a:r>
              <a:rPr lang="en-US" sz="1400" dirty="0" err="1" smtClean="0">
                <a:hlinkClick r:id="rId4"/>
              </a:rPr>
              <a:t>ru</a:t>
            </a:r>
            <a:endParaRPr lang="ru-RU" sz="1400" dirty="0" smtClean="0"/>
          </a:p>
          <a:p>
            <a:r>
              <a:rPr lang="en-US" sz="1400" dirty="0" smtClean="0">
                <a:hlinkClick r:id="rId5"/>
              </a:rPr>
              <a:t>http://rebus1.com/index.php?item=rebus_generator&amp;enter=1</a:t>
            </a:r>
            <a:endParaRPr lang="ru-RU" sz="1400" dirty="0" smtClean="0"/>
          </a:p>
          <a:p>
            <a:r>
              <a:rPr lang="en-US" sz="1400" dirty="0" smtClean="0">
                <a:hlinkClick r:id="rId6"/>
              </a:rPr>
              <a:t>http://gramota.ru/slovari/dic/?insa=x&amp;ab=x&amp;word=%ED%E0%E3%EB%E0%E7%E0%ED%E0%E2%E5%F0%ED%F3%EB%E8%F1%FC%F1%EB%E5%E7%FB</a:t>
            </a:r>
            <a:endParaRPr lang="ru-RU" sz="1400" dirty="0" smtClean="0"/>
          </a:p>
          <a:p>
            <a:r>
              <a:rPr lang="en-US" sz="1400" dirty="0" smtClean="0">
                <a:hlinkClick r:id="rId7"/>
              </a:rPr>
              <a:t>http://zagadka.yaxy.ru/zagadki_pro_sneg.html</a:t>
            </a:r>
            <a:endParaRPr lang="ru-RU" sz="1400" dirty="0" smtClean="0"/>
          </a:p>
          <a:p>
            <a:r>
              <a:rPr lang="en-US" sz="1400" dirty="0" smtClean="0">
                <a:hlinkClick r:id="rId8"/>
              </a:rPr>
              <a:t>http://svb.ucoz.ru/search/?q=</a:t>
            </a:r>
            <a:r>
              <a:rPr lang="ru-RU" sz="1400" dirty="0" err="1" smtClean="0">
                <a:hlinkClick r:id="rId8"/>
              </a:rPr>
              <a:t>снег&amp;</a:t>
            </a:r>
            <a:r>
              <a:rPr lang="en-US" sz="1400" dirty="0" smtClean="0">
                <a:hlinkClick r:id="rId8"/>
              </a:rPr>
              <a:t>m=</a:t>
            </a:r>
            <a:r>
              <a:rPr lang="en-US" sz="1400" dirty="0" err="1" smtClean="0">
                <a:hlinkClick r:id="rId8"/>
              </a:rPr>
              <a:t>site&amp;m</a:t>
            </a:r>
            <a:r>
              <a:rPr lang="en-US" sz="1400" dirty="0" smtClean="0">
                <a:hlinkClick r:id="rId8"/>
              </a:rPr>
              <a:t>=</a:t>
            </a:r>
            <a:r>
              <a:rPr lang="en-US" sz="1400" dirty="0" err="1" smtClean="0">
                <a:hlinkClick r:id="rId8"/>
              </a:rPr>
              <a:t>news&amp;m</a:t>
            </a:r>
            <a:r>
              <a:rPr lang="en-US" sz="1400" dirty="0" smtClean="0">
                <a:hlinkClick r:id="rId8"/>
              </a:rPr>
              <a:t>=</a:t>
            </a:r>
            <a:r>
              <a:rPr lang="en-US" sz="1400" dirty="0" err="1" smtClean="0">
                <a:hlinkClick r:id="rId8"/>
              </a:rPr>
              <a:t>blog&amp;m</a:t>
            </a:r>
            <a:r>
              <a:rPr lang="en-US" sz="1400" dirty="0" smtClean="0">
                <a:hlinkClick r:id="rId8"/>
              </a:rPr>
              <a:t>=</a:t>
            </a:r>
            <a:r>
              <a:rPr lang="en-US" sz="1400" dirty="0" err="1" smtClean="0">
                <a:hlinkClick r:id="rId8"/>
              </a:rPr>
              <a:t>publ&amp;m</a:t>
            </a:r>
            <a:r>
              <a:rPr lang="en-US" sz="1400" dirty="0" smtClean="0">
                <a:hlinkClick r:id="rId8"/>
              </a:rPr>
              <a:t>=</a:t>
            </a:r>
            <a:r>
              <a:rPr lang="en-US" sz="1400" dirty="0" err="1" smtClean="0">
                <a:hlinkClick r:id="rId8"/>
              </a:rPr>
              <a:t>load&amp;m</a:t>
            </a:r>
            <a:r>
              <a:rPr lang="en-US" sz="1400" dirty="0" smtClean="0">
                <a:hlinkClick r:id="rId8"/>
              </a:rPr>
              <a:t>=</a:t>
            </a:r>
            <a:r>
              <a:rPr lang="en-US" sz="1400" dirty="0" err="1" smtClean="0">
                <a:hlinkClick r:id="rId8"/>
              </a:rPr>
              <a:t>dir&amp;m</a:t>
            </a:r>
            <a:r>
              <a:rPr lang="en-US" sz="1400" dirty="0" smtClean="0">
                <a:hlinkClick r:id="rId8"/>
              </a:rPr>
              <a:t>=</a:t>
            </a:r>
            <a:r>
              <a:rPr lang="en-US" sz="1400" dirty="0" err="1" smtClean="0">
                <a:hlinkClick r:id="rId8"/>
              </a:rPr>
              <a:t>gb&amp;t</a:t>
            </a:r>
            <a:r>
              <a:rPr lang="en-US" sz="1400" dirty="0" smtClean="0">
                <a:hlinkClick r:id="rId8"/>
              </a:rPr>
              <a:t>=0</a:t>
            </a:r>
            <a:endParaRPr lang="ru-RU" sz="1400" dirty="0" smtClean="0"/>
          </a:p>
          <a:p>
            <a:r>
              <a:rPr lang="en-US" sz="1400" dirty="0" smtClean="0">
                <a:hlinkClick r:id="rId9"/>
              </a:rPr>
              <a:t>http://svb.ucoz.ru/search/?q=</a:t>
            </a:r>
            <a:r>
              <a:rPr lang="ru-RU" sz="1400" dirty="0" err="1" smtClean="0">
                <a:hlinkClick r:id="rId9"/>
              </a:rPr>
              <a:t>соль&amp;</a:t>
            </a:r>
            <a:r>
              <a:rPr lang="en-US" sz="1400" dirty="0" smtClean="0">
                <a:hlinkClick r:id="rId9"/>
              </a:rPr>
              <a:t>m=</a:t>
            </a:r>
            <a:r>
              <a:rPr lang="en-US" sz="1400" dirty="0" err="1" smtClean="0">
                <a:hlinkClick r:id="rId9"/>
              </a:rPr>
              <a:t>site&amp;m</a:t>
            </a:r>
            <a:r>
              <a:rPr lang="en-US" sz="1400" dirty="0" smtClean="0">
                <a:hlinkClick r:id="rId9"/>
              </a:rPr>
              <a:t>=</a:t>
            </a:r>
            <a:r>
              <a:rPr lang="en-US" sz="1400" dirty="0" err="1" smtClean="0">
                <a:hlinkClick r:id="rId9"/>
              </a:rPr>
              <a:t>news&amp;m</a:t>
            </a:r>
            <a:r>
              <a:rPr lang="en-US" sz="1400" dirty="0" smtClean="0">
                <a:hlinkClick r:id="rId9"/>
              </a:rPr>
              <a:t>=</a:t>
            </a:r>
            <a:r>
              <a:rPr lang="en-US" sz="1400" dirty="0" err="1" smtClean="0">
                <a:hlinkClick r:id="rId9"/>
              </a:rPr>
              <a:t>blog&amp;m</a:t>
            </a:r>
            <a:r>
              <a:rPr lang="en-US" sz="1400" dirty="0" smtClean="0">
                <a:hlinkClick r:id="rId9"/>
              </a:rPr>
              <a:t>=</a:t>
            </a:r>
            <a:r>
              <a:rPr lang="en-US" sz="1400" dirty="0" err="1" smtClean="0">
                <a:hlinkClick r:id="rId9"/>
              </a:rPr>
              <a:t>publ&amp;m</a:t>
            </a:r>
            <a:r>
              <a:rPr lang="en-US" sz="1400" dirty="0" smtClean="0">
                <a:hlinkClick r:id="rId9"/>
              </a:rPr>
              <a:t>=</a:t>
            </a:r>
            <a:r>
              <a:rPr lang="en-US" sz="1400" dirty="0" err="1" smtClean="0">
                <a:hlinkClick r:id="rId9"/>
              </a:rPr>
              <a:t>load&amp;m</a:t>
            </a:r>
            <a:r>
              <a:rPr lang="en-US" sz="1400" dirty="0" smtClean="0">
                <a:hlinkClick r:id="rId9"/>
              </a:rPr>
              <a:t>=</a:t>
            </a:r>
            <a:r>
              <a:rPr lang="en-US" sz="1400" dirty="0" err="1" smtClean="0">
                <a:hlinkClick r:id="rId9"/>
              </a:rPr>
              <a:t>dir&amp;m</a:t>
            </a:r>
            <a:r>
              <a:rPr lang="en-US" sz="1400" dirty="0" smtClean="0">
                <a:hlinkClick r:id="rId9"/>
              </a:rPr>
              <a:t>=</a:t>
            </a:r>
            <a:r>
              <a:rPr lang="en-US" sz="1400" dirty="0" err="1" smtClean="0">
                <a:hlinkClick r:id="rId9"/>
              </a:rPr>
              <a:t>gb&amp;t</a:t>
            </a:r>
            <a:r>
              <a:rPr lang="en-US" sz="1400" dirty="0" smtClean="0">
                <a:hlinkClick r:id="rId9"/>
              </a:rPr>
              <a:t>=0</a:t>
            </a:r>
            <a:endParaRPr lang="ru-RU" sz="1400" dirty="0" smtClean="0"/>
          </a:p>
          <a:p>
            <a:r>
              <a:rPr lang="en-US" sz="1400" dirty="0" smtClean="0">
                <a:hlinkClick r:id="rId10"/>
              </a:rPr>
              <a:t>http://svb.ucoz.ru/publ/k/kitajskaja_stena/11-1-0-769</a:t>
            </a:r>
            <a:endParaRPr lang="ru-RU" sz="1400" dirty="0" smtClean="0"/>
          </a:p>
          <a:p>
            <a:r>
              <a:rPr lang="en-US" sz="1400" dirty="0" smtClean="0">
                <a:hlinkClick r:id="rId11"/>
              </a:rPr>
              <a:t>https://yandex.ru/search/site/?searchid=2134849&amp;text=</a:t>
            </a:r>
            <a:r>
              <a:rPr lang="ru-RU" sz="1400" dirty="0" err="1" smtClean="0">
                <a:hlinkClick r:id="rId11"/>
              </a:rPr>
              <a:t>стрела&amp;</a:t>
            </a:r>
            <a:r>
              <a:rPr lang="en-US" sz="1400" dirty="0" smtClean="0">
                <a:hlinkClick r:id="rId11"/>
              </a:rPr>
              <a:t>web=0&amp;l10n=</a:t>
            </a:r>
            <a:r>
              <a:rPr lang="en-US" sz="1400" dirty="0" err="1" smtClean="0">
                <a:hlinkClick r:id="rId11"/>
              </a:rPr>
              <a:t>ru</a:t>
            </a:r>
            <a:endParaRPr lang="ru-RU" sz="1400" dirty="0" smtClean="0"/>
          </a:p>
          <a:p>
            <a:r>
              <a:rPr lang="en-US" sz="1400" dirty="0" smtClean="0">
                <a:hlinkClick r:id="rId12"/>
              </a:rPr>
              <a:t>https://yandex.ru/images/search?img_url=http%3A%2F%2Fnewlivwall.ru%2Fuploads%2Fimages%2Fs%2Fh%2Fk%2Fshkaf_kupe_s_nishej_pod_televizor_v_spalnu_foto_3.jpg&amp;text=</a:t>
            </a:r>
            <a:r>
              <a:rPr lang="ru-RU" sz="1400" dirty="0" smtClean="0">
                <a:hlinkClick r:id="rId12"/>
              </a:rPr>
              <a:t>картинки%20стенной%20шкаф&amp;</a:t>
            </a:r>
            <a:r>
              <a:rPr lang="en-US" sz="1400" dirty="0" err="1" smtClean="0">
                <a:hlinkClick r:id="rId12"/>
              </a:rPr>
              <a:t>noreask</a:t>
            </a:r>
            <a:r>
              <a:rPr lang="en-US" sz="1400" dirty="0" smtClean="0">
                <a:hlinkClick r:id="rId12"/>
              </a:rPr>
              <a:t>=1&amp;pos=13&amp;lr=11218&amp;rpt=</a:t>
            </a:r>
            <a:r>
              <a:rPr lang="en-US" sz="1400" dirty="0" err="1" smtClean="0">
                <a:hlinkClick r:id="rId12"/>
              </a:rPr>
              <a:t>simage</a:t>
            </a:r>
            <a:endParaRPr lang="ru-RU" sz="1400" dirty="0" smtClean="0"/>
          </a:p>
          <a:p>
            <a:r>
              <a:rPr lang="en-US" sz="1400" dirty="0" smtClean="0">
                <a:hlinkClick r:id="rId13"/>
              </a:rPr>
              <a:t>https://yandex.ru/images/search?text=</a:t>
            </a:r>
            <a:r>
              <a:rPr lang="ru-RU" sz="1400" dirty="0" smtClean="0">
                <a:hlinkClick r:id="rId13"/>
              </a:rPr>
              <a:t>картинки%20настенный&amp;</a:t>
            </a:r>
            <a:r>
              <a:rPr lang="en-US" sz="1400" dirty="0" err="1" smtClean="0">
                <a:hlinkClick r:id="rId13"/>
              </a:rPr>
              <a:t>img_url</a:t>
            </a:r>
            <a:r>
              <a:rPr lang="en-US" sz="1400" dirty="0" smtClean="0">
                <a:hlinkClick r:id="rId13"/>
              </a:rPr>
              <a:t>=https%3A%2F%2F13819-presscdn-0-93-pagely.netdna-ssl.com%2Fwp-content%2Fuploads%2F2012%2F01%2Fpicture-frames_feat.jpg&amp;pos=3&amp;rpt=</a:t>
            </a:r>
            <a:r>
              <a:rPr lang="en-US" sz="1400" dirty="0" err="1" smtClean="0">
                <a:hlinkClick r:id="rId13"/>
              </a:rPr>
              <a:t>simage&amp;lr</a:t>
            </a:r>
            <a:r>
              <a:rPr lang="en-US" sz="1400" dirty="0" smtClean="0">
                <a:hlinkClick r:id="rId13"/>
              </a:rPr>
              <a:t>=11218</a:t>
            </a:r>
            <a:endParaRPr lang="ru-RU" sz="1400" dirty="0" smtClean="0"/>
          </a:p>
          <a:p>
            <a:r>
              <a:rPr lang="en-US" sz="1400" dirty="0" smtClean="0">
                <a:hlinkClick r:id="rId14"/>
              </a:rPr>
              <a:t>https://yandex.ru/images/search?text=</a:t>
            </a:r>
            <a:r>
              <a:rPr lang="ru-RU" sz="1400" dirty="0" err="1" smtClean="0">
                <a:hlinkClick r:id="rId14"/>
              </a:rPr>
              <a:t>трон&amp;</a:t>
            </a:r>
            <a:r>
              <a:rPr lang="en-US" sz="1400" dirty="0" err="1" smtClean="0">
                <a:hlinkClick r:id="rId14"/>
              </a:rPr>
              <a:t>img_url</a:t>
            </a:r>
            <a:r>
              <a:rPr lang="en-US" sz="1400" dirty="0" smtClean="0">
                <a:hlinkClick r:id="rId14"/>
              </a:rPr>
              <a:t>=https%3A%2F%2Fs.poembook.ru%2Ftheme%2F2e%2Fb6%2F55%2F9e5978e9e293c917f3a97f515519aa1ffd5fd163.jpeg&amp;pos=16&amp;rpt=</a:t>
            </a:r>
            <a:r>
              <a:rPr lang="en-US" sz="1400" dirty="0" err="1" smtClean="0">
                <a:hlinkClick r:id="rId14"/>
              </a:rPr>
              <a:t>simage&amp;lr</a:t>
            </a:r>
            <a:r>
              <a:rPr lang="en-US" sz="1400" dirty="0" smtClean="0">
                <a:hlinkClick r:id="rId14"/>
              </a:rPr>
              <a:t>=11218</a:t>
            </a:r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8640"/>
            <a:ext cx="8640960" cy="6264696"/>
          </a:xfrm>
        </p:spPr>
        <p:txBody>
          <a:bodyPr>
            <a:normAutofit lnSpcReduction="10000"/>
          </a:bodyPr>
          <a:lstStyle/>
          <a:p>
            <a:r>
              <a:rPr lang="en-US" sz="1400" dirty="0" smtClean="0">
                <a:hlinkClick r:id="rId2"/>
              </a:rPr>
              <a:t>https://yandex.ru/images/search?text=</a:t>
            </a:r>
            <a:r>
              <a:rPr lang="ru-RU" sz="1400" dirty="0" err="1" smtClean="0">
                <a:hlinkClick r:id="rId2"/>
              </a:rPr>
              <a:t>стрелочник&amp;</a:t>
            </a:r>
            <a:r>
              <a:rPr lang="en-US" sz="1400" dirty="0" err="1" smtClean="0">
                <a:hlinkClick r:id="rId2"/>
              </a:rPr>
              <a:t>img_url</a:t>
            </a:r>
            <a:r>
              <a:rPr lang="en-US" sz="1400" dirty="0" smtClean="0">
                <a:hlinkClick r:id="rId2"/>
              </a:rPr>
              <a:t>=https%3A%2F%2Fxenforo.info%2Fdata%2Fattachments%2F67%2F67536-8e0009ab2789a0afdf60d31dc7a4aceb.jpg&amp;pos=5&amp;rpt=</a:t>
            </a:r>
            <a:r>
              <a:rPr lang="en-US" sz="1400" dirty="0" err="1" smtClean="0">
                <a:hlinkClick r:id="rId2"/>
              </a:rPr>
              <a:t>simage&amp;lr</a:t>
            </a:r>
            <a:r>
              <a:rPr lang="en-US" sz="1400" dirty="0" smtClean="0">
                <a:hlinkClick r:id="rId2"/>
              </a:rPr>
              <a:t>=11218</a:t>
            </a:r>
            <a:endParaRPr lang="ru-RU" sz="1400" dirty="0" smtClean="0"/>
          </a:p>
          <a:p>
            <a:r>
              <a:rPr lang="en-US" sz="1400" dirty="0" smtClean="0">
                <a:hlinkClick r:id="rId3"/>
              </a:rPr>
              <a:t>https://yandex.ru/images/search?text=</a:t>
            </a:r>
            <a:r>
              <a:rPr lang="ru-RU" sz="1400" dirty="0" err="1" smtClean="0">
                <a:hlinkClick r:id="rId3"/>
              </a:rPr>
              <a:t>пристройка&amp;</a:t>
            </a:r>
            <a:r>
              <a:rPr lang="en-US" sz="1400" dirty="0" err="1" smtClean="0">
                <a:hlinkClick r:id="rId3"/>
              </a:rPr>
              <a:t>img_url</a:t>
            </a:r>
            <a:r>
              <a:rPr lang="en-US" sz="1400" dirty="0" smtClean="0">
                <a:hlinkClick r:id="rId3"/>
              </a:rPr>
              <a:t>=http%3A%2F%2Fsdelaysam.tehnavigator.ru%2FRazreshenie%2520i%2520normy%2Fpristrojka%2520k%2520domu.jpg&amp;pos=9&amp;rpt=</a:t>
            </a:r>
            <a:r>
              <a:rPr lang="en-US" sz="1400" dirty="0" err="1" smtClean="0">
                <a:hlinkClick r:id="rId3"/>
              </a:rPr>
              <a:t>simage&amp;lr</a:t>
            </a:r>
            <a:r>
              <a:rPr lang="en-US" sz="1400" dirty="0" smtClean="0">
                <a:hlinkClick r:id="rId3"/>
              </a:rPr>
              <a:t>=11218</a:t>
            </a:r>
            <a:endParaRPr lang="ru-RU" sz="1400" dirty="0" smtClean="0"/>
          </a:p>
          <a:p>
            <a:r>
              <a:rPr lang="en-US" sz="1400" dirty="0" smtClean="0">
                <a:hlinkClick r:id="rId4"/>
              </a:rPr>
              <a:t>https://yandex.ru/images/search?text=</a:t>
            </a:r>
            <a:r>
              <a:rPr lang="ru-RU" sz="1400" dirty="0" err="1" smtClean="0">
                <a:hlinkClick r:id="rId4"/>
              </a:rPr>
              <a:t>столяр&amp;</a:t>
            </a:r>
            <a:r>
              <a:rPr lang="en-US" sz="1400" dirty="0" err="1" smtClean="0">
                <a:hlinkClick r:id="rId4"/>
              </a:rPr>
              <a:t>img_url</a:t>
            </a:r>
            <a:r>
              <a:rPr lang="en-US" sz="1400" dirty="0" smtClean="0">
                <a:hlinkClick r:id="rId4"/>
              </a:rPr>
              <a:t>=https%3A%2F%2Favatars.mds.yandex.net%2Fget-afishanew%2F36842%2F8aaa9f968143c72b4e09ca32f60334d6%2Forig&amp;pos=15&amp;rpt=</a:t>
            </a:r>
            <a:r>
              <a:rPr lang="en-US" sz="1400" dirty="0" err="1" smtClean="0">
                <a:hlinkClick r:id="rId4"/>
              </a:rPr>
              <a:t>simage&amp;lr</a:t>
            </a:r>
            <a:r>
              <a:rPr lang="en-US" sz="1400" dirty="0" smtClean="0">
                <a:hlinkClick r:id="rId4"/>
              </a:rPr>
              <a:t>=11218</a:t>
            </a:r>
            <a:endParaRPr lang="ru-RU" sz="1400" dirty="0" smtClean="0"/>
          </a:p>
          <a:p>
            <a:r>
              <a:rPr lang="en-US" sz="1400" dirty="0" smtClean="0">
                <a:hlinkClick r:id="rId5"/>
              </a:rPr>
              <a:t>https://yandex.ru/images/search?text=</a:t>
            </a:r>
            <a:r>
              <a:rPr lang="ru-RU" sz="1400" dirty="0" smtClean="0">
                <a:hlinkClick r:id="rId5"/>
              </a:rPr>
              <a:t>столица%20в%20прошлом%20древняя&amp;</a:t>
            </a:r>
            <a:r>
              <a:rPr lang="en-US" sz="1400" dirty="0" err="1" smtClean="0">
                <a:hlinkClick r:id="rId5"/>
              </a:rPr>
              <a:t>img_url</a:t>
            </a:r>
            <a:r>
              <a:rPr lang="en-US" sz="1400" dirty="0" smtClean="0">
                <a:hlinkClick r:id="rId5"/>
              </a:rPr>
              <a:t>=http%3A%2F%2F900igr.net%2Fup%2Fdatas%2F231478%2F007.jpg&amp;pos=2&amp;rpt=</a:t>
            </a:r>
            <a:r>
              <a:rPr lang="en-US" sz="1400" dirty="0" err="1" smtClean="0">
                <a:hlinkClick r:id="rId5"/>
              </a:rPr>
              <a:t>simage&amp;lr</a:t>
            </a:r>
            <a:r>
              <a:rPr lang="en-US" sz="1400" dirty="0" smtClean="0">
                <a:hlinkClick r:id="rId5"/>
              </a:rPr>
              <a:t>=11218</a:t>
            </a:r>
            <a:endParaRPr lang="ru-RU" sz="1400" dirty="0" smtClean="0"/>
          </a:p>
          <a:p>
            <a:r>
              <a:rPr lang="en-US" sz="1400" dirty="0" smtClean="0">
                <a:hlinkClick r:id="rId6"/>
              </a:rPr>
              <a:t>https://yandex.ru/images/search?text=</a:t>
            </a:r>
            <a:r>
              <a:rPr lang="ru-RU" sz="1400" dirty="0" err="1" smtClean="0">
                <a:hlinkClick r:id="rId6"/>
              </a:rPr>
              <a:t>столешница&amp;</a:t>
            </a:r>
            <a:r>
              <a:rPr lang="en-US" sz="1400" dirty="0" err="1" smtClean="0">
                <a:hlinkClick r:id="rId6"/>
              </a:rPr>
              <a:t>img_url</a:t>
            </a:r>
            <a:r>
              <a:rPr lang="en-US" sz="1400" dirty="0" smtClean="0">
                <a:hlinkClick r:id="rId6"/>
              </a:rPr>
              <a:t>=https%3A%2F%2Fsdelajsebe.ru%2Fwp-content%2Fuploads%2F2016%2F03%2Fkuhnya-dlya-dachi.jpg&amp;pos=10&amp;rpt=</a:t>
            </a:r>
            <a:r>
              <a:rPr lang="en-US" sz="1400" dirty="0" err="1" smtClean="0">
                <a:hlinkClick r:id="rId6"/>
              </a:rPr>
              <a:t>simage&amp;lr</a:t>
            </a:r>
            <a:r>
              <a:rPr lang="en-US" sz="1400" dirty="0" smtClean="0">
                <a:hlinkClick r:id="rId6"/>
              </a:rPr>
              <a:t>=11218</a:t>
            </a:r>
            <a:endParaRPr lang="ru-RU" sz="1400" dirty="0" smtClean="0"/>
          </a:p>
          <a:p>
            <a:r>
              <a:rPr lang="en-US" sz="1400" dirty="0" smtClean="0">
                <a:hlinkClick r:id="rId7"/>
              </a:rPr>
              <a:t>https://yandex.ru/images/search?text=</a:t>
            </a:r>
            <a:r>
              <a:rPr lang="ru-RU" sz="1400" dirty="0" err="1" smtClean="0">
                <a:hlinkClick r:id="rId7"/>
              </a:rPr>
              <a:t>спорткомплекс&amp;</a:t>
            </a:r>
            <a:r>
              <a:rPr lang="en-US" sz="1400" dirty="0" err="1" smtClean="0">
                <a:hlinkClick r:id="rId7"/>
              </a:rPr>
              <a:t>img_url</a:t>
            </a:r>
            <a:r>
              <a:rPr lang="en-US" sz="1400" dirty="0" smtClean="0">
                <a:hlinkClick r:id="rId7"/>
              </a:rPr>
              <a:t>=https%3A%2F%2Fimg02.rl0.ru%2Fpgc%2F563x1000%2F5798d890-fb84-a100-fb84-a10f013386eb.photo.0.jpg&amp;pos=3&amp;rpt=</a:t>
            </a:r>
            <a:r>
              <a:rPr lang="en-US" sz="1400" dirty="0" err="1" smtClean="0">
                <a:hlinkClick r:id="rId7"/>
              </a:rPr>
              <a:t>simage&amp;lr</a:t>
            </a:r>
            <a:r>
              <a:rPr lang="en-US" sz="1400" dirty="0" smtClean="0">
                <a:hlinkClick r:id="rId7"/>
              </a:rPr>
              <a:t>=11218</a:t>
            </a:r>
            <a:endParaRPr lang="ru-RU" sz="1400" dirty="0" smtClean="0"/>
          </a:p>
          <a:p>
            <a:r>
              <a:rPr lang="en-US" sz="1400" dirty="0" smtClean="0">
                <a:hlinkClick r:id="rId8"/>
              </a:rPr>
              <a:t>https://yandex.ru/images/search?text=</a:t>
            </a:r>
            <a:r>
              <a:rPr lang="ru-RU" sz="1400" dirty="0" err="1" smtClean="0">
                <a:hlinkClick r:id="rId8"/>
              </a:rPr>
              <a:t>спортинвентарь&amp;</a:t>
            </a:r>
            <a:r>
              <a:rPr lang="en-US" sz="1400" dirty="0" err="1" smtClean="0">
                <a:hlinkClick r:id="rId8"/>
              </a:rPr>
              <a:t>img_url</a:t>
            </a:r>
            <a:r>
              <a:rPr lang="en-US" sz="1400" dirty="0" smtClean="0">
                <a:hlinkClick r:id="rId8"/>
              </a:rPr>
              <a:t>=https%3A%2F%2Fi.ytimg.com%2Fvi%2FsqYppzu4Gq0%2Fmaxresdefault.jpg&amp;pos=6&amp;rpt=</a:t>
            </a:r>
            <a:r>
              <a:rPr lang="en-US" sz="1400" dirty="0" err="1" smtClean="0">
                <a:hlinkClick r:id="rId8"/>
              </a:rPr>
              <a:t>simage&amp;lr</a:t>
            </a:r>
            <a:r>
              <a:rPr lang="en-US" sz="1400" dirty="0" smtClean="0">
                <a:hlinkClick r:id="rId8"/>
              </a:rPr>
              <a:t>=11218</a:t>
            </a:r>
            <a:endParaRPr lang="ru-RU" sz="1400" dirty="0" smtClean="0"/>
          </a:p>
          <a:p>
            <a:r>
              <a:rPr lang="en-US" sz="1400" dirty="0" smtClean="0">
                <a:hlinkClick r:id="rId9"/>
              </a:rPr>
              <a:t>https://yandex.ru/search/site/?searchid=2134849&amp;text=</a:t>
            </a:r>
            <a:r>
              <a:rPr lang="ru-RU" sz="1400" dirty="0" err="1" smtClean="0">
                <a:hlinkClick r:id="rId9"/>
              </a:rPr>
              <a:t>спешит&amp;</a:t>
            </a:r>
            <a:r>
              <a:rPr lang="en-US" sz="1400" dirty="0" smtClean="0">
                <a:hlinkClick r:id="rId9"/>
              </a:rPr>
              <a:t>web=0&amp;l10n=</a:t>
            </a:r>
            <a:r>
              <a:rPr lang="en-US" sz="1400" dirty="0" err="1" smtClean="0">
                <a:hlinkClick r:id="rId9"/>
              </a:rPr>
              <a:t>ru</a:t>
            </a:r>
            <a:endParaRPr lang="ru-RU" sz="1400" dirty="0" smtClean="0"/>
          </a:p>
          <a:p>
            <a:r>
              <a:rPr lang="en-US" sz="1400" dirty="0" smtClean="0">
                <a:hlinkClick r:id="rId10"/>
              </a:rPr>
              <a:t>https://yandex.ru/images/search?text=</a:t>
            </a:r>
            <a:r>
              <a:rPr lang="ru-RU" sz="1400" dirty="0" smtClean="0">
                <a:hlinkClick r:id="rId10"/>
              </a:rPr>
              <a:t>сосновый%20бор&amp;</a:t>
            </a:r>
            <a:r>
              <a:rPr lang="en-US" sz="1400" dirty="0" err="1" smtClean="0">
                <a:hlinkClick r:id="rId10"/>
              </a:rPr>
              <a:t>img_url</a:t>
            </a:r>
            <a:r>
              <a:rPr lang="en-US" sz="1400" dirty="0" smtClean="0">
                <a:hlinkClick r:id="rId10"/>
              </a:rPr>
              <a:t>=https%3A%2F%2Fotvet.imgsmail.ru%2Fdownload%2F219750495_87a09a6ceabb2603e4cdda50d829ef45_800.jpg&amp;pos=0&amp;rpt=</a:t>
            </a:r>
            <a:r>
              <a:rPr lang="en-US" sz="1400" dirty="0" err="1" smtClean="0">
                <a:hlinkClick r:id="rId10"/>
              </a:rPr>
              <a:t>simage&amp;lr</a:t>
            </a:r>
            <a:r>
              <a:rPr lang="en-US" sz="1400" dirty="0" smtClean="0">
                <a:hlinkClick r:id="rId10"/>
              </a:rPr>
              <a:t>=11218</a:t>
            </a:r>
            <a:endParaRPr lang="ru-RU" sz="1400" dirty="0" smtClean="0"/>
          </a:p>
          <a:p>
            <a:r>
              <a:rPr lang="en-US" sz="1400" dirty="0" smtClean="0">
                <a:hlinkClick r:id="rId11"/>
              </a:rPr>
              <a:t>https://yandex.ru/images/search?text=</a:t>
            </a:r>
            <a:r>
              <a:rPr lang="ru-RU" sz="1400" dirty="0" err="1" smtClean="0">
                <a:hlinkClick r:id="rId11"/>
              </a:rPr>
              <a:t>солонка&amp;</a:t>
            </a:r>
            <a:r>
              <a:rPr lang="en-US" sz="1400" dirty="0" err="1" smtClean="0">
                <a:hlinkClick r:id="rId11"/>
              </a:rPr>
              <a:t>img_url</a:t>
            </a:r>
            <a:r>
              <a:rPr lang="en-US" sz="1400" dirty="0" smtClean="0">
                <a:hlinkClick r:id="rId11"/>
              </a:rPr>
              <a:t>=https%3A%2F%2Fcdn.sima-land.ru%2Fitems%2F334592%2F0%2F700-nw.jpg&amp;pos=5&amp;rpt=</a:t>
            </a:r>
            <a:r>
              <a:rPr lang="en-US" sz="1400" dirty="0" err="1" smtClean="0">
                <a:hlinkClick r:id="rId11"/>
              </a:rPr>
              <a:t>simage&amp;lr</a:t>
            </a:r>
            <a:r>
              <a:rPr lang="en-US" sz="1400" dirty="0" smtClean="0">
                <a:hlinkClick r:id="rId11"/>
              </a:rPr>
              <a:t>=11218</a:t>
            </a:r>
            <a:endParaRPr lang="ru-RU" sz="1400" dirty="0" smtClean="0"/>
          </a:p>
          <a:p>
            <a:r>
              <a:rPr lang="en-US" sz="1400" dirty="0" smtClean="0">
                <a:hlinkClick r:id="rId12"/>
              </a:rPr>
              <a:t>https://yandex.ru/images/search?text=</a:t>
            </a:r>
            <a:r>
              <a:rPr lang="ru-RU" sz="1400" dirty="0" smtClean="0">
                <a:hlinkClick r:id="rId12"/>
              </a:rPr>
              <a:t>солеварня%20это&amp;</a:t>
            </a:r>
            <a:r>
              <a:rPr lang="en-US" sz="1400" dirty="0" err="1" smtClean="0">
                <a:hlinkClick r:id="rId12"/>
              </a:rPr>
              <a:t>img_url</a:t>
            </a:r>
            <a:r>
              <a:rPr lang="en-US" sz="1400" dirty="0" smtClean="0">
                <a:hlinkClick r:id="rId12"/>
              </a:rPr>
              <a:t>=https%3A%2F%2Fs00.yaplakal.com%2Fpics%2Fpics_original%2F4%2F6%2F9%2F3462964.jpg&amp;pos=6&amp;rpt=</a:t>
            </a:r>
            <a:r>
              <a:rPr lang="en-US" sz="1400" dirty="0" err="1" smtClean="0">
                <a:hlinkClick r:id="rId12"/>
              </a:rPr>
              <a:t>simage&amp;lr</a:t>
            </a:r>
            <a:r>
              <a:rPr lang="en-US" sz="1400" dirty="0" smtClean="0">
                <a:hlinkClick r:id="rId12"/>
              </a:rPr>
              <a:t>=11218</a:t>
            </a:r>
            <a:endParaRPr lang="ru-RU" sz="1400" dirty="0" smtClean="0"/>
          </a:p>
          <a:p>
            <a:r>
              <a:rPr lang="en-US" sz="1400" dirty="0" smtClean="0">
                <a:hlinkClick r:id="rId13"/>
              </a:rPr>
              <a:t>https://yandex.ru/images/search?text=</a:t>
            </a:r>
            <a:r>
              <a:rPr lang="ru-RU" sz="1400" dirty="0" err="1" smtClean="0">
                <a:hlinkClick r:id="rId13"/>
              </a:rPr>
              <a:t>снегокат&amp;</a:t>
            </a:r>
            <a:r>
              <a:rPr lang="en-US" sz="1400" dirty="0" err="1" smtClean="0">
                <a:hlinkClick r:id="rId13"/>
              </a:rPr>
              <a:t>img_url</a:t>
            </a:r>
            <a:r>
              <a:rPr lang="en-US" sz="1400" dirty="0" smtClean="0">
                <a:hlinkClick r:id="rId13"/>
              </a:rPr>
              <a:t>=https%3A%2F%2Fwww.usports.ru%2Fusp%2Fproducts%2F410-1700003.jpg&amp;pos=3&amp;rpt=</a:t>
            </a:r>
            <a:r>
              <a:rPr lang="en-US" sz="1400" dirty="0" err="1" smtClean="0">
                <a:hlinkClick r:id="rId13"/>
              </a:rPr>
              <a:t>simage&amp;lr</a:t>
            </a:r>
            <a:r>
              <a:rPr lang="en-US" sz="1400" dirty="0" smtClean="0">
                <a:hlinkClick r:id="rId13"/>
              </a:rPr>
              <a:t>=11218</a:t>
            </a:r>
            <a:endParaRPr lang="ru-RU" sz="1400" dirty="0" smtClean="0"/>
          </a:p>
          <a:p>
            <a:r>
              <a:rPr lang="en-US" sz="1400" dirty="0" smtClean="0">
                <a:hlinkClick r:id="rId14"/>
              </a:rPr>
              <a:t>https://yandex.ru/images/search?text=</a:t>
            </a:r>
            <a:r>
              <a:rPr lang="ru-RU" sz="1400" dirty="0" err="1" smtClean="0">
                <a:hlinkClick r:id="rId14"/>
              </a:rPr>
              <a:t>снегоход&amp;</a:t>
            </a:r>
            <a:r>
              <a:rPr lang="en-US" sz="1400" dirty="0" err="1" smtClean="0">
                <a:hlinkClick r:id="rId14"/>
              </a:rPr>
              <a:t>img_url</a:t>
            </a:r>
            <a:r>
              <a:rPr lang="en-US" sz="1400" dirty="0" smtClean="0">
                <a:hlinkClick r:id="rId14"/>
              </a:rPr>
              <a:t>=https%3A%2F%2Fmultiprokat.com%2Fwp-content%2Fuploads%2F2017%2F03%2Fsneg_eXSGy4M.jpg&amp;pos=7&amp;rpt=</a:t>
            </a:r>
            <a:r>
              <a:rPr lang="en-US" sz="1400" dirty="0" err="1" smtClean="0">
                <a:hlinkClick r:id="rId14"/>
              </a:rPr>
              <a:t>simage&amp;lr</a:t>
            </a:r>
            <a:r>
              <a:rPr lang="en-US" sz="1400" dirty="0" smtClean="0">
                <a:hlinkClick r:id="rId14"/>
              </a:rPr>
              <a:t>=11218</a:t>
            </a:r>
            <a:endParaRPr lang="ru-RU" sz="1400" dirty="0" smtClean="0"/>
          </a:p>
          <a:p>
            <a:r>
              <a:rPr lang="en-US" sz="1400" dirty="0" smtClean="0">
                <a:hlinkClick r:id="rId15"/>
              </a:rPr>
              <a:t>https://yandex.ru/images/search?text=</a:t>
            </a:r>
            <a:r>
              <a:rPr lang="ru-RU" sz="1400" dirty="0" smtClean="0">
                <a:hlinkClick r:id="rId15"/>
              </a:rPr>
              <a:t>слёзный%20канал&amp;</a:t>
            </a:r>
            <a:r>
              <a:rPr lang="en-US" sz="1400" dirty="0" err="1" smtClean="0">
                <a:hlinkClick r:id="rId15"/>
              </a:rPr>
              <a:t>img_url</a:t>
            </a:r>
            <a:r>
              <a:rPr lang="en-US" sz="1400" dirty="0" smtClean="0">
                <a:hlinkClick r:id="rId15"/>
              </a:rPr>
              <a:t>=https%3A%2F%2Fds02.infourok.ru%2Fuploads%2Fex%2F05e0%2F00068207-7752435f%2Fimg8.jpg&amp;pos=2&amp;rpt=</a:t>
            </a:r>
            <a:r>
              <a:rPr lang="en-US" sz="1400" dirty="0" err="1" smtClean="0">
                <a:hlinkClick r:id="rId15"/>
              </a:rPr>
              <a:t>simage&amp;lr</a:t>
            </a:r>
            <a:r>
              <a:rPr lang="en-US" sz="1400" dirty="0" smtClean="0">
                <a:hlinkClick r:id="rId15"/>
              </a:rPr>
              <a:t>=11218</a:t>
            </a:r>
            <a:endParaRPr lang="ru-RU" sz="1400" dirty="0" smtClean="0"/>
          </a:p>
          <a:p>
            <a:r>
              <a:rPr lang="en-US" sz="1400" dirty="0" smtClean="0">
                <a:hlinkClick r:id="rId16"/>
              </a:rPr>
              <a:t>https://yandex.ru/images/search?text=</a:t>
            </a:r>
            <a:r>
              <a:rPr lang="ru-RU" sz="1400" dirty="0" err="1" smtClean="0">
                <a:hlinkClick r:id="rId16"/>
              </a:rPr>
              <a:t>следователь&amp;</a:t>
            </a:r>
            <a:r>
              <a:rPr lang="en-US" sz="1400" dirty="0" err="1" smtClean="0">
                <a:hlinkClick r:id="rId16"/>
              </a:rPr>
              <a:t>img_url</a:t>
            </a:r>
            <a:r>
              <a:rPr lang="en-US" sz="1400" dirty="0" smtClean="0">
                <a:hlinkClick r:id="rId16"/>
              </a:rPr>
              <a:t>=https%3A%2F%2Fj.livelib.ru%2Fselepic%2F691958%2Fl%2F06e1%2FSledstvie_vedet_Mariya_Shvetsova.jpg&amp;pos=3&amp;rpt=</a:t>
            </a:r>
            <a:r>
              <a:rPr lang="en-US" sz="1400" dirty="0" err="1" smtClean="0">
                <a:hlinkClick r:id="rId16"/>
              </a:rPr>
              <a:t>simage&amp;lr</a:t>
            </a:r>
            <a:r>
              <a:rPr lang="en-US" sz="1400" dirty="0" smtClean="0">
                <a:hlinkClick r:id="rId16"/>
              </a:rPr>
              <a:t>=11218</a:t>
            </a:r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r>
              <a:rPr lang="en-US" sz="1400" dirty="0" smtClean="0">
                <a:hlinkClick r:id="rId2"/>
              </a:rPr>
              <a:t>https://yandex.ru/images/search?text=</a:t>
            </a:r>
            <a:r>
              <a:rPr lang="ru-RU" sz="1400" dirty="0" err="1" smtClean="0">
                <a:hlinkClick r:id="rId2"/>
              </a:rPr>
              <a:t>скворец&amp;</a:t>
            </a:r>
            <a:r>
              <a:rPr lang="en-US" sz="1400" dirty="0" err="1" smtClean="0">
                <a:hlinkClick r:id="rId2"/>
              </a:rPr>
              <a:t>img_url</a:t>
            </a:r>
            <a:r>
              <a:rPr lang="en-US" sz="1400" dirty="0" smtClean="0">
                <a:hlinkClick r:id="rId2"/>
              </a:rPr>
              <a:t>=https%3A%2F%2Fclassconnection.s3.amazonaws.com%2F274%2Fflashcards%2F3080274%2Fjpg%2Fstarling1366776461482.jpg&amp;pos=0&amp;rpt=</a:t>
            </a:r>
            <a:r>
              <a:rPr lang="en-US" sz="1400" dirty="0" err="1" smtClean="0">
                <a:hlinkClick r:id="rId2"/>
              </a:rPr>
              <a:t>simage&amp;lr</a:t>
            </a:r>
            <a:r>
              <a:rPr lang="en-US" sz="1400" dirty="0" smtClean="0">
                <a:hlinkClick r:id="rId2"/>
              </a:rPr>
              <a:t>=11218</a:t>
            </a:r>
            <a:endParaRPr lang="ru-RU" sz="1400" dirty="0" smtClean="0">
              <a:hlinkClick r:id="rId3"/>
            </a:endParaRPr>
          </a:p>
          <a:p>
            <a:r>
              <a:rPr lang="en-US" sz="1400" dirty="0" smtClean="0">
                <a:hlinkClick r:id="rId3"/>
              </a:rPr>
              <a:t>https://yandex.ru/images/search?text=</a:t>
            </a:r>
            <a:r>
              <a:rPr lang="ru-RU" sz="1400" dirty="0" err="1" smtClean="0">
                <a:hlinkClick r:id="rId3"/>
              </a:rPr>
              <a:t>скворец&amp;</a:t>
            </a:r>
            <a:r>
              <a:rPr lang="en-US" sz="1400" dirty="0" err="1" smtClean="0">
                <a:hlinkClick r:id="rId3"/>
              </a:rPr>
              <a:t>img_url</a:t>
            </a:r>
            <a:r>
              <a:rPr lang="en-US" sz="1400" dirty="0" smtClean="0">
                <a:hlinkClick r:id="rId3"/>
              </a:rPr>
              <a:t>=https%3A%2F%2Fii1.photocentra.ru%2Fimages%2Fmain62%2F628634_main.jpg&amp;pos=17&amp;rpt=</a:t>
            </a:r>
            <a:r>
              <a:rPr lang="en-US" sz="1400" dirty="0" err="1" smtClean="0">
                <a:hlinkClick r:id="rId3"/>
              </a:rPr>
              <a:t>simage&amp;lr</a:t>
            </a:r>
            <a:r>
              <a:rPr lang="en-US" sz="1400" dirty="0" smtClean="0">
                <a:hlinkClick r:id="rId3"/>
              </a:rPr>
              <a:t>=11218</a:t>
            </a:r>
            <a:endParaRPr lang="ru-RU" sz="1400" dirty="0" smtClean="0">
              <a:hlinkClick r:id="rId3"/>
            </a:endParaRPr>
          </a:p>
          <a:p>
            <a:r>
              <a:rPr lang="en-US" sz="1400" dirty="0" smtClean="0">
                <a:hlinkClick r:id="rId3"/>
              </a:rPr>
              <a:t>https://yandex.ru/images/search?text=</a:t>
            </a:r>
            <a:r>
              <a:rPr lang="ru-RU" sz="1400" dirty="0" err="1" smtClean="0">
                <a:hlinkClick r:id="rId3"/>
              </a:rPr>
              <a:t>силач&amp;</a:t>
            </a:r>
            <a:r>
              <a:rPr lang="en-US" sz="1400" dirty="0" err="1" smtClean="0">
                <a:hlinkClick r:id="rId3"/>
              </a:rPr>
              <a:t>img_url</a:t>
            </a:r>
            <a:r>
              <a:rPr lang="en-US" sz="1400" dirty="0" smtClean="0">
                <a:hlinkClick r:id="rId3"/>
              </a:rPr>
              <a:t>=http%3A%2F%2Fwww.ambal.ru%2F22399444522.jpg&amp;pos=24&amp;rpt=</a:t>
            </a:r>
            <a:r>
              <a:rPr lang="en-US" sz="1400" dirty="0" err="1" smtClean="0">
                <a:hlinkClick r:id="rId3"/>
              </a:rPr>
              <a:t>simage&amp;lr</a:t>
            </a:r>
            <a:r>
              <a:rPr lang="en-US" sz="1400" dirty="0" smtClean="0">
                <a:hlinkClick r:id="rId3"/>
              </a:rPr>
              <a:t>=11218</a:t>
            </a:r>
            <a:endParaRPr lang="ru-RU" sz="1400" dirty="0" smtClean="0">
              <a:hlinkClick r:id="rId3"/>
            </a:endParaRPr>
          </a:p>
          <a:p>
            <a:r>
              <a:rPr lang="en-US" sz="1400" dirty="0" smtClean="0">
                <a:hlinkClick r:id="rId3"/>
              </a:rPr>
              <a:t>https://yandex.ru/images/search?text=</a:t>
            </a:r>
            <a:r>
              <a:rPr lang="ru-RU" sz="1400" dirty="0" err="1" smtClean="0">
                <a:hlinkClick r:id="rId3"/>
              </a:rPr>
              <a:t>садовник&amp;</a:t>
            </a:r>
            <a:r>
              <a:rPr lang="en-US" sz="1400" dirty="0" err="1" smtClean="0">
                <a:hlinkClick r:id="rId3"/>
              </a:rPr>
              <a:t>img_url</a:t>
            </a:r>
            <a:r>
              <a:rPr lang="en-US" sz="1400" dirty="0" smtClean="0">
                <a:hlinkClick r:id="rId3"/>
              </a:rPr>
              <a:t>=https%3A%2F%2Fwww.twinlakespark.co.uk%2Fwp-content%2Fuploads%2F2013%2F07%2Fgardener-required.jpg&amp;pos=3&amp;rpt=</a:t>
            </a:r>
            <a:r>
              <a:rPr lang="en-US" sz="1400" dirty="0" err="1" smtClean="0">
                <a:hlinkClick r:id="rId3"/>
              </a:rPr>
              <a:t>simage&amp;lr</a:t>
            </a:r>
            <a:r>
              <a:rPr lang="en-US" sz="1400" dirty="0" smtClean="0">
                <a:hlinkClick r:id="rId3"/>
              </a:rPr>
              <a:t>=11218</a:t>
            </a:r>
            <a:endParaRPr lang="ru-RU" sz="1400" dirty="0" smtClean="0">
              <a:hlinkClick r:id="rId3"/>
            </a:endParaRPr>
          </a:p>
          <a:p>
            <a:r>
              <a:rPr lang="en-US" sz="1400" dirty="0" smtClean="0">
                <a:hlinkClick r:id="rId3"/>
              </a:rPr>
              <a:t>https://yandex.ru/images/search?text=</a:t>
            </a:r>
            <a:r>
              <a:rPr lang="ru-RU" sz="1400" dirty="0" err="1" smtClean="0">
                <a:hlinkClick r:id="rId3"/>
              </a:rPr>
              <a:t>рассада&amp;</a:t>
            </a:r>
            <a:r>
              <a:rPr lang="en-US" sz="1400" dirty="0" err="1" smtClean="0">
                <a:hlinkClick r:id="rId3"/>
              </a:rPr>
              <a:t>img_url</a:t>
            </a:r>
            <a:r>
              <a:rPr lang="en-US" sz="1400" dirty="0" smtClean="0">
                <a:hlinkClick r:id="rId3"/>
              </a:rPr>
              <a:t>=https%3A%2F%2Fc1.staticflickr.com%2F5%2F4115%2F4930572797_28656db554_b.jpg&amp;pos=1&amp;rpt=</a:t>
            </a:r>
            <a:r>
              <a:rPr lang="en-US" sz="1400" dirty="0" err="1" smtClean="0">
                <a:hlinkClick r:id="rId3"/>
              </a:rPr>
              <a:t>simage&amp;lr</a:t>
            </a:r>
            <a:r>
              <a:rPr lang="en-US" sz="1400" dirty="0" smtClean="0">
                <a:hlinkClick r:id="rId3"/>
              </a:rPr>
              <a:t>=11218</a:t>
            </a:r>
            <a:endParaRPr lang="ru-RU" sz="1400" dirty="0" smtClean="0">
              <a:hlinkClick r:id="rId3"/>
            </a:endParaRPr>
          </a:p>
          <a:p>
            <a:r>
              <a:rPr lang="en-US" sz="1400" dirty="0" smtClean="0">
                <a:hlinkClick r:id="rId3"/>
              </a:rPr>
              <a:t>https://yandex.ru/images/search?text=</a:t>
            </a:r>
            <a:r>
              <a:rPr lang="ru-RU" sz="1400" dirty="0" err="1" smtClean="0">
                <a:hlinkClick r:id="rId3"/>
              </a:rPr>
              <a:t>зоосад&amp;</a:t>
            </a:r>
            <a:r>
              <a:rPr lang="en-US" sz="1400" dirty="0" err="1" smtClean="0">
                <a:hlinkClick r:id="rId3"/>
              </a:rPr>
              <a:t>img_url</a:t>
            </a:r>
            <a:r>
              <a:rPr lang="en-US" sz="1400" dirty="0" smtClean="0">
                <a:hlinkClick r:id="rId3"/>
              </a:rPr>
              <a:t>=https%3A%2F%2Fcdn2.imgbb.ru%2Fcommunity%2F70%2F700005%2F201507%2F4fea50a3b99aa189c32b1b4dd9f61ac7.jpg&amp;pos=1&amp;rpt=</a:t>
            </a:r>
            <a:r>
              <a:rPr lang="en-US" sz="1400" dirty="0" err="1" smtClean="0">
                <a:hlinkClick r:id="rId3"/>
              </a:rPr>
              <a:t>simage&amp;lr</a:t>
            </a:r>
            <a:r>
              <a:rPr lang="en-US" sz="1400" dirty="0" smtClean="0">
                <a:hlinkClick r:id="rId3"/>
              </a:rPr>
              <a:t>=11218</a:t>
            </a:r>
            <a:endParaRPr lang="ru-RU" sz="1400" dirty="0" smtClean="0">
              <a:hlinkClick r:id="rId3"/>
            </a:endParaRPr>
          </a:p>
          <a:p>
            <a:r>
              <a:rPr lang="en-US" sz="1400" dirty="0" smtClean="0">
                <a:hlinkClick r:id="rId3"/>
              </a:rPr>
              <a:t>https://yandex.ru/images/search?text=</a:t>
            </a:r>
            <a:r>
              <a:rPr lang="ru-RU" sz="1400" dirty="0" err="1" smtClean="0">
                <a:hlinkClick r:id="rId3"/>
              </a:rPr>
              <a:t>свисток&amp;</a:t>
            </a:r>
            <a:r>
              <a:rPr lang="en-US" sz="1400" dirty="0" err="1" smtClean="0">
                <a:hlinkClick r:id="rId3"/>
              </a:rPr>
              <a:t>img_url</a:t>
            </a:r>
            <a:r>
              <a:rPr lang="en-US" sz="1400" dirty="0" smtClean="0">
                <a:hlinkClick r:id="rId3"/>
              </a:rPr>
              <a:t>=https%3A%2F%2Fhypixel.net%2Fproxy%2FBcmjTIO1D9kyA8CaVe00rB3lPYkzyoT8v70z2AxWcrTfcIiwSPdiAVceAAM90TsLjaWLF86vnoUjVzo0Eou0pX12QAAs49vy%2Fimage.png&amp;pos=3&amp;rpt=</a:t>
            </a:r>
            <a:r>
              <a:rPr lang="en-US" sz="1400" dirty="0" err="1" smtClean="0">
                <a:hlinkClick r:id="rId3"/>
              </a:rPr>
              <a:t>simage&amp;lr</a:t>
            </a:r>
            <a:r>
              <a:rPr lang="en-US" sz="1400" dirty="0" smtClean="0">
                <a:hlinkClick r:id="rId3"/>
              </a:rPr>
              <a:t>=11218</a:t>
            </a:r>
            <a:endParaRPr lang="ru-RU" sz="1400" dirty="0" smtClean="0">
              <a:hlinkClick r:id="rId3"/>
            </a:endParaRPr>
          </a:p>
          <a:p>
            <a:r>
              <a:rPr lang="en-US" sz="1400" dirty="0" smtClean="0">
                <a:hlinkClick r:id="rId3"/>
              </a:rPr>
              <a:t>https://yandex.ru/images/search?text=</a:t>
            </a:r>
            <a:r>
              <a:rPr lang="ru-RU" sz="1400" dirty="0" err="1" smtClean="0">
                <a:hlinkClick r:id="rId3"/>
              </a:rPr>
              <a:t>свисток&amp;</a:t>
            </a:r>
            <a:r>
              <a:rPr lang="en-US" sz="1400" dirty="0" err="1" smtClean="0">
                <a:hlinkClick r:id="rId3"/>
              </a:rPr>
              <a:t>img_url</a:t>
            </a:r>
            <a:r>
              <a:rPr lang="en-US" sz="1400" dirty="0" smtClean="0">
                <a:hlinkClick r:id="rId3"/>
              </a:rPr>
              <a:t>=https%3A%2F%2Fcdn3.imgbb.ru%2Fsp%2Fuser%2F118%2F1187631%2F201604%2Fd4d09256e07d53c30356b8200289164b.jpg&amp;pos=11&amp;rpt=</a:t>
            </a:r>
            <a:r>
              <a:rPr lang="en-US" sz="1400" dirty="0" err="1" smtClean="0">
                <a:hlinkClick r:id="rId3"/>
              </a:rPr>
              <a:t>simage&amp;lr</a:t>
            </a:r>
            <a:r>
              <a:rPr lang="en-US" sz="1400" dirty="0" smtClean="0">
                <a:hlinkClick r:id="rId3"/>
              </a:rPr>
              <a:t>=11218</a:t>
            </a:r>
            <a:endParaRPr lang="ru-RU" sz="1400" dirty="0" smtClean="0">
              <a:hlinkClick r:id="rId3"/>
            </a:endParaRPr>
          </a:p>
          <a:p>
            <a:r>
              <a:rPr lang="en-US" sz="1400" dirty="0" smtClean="0">
                <a:hlinkClick r:id="rId3"/>
              </a:rPr>
              <a:t>https://yandex.ru/images/search?text=</a:t>
            </a:r>
            <a:r>
              <a:rPr lang="ru-RU" sz="1400" dirty="0" smtClean="0">
                <a:hlinkClick r:id="rId3"/>
              </a:rPr>
              <a:t>свистун%20кто%20это&amp;</a:t>
            </a:r>
            <a:r>
              <a:rPr lang="en-US" sz="1400" dirty="0" err="1" smtClean="0">
                <a:hlinkClick r:id="rId3"/>
              </a:rPr>
              <a:t>lr</a:t>
            </a:r>
            <a:r>
              <a:rPr lang="en-US" sz="1400" dirty="0" smtClean="0">
                <a:hlinkClick r:id="rId3"/>
              </a:rPr>
              <a:t>=11218</a:t>
            </a:r>
            <a:endParaRPr lang="ru-RU" sz="1400" dirty="0" smtClean="0">
              <a:hlinkClick r:id="rId3"/>
            </a:endParaRPr>
          </a:p>
          <a:p>
            <a:r>
              <a:rPr lang="en-US" sz="1400" dirty="0" smtClean="0">
                <a:hlinkClick r:id="rId3"/>
              </a:rPr>
              <a:t>https://yandex.ru/images/search?text=</a:t>
            </a:r>
            <a:r>
              <a:rPr lang="ru-RU" sz="1400" dirty="0" err="1" smtClean="0">
                <a:hlinkClick r:id="rId3"/>
              </a:rPr>
              <a:t>сиделка&amp;</a:t>
            </a:r>
            <a:r>
              <a:rPr lang="en-US" sz="1400" dirty="0" err="1" smtClean="0">
                <a:hlinkClick r:id="rId3"/>
              </a:rPr>
              <a:t>img_url</a:t>
            </a:r>
            <a:r>
              <a:rPr lang="en-US" sz="1400" dirty="0" smtClean="0">
                <a:hlinkClick r:id="rId3"/>
              </a:rPr>
              <a:t>=https%3A%2F%2Ft3.ftcdn.net%2Fjpg%2F00%2F22%2F29%2F12%2F500_F_22291266_D1IEns0mPJUT4BwdpGd1OG1yy7CAqTUt.jpg&amp;pos=0&amp;rpt=</a:t>
            </a:r>
            <a:r>
              <a:rPr lang="en-US" sz="1400" dirty="0" err="1" smtClean="0">
                <a:hlinkClick r:id="rId3"/>
              </a:rPr>
              <a:t>simage&amp;lr</a:t>
            </a:r>
            <a:r>
              <a:rPr lang="en-US" sz="1400" smtClean="0">
                <a:hlinkClick r:id="rId3"/>
              </a:rPr>
              <a:t>=11218</a:t>
            </a:r>
            <a:endParaRPr lang="ru-RU" sz="1400" dirty="0" smtClean="0">
              <a:hlinkClick r:id="rId3"/>
            </a:endParaRPr>
          </a:p>
          <a:p>
            <a:endParaRPr lang="ru-RU" sz="1400" dirty="0" smtClean="0">
              <a:hlinkClick r:id="rId3"/>
            </a:endParaRPr>
          </a:p>
          <a:p>
            <a:endParaRPr lang="ru-RU" sz="1400" dirty="0" smtClean="0">
              <a:hlinkClick r:id="rId3"/>
            </a:endParaRPr>
          </a:p>
          <a:p>
            <a:endParaRPr lang="ru-RU" sz="1400" dirty="0" smtClean="0">
              <a:hlinkClick r:id="rId3"/>
            </a:endParaRPr>
          </a:p>
          <a:p>
            <a:endParaRPr lang="ru-RU" sz="1400" dirty="0" smtClean="0">
              <a:hlinkClick r:id="rId3"/>
            </a:endParaRPr>
          </a:p>
          <a:p>
            <a:endParaRPr lang="ru-RU" sz="1400" dirty="0" smtClean="0">
              <a:hlinkClick r:id="rId3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>
                <a:solidFill>
                  <a:srgbClr val="FF3300"/>
                </a:solidFill>
              </a:rPr>
              <a:t>СВИСТ</a:t>
            </a:r>
          </a:p>
        </p:txBody>
      </p:sp>
      <p:sp>
        <p:nvSpPr>
          <p:cNvPr id="126979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467544" y="1700808"/>
            <a:ext cx="4038600" cy="506888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3600" b="1" dirty="0" smtClean="0"/>
              <a:t>свистун</a:t>
            </a:r>
          </a:p>
          <a:p>
            <a:pPr eaLnBrk="1" hangingPunct="1">
              <a:lnSpc>
                <a:spcPct val="90000"/>
              </a:lnSpc>
            </a:pPr>
            <a:r>
              <a:rPr lang="ru-RU" sz="3600" b="1" dirty="0" smtClean="0"/>
              <a:t>свисток</a:t>
            </a:r>
          </a:p>
          <a:p>
            <a:pPr eaLnBrk="1" hangingPunct="1">
              <a:lnSpc>
                <a:spcPct val="90000"/>
              </a:lnSpc>
            </a:pPr>
            <a:r>
              <a:rPr lang="ru-RU" sz="3600" b="1" dirty="0" smtClean="0"/>
              <a:t>свисточек</a:t>
            </a:r>
          </a:p>
          <a:p>
            <a:pPr eaLnBrk="1" hangingPunct="1">
              <a:lnSpc>
                <a:spcPct val="90000"/>
              </a:lnSpc>
            </a:pPr>
            <a:r>
              <a:rPr lang="ru-RU" sz="3600" b="1" dirty="0" smtClean="0"/>
              <a:t>свистящий</a:t>
            </a:r>
          </a:p>
        </p:txBody>
      </p:sp>
      <p:sp>
        <p:nvSpPr>
          <p:cNvPr id="126980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4644008" y="1700808"/>
            <a:ext cx="4038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3600" b="1" dirty="0" smtClean="0"/>
              <a:t>свистнуть</a:t>
            </a:r>
          </a:p>
          <a:p>
            <a:pPr>
              <a:lnSpc>
                <a:spcPct val="90000"/>
              </a:lnSpc>
            </a:pPr>
            <a:r>
              <a:rPr lang="ru-RU" sz="3600" b="1" dirty="0" smtClean="0"/>
              <a:t>присвистнуть</a:t>
            </a:r>
          </a:p>
          <a:p>
            <a:pPr>
              <a:lnSpc>
                <a:spcPct val="90000"/>
              </a:lnSpc>
            </a:pPr>
            <a:r>
              <a:rPr lang="ru-RU" sz="3600" b="1" dirty="0" smtClean="0"/>
              <a:t>засвистеть</a:t>
            </a:r>
          </a:p>
          <a:p>
            <a:pPr>
              <a:lnSpc>
                <a:spcPct val="90000"/>
              </a:lnSpc>
            </a:pPr>
            <a:r>
              <a:rPr lang="ru-RU" sz="3600" b="1" dirty="0" smtClean="0"/>
              <a:t>посвистел</a:t>
            </a:r>
          </a:p>
          <a:p>
            <a:pPr eaLnBrk="1" hangingPunct="1">
              <a:lnSpc>
                <a:spcPct val="90000"/>
              </a:lnSpc>
            </a:pPr>
            <a:endParaRPr lang="ru-RU" sz="3200" b="1" dirty="0" smtClean="0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2555776" y="1772816"/>
            <a:ext cx="504056" cy="46635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rId2" action="ppaction://hlinksldjump" highlightClick="1"/>
          </p:cNvPr>
          <p:cNvSpPr/>
          <p:nvPr/>
        </p:nvSpPr>
        <p:spPr>
          <a:xfrm>
            <a:off x="2555776" y="2348880"/>
            <a:ext cx="432048" cy="46635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rId3" action="ppaction://hlinksldjump" highlightClick="1"/>
          </p:cNvPr>
          <p:cNvSpPr/>
          <p:nvPr/>
        </p:nvSpPr>
        <p:spPr>
          <a:xfrm>
            <a:off x="7812360" y="6021288"/>
            <a:ext cx="720080" cy="538360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7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818" y="7937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СВИСТУН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39726"/>
            <a:ext cx="4038600" cy="5244274"/>
          </a:xfrm>
        </p:spPr>
        <p:txBody>
          <a:bodyPr>
            <a:normAutofit/>
          </a:bodyPr>
          <a:lstStyle/>
          <a:p>
            <a:r>
              <a:rPr lang="ru-RU" dirty="0" smtClean="0"/>
              <a:t>1. Человек</a:t>
            </a:r>
            <a:r>
              <a:rPr lang="ru-RU" dirty="0"/>
              <a:t>, который любит свистеть; тот кто свистит. </a:t>
            </a:r>
            <a:endParaRPr lang="ru-RU" dirty="0" smtClean="0"/>
          </a:p>
          <a:p>
            <a:r>
              <a:rPr lang="ru-RU" dirty="0" smtClean="0"/>
              <a:t>2</a:t>
            </a:r>
            <a:r>
              <a:rPr lang="ru-RU" dirty="0"/>
              <a:t>. Пустой и легкомысленный человек, пустышка .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Исчезающая лягушка</a:t>
            </a:r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148482" name="AutoShape 2" descr="https://www.iyihisset.com/sites/default/files/yasa/profesyonel-islikci_780x460-panzmrdpxf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8484" name="AutoShape 4" descr="https://www.iyihisset.com/sites/default/files/yasa/profesyonel-islikci_780x460-panzmrdpxf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8486" name="Picture 6" descr="http://svitppt.com.ua/images/25/24167/960/img1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0081" y="3875080"/>
            <a:ext cx="4135810" cy="2708920"/>
          </a:xfrm>
          <a:prstGeom prst="rect">
            <a:avLst/>
          </a:prstGeom>
          <a:noFill/>
        </p:spPr>
      </p:pic>
      <p:sp>
        <p:nvSpPr>
          <p:cNvPr id="148488" name="AutoShape 8" descr="https://grodnonews.by/upload/iblock/587/587e45eff7ede5cde77516542aa5bc9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8490" name="Picture 10" descr="http://gamedaysportsblog.com/wp-content/uploads/2015/05/phj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0081" y="1339725"/>
            <a:ext cx="4135810" cy="2554471"/>
          </a:xfrm>
          <a:prstGeom prst="rect">
            <a:avLst/>
          </a:prstGeom>
          <a:noFill/>
        </p:spPr>
      </p:pic>
      <p:sp>
        <p:nvSpPr>
          <p:cNvPr id="10" name="Управляющая кнопка: назад 9">
            <a:hlinkClick r:id="" action="ppaction://hlinkshowjump?jump=previousslide" highlightClick="1"/>
          </p:cNvPr>
          <p:cNvSpPr/>
          <p:nvPr/>
        </p:nvSpPr>
        <p:spPr>
          <a:xfrm>
            <a:off x="3851920" y="6165304"/>
            <a:ext cx="648072" cy="493736"/>
          </a:xfrm>
          <a:prstGeom prst="actionButtonBackPreviou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СВИСТОК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9506" name="Picture 2" descr="https://usathss.files.wordpress.com/2015/04/whistle.png?w=1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9" y="1628800"/>
            <a:ext cx="4176465" cy="4536504"/>
          </a:xfrm>
          <a:prstGeom prst="rect">
            <a:avLst/>
          </a:prstGeom>
          <a:noFill/>
        </p:spPr>
      </p:pic>
      <p:pic>
        <p:nvPicPr>
          <p:cNvPr id="149508" name="Picture 4" descr="http://sweetcost.ru/photo/350/aHR0cDovL3d3dy5rb25pay5ydS91cGxvYWQvaWJsb2NrL2ExNy9zdmlzdG9rX3B0aWNoa2EuanB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628800"/>
            <a:ext cx="4095750" cy="4392488"/>
          </a:xfrm>
          <a:prstGeom prst="rect">
            <a:avLst/>
          </a:prstGeom>
          <a:noFill/>
        </p:spPr>
      </p:pic>
      <p:sp>
        <p:nvSpPr>
          <p:cNvPr id="7" name="Управляющая кнопка: назад 6">
            <a:hlinkClick r:id="rId4" action="ppaction://hlinksldjump" highlightClick="1"/>
          </p:cNvPr>
          <p:cNvSpPr/>
          <p:nvPr/>
        </p:nvSpPr>
        <p:spPr>
          <a:xfrm>
            <a:off x="7956376" y="6165304"/>
            <a:ext cx="576064" cy="466352"/>
          </a:xfrm>
          <a:prstGeom prst="actionButtonBackPreviou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332656"/>
            <a:ext cx="8219256" cy="5793507"/>
          </a:xfrm>
        </p:spPr>
        <p:txBody>
          <a:bodyPr>
            <a:normAutofit/>
          </a:bodyPr>
          <a:lstStyle/>
          <a:p>
            <a:endParaRPr lang="en-US" sz="3600" b="1" dirty="0" smtClean="0"/>
          </a:p>
          <a:p>
            <a:r>
              <a:rPr lang="ru-RU" sz="3600" b="1" dirty="0" smtClean="0"/>
              <a:t>На </a:t>
            </a:r>
            <a:r>
              <a:rPr lang="ru-RU" sz="3600" b="1" dirty="0"/>
              <a:t>голове блестит, а в голове свистит</a:t>
            </a:r>
            <a:r>
              <a:rPr lang="ru-RU" sz="3600" b="1" dirty="0" smtClean="0"/>
              <a:t>.</a:t>
            </a:r>
            <a:endParaRPr lang="en-US" sz="3600" b="1" dirty="0" smtClean="0"/>
          </a:p>
          <a:p>
            <a:endParaRPr lang="ru-RU" sz="3600" b="1" dirty="0"/>
          </a:p>
          <a:p>
            <a:r>
              <a:rPr lang="ru-RU" sz="3600" b="1" dirty="0" smtClean="0"/>
              <a:t>Мина свистит — мимо летит, мина шуршит — в тебя норовит.</a:t>
            </a:r>
          </a:p>
          <a:p>
            <a:endParaRPr lang="ru-RU" sz="36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814933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РЕШИ ПРИМЕР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47248" cy="4525963"/>
          </a:xfrm>
        </p:spPr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4800" b="1" dirty="0" smtClean="0"/>
              <a:t>носик - но - к + диск - ск + т=?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>
                <a:solidFill>
                  <a:srgbClr val="FF3300"/>
                </a:solidFill>
              </a:rPr>
              <a:t>СИДИТ</a:t>
            </a:r>
          </a:p>
        </p:txBody>
      </p:sp>
      <p:sp>
        <p:nvSpPr>
          <p:cNvPr id="126979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2915816" y="1556792"/>
            <a:ext cx="4038600" cy="50688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3600" b="1" dirty="0" smtClean="0"/>
              <a:t>сиделка</a:t>
            </a:r>
          </a:p>
          <a:p>
            <a:pPr eaLnBrk="1" hangingPunct="1">
              <a:lnSpc>
                <a:spcPct val="90000"/>
              </a:lnSpc>
            </a:pPr>
            <a:r>
              <a:rPr lang="ru-RU" sz="3600" b="1" dirty="0" smtClean="0"/>
              <a:t>посиделки</a:t>
            </a:r>
          </a:p>
          <a:p>
            <a:pPr eaLnBrk="1" hangingPunct="1">
              <a:lnSpc>
                <a:spcPct val="90000"/>
              </a:lnSpc>
            </a:pPr>
            <a:r>
              <a:rPr lang="ru-RU" sz="3600" b="1" dirty="0" smtClean="0"/>
              <a:t>усидчивость</a:t>
            </a:r>
          </a:p>
          <a:p>
            <a:pPr>
              <a:lnSpc>
                <a:spcPct val="90000"/>
              </a:lnSpc>
            </a:pPr>
            <a:r>
              <a:rPr lang="ru-RU" sz="3600" b="1" dirty="0" smtClean="0"/>
              <a:t>седой</a:t>
            </a:r>
          </a:p>
          <a:p>
            <a:pPr eaLnBrk="1" hangingPunct="1">
              <a:lnSpc>
                <a:spcPct val="90000"/>
              </a:lnSpc>
            </a:pPr>
            <a:r>
              <a:rPr lang="ru-RU" sz="3600" b="1" dirty="0" smtClean="0"/>
              <a:t>усидчивый</a:t>
            </a:r>
          </a:p>
          <a:p>
            <a:pPr eaLnBrk="1" hangingPunct="1">
              <a:lnSpc>
                <a:spcPct val="90000"/>
              </a:lnSpc>
            </a:pPr>
            <a:r>
              <a:rPr lang="ru-RU" sz="3600" b="1" dirty="0" smtClean="0"/>
              <a:t>насиженный</a:t>
            </a:r>
          </a:p>
          <a:p>
            <a:pPr eaLnBrk="1" hangingPunct="1">
              <a:lnSpc>
                <a:spcPct val="90000"/>
              </a:lnSpc>
            </a:pPr>
            <a:r>
              <a:rPr lang="ru-RU" sz="3600" b="1" dirty="0" smtClean="0"/>
              <a:t>усидчиво</a:t>
            </a:r>
          </a:p>
          <a:p>
            <a:pPr eaLnBrk="1" hangingPunct="1">
              <a:lnSpc>
                <a:spcPct val="90000"/>
              </a:lnSpc>
            </a:pPr>
            <a:endParaRPr lang="ru-RU" sz="3200" b="1" dirty="0" smtClean="0"/>
          </a:p>
        </p:txBody>
      </p:sp>
      <p:sp>
        <p:nvSpPr>
          <p:cNvPr id="126980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ru-RU" sz="3200" b="1" dirty="0" smtClean="0"/>
          </a:p>
          <a:p>
            <a:pPr eaLnBrk="1" hangingPunct="1">
              <a:lnSpc>
                <a:spcPct val="90000"/>
              </a:lnSpc>
            </a:pPr>
            <a:endParaRPr lang="ru-RU" sz="3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7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175" y="1596364"/>
            <a:ext cx="4087093" cy="4453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211960" y="2924944"/>
            <a:ext cx="432554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/>
              <a:t>- </a:t>
            </a:r>
            <a:r>
              <a:rPr lang="ru-RU" sz="6000" b="1" dirty="0" smtClean="0"/>
              <a:t>умк  + д = ?</a:t>
            </a:r>
            <a:endParaRPr lang="ru-RU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СИДЕЛКА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0530" name="Picture 2" descr="http://uhod66.ru/published/publicdata/P62019UHOD/attachments/SC/products_pictures/photo-e1423687200114_en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628800"/>
            <a:ext cx="7581231" cy="5057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60648"/>
            <a:ext cx="8219256" cy="6192688"/>
          </a:xfrm>
        </p:spPr>
        <p:txBody>
          <a:bodyPr>
            <a:normAutofit/>
          </a:bodyPr>
          <a:lstStyle/>
          <a:p>
            <a:endParaRPr lang="ru-RU" sz="3600" b="1" dirty="0" smtClean="0"/>
          </a:p>
          <a:p>
            <a:r>
              <a:rPr lang="ru-RU" sz="3600" b="1" dirty="0" smtClean="0"/>
              <a:t>Сидит, как курица на яйцах.</a:t>
            </a:r>
          </a:p>
          <a:p>
            <a:endParaRPr lang="ru-RU" sz="3600" b="1" dirty="0" smtClean="0"/>
          </a:p>
          <a:p>
            <a:r>
              <a:rPr lang="ru-RU" sz="3600" b="1" dirty="0" smtClean="0"/>
              <a:t>Не сиди сложа руки, так и не будет скуки.</a:t>
            </a:r>
          </a:p>
          <a:p>
            <a:endParaRPr lang="ru-RU" sz="3600" b="1" dirty="0" smtClean="0"/>
          </a:p>
          <a:p>
            <a:r>
              <a:rPr lang="ru-RU" sz="3600" b="1" dirty="0" smtClean="0"/>
              <a:t>Хочешь есть калачи, не сиди на печи.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60648"/>
            <a:ext cx="8219256" cy="6192688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Я сижу на берегу у самой кромки воды.</a:t>
            </a:r>
          </a:p>
          <a:p>
            <a:endParaRPr lang="ru-RU" sz="3600" b="1" dirty="0" smtClean="0"/>
          </a:p>
          <a:p>
            <a:r>
              <a:rPr lang="ru-RU" sz="3600" b="1" dirty="0" smtClean="0"/>
              <a:t>В дупле дерева сидел бельчонок и острыми зубками грыз орех.</a:t>
            </a:r>
          </a:p>
          <a:p>
            <a:endParaRPr lang="ru-RU" sz="3600" b="1" dirty="0" smtClean="0"/>
          </a:p>
          <a:p>
            <a:r>
              <a:rPr lang="ru-RU" sz="3600" b="1" dirty="0" smtClean="0"/>
              <a:t>Птенец тихо сидел в гнезде, но потом проголодался и запищал.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pc="300" dirty="0" smtClean="0">
                <a:solidFill>
                  <a:srgbClr val="FF0000"/>
                </a:solidFill>
              </a:rPr>
              <a:t>АНАГРАММА</a:t>
            </a:r>
            <a:endParaRPr lang="ru-RU" b="1" spc="3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87624" y="1628800"/>
            <a:ext cx="699512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60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6000" b="1" spc="600" dirty="0" smtClean="0">
                <a:solidFill>
                  <a:srgbClr val="FF0000"/>
                </a:solidFill>
              </a:rPr>
              <a:t>ЛИСА</a:t>
            </a:r>
            <a:endParaRPr lang="ru-RU" sz="6000" b="1" spc="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8612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>
                <a:solidFill>
                  <a:srgbClr val="FF3300"/>
                </a:solidFill>
              </a:rPr>
              <a:t>СИЛА</a:t>
            </a:r>
          </a:p>
        </p:txBody>
      </p:sp>
      <p:sp>
        <p:nvSpPr>
          <p:cNvPr id="126979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3419872" y="1556792"/>
            <a:ext cx="4038600" cy="5068888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ru-RU" sz="3600" b="1" dirty="0" smtClean="0"/>
              <a:t>силушка</a:t>
            </a:r>
          </a:p>
          <a:p>
            <a:pPr eaLnBrk="1" hangingPunct="1">
              <a:lnSpc>
                <a:spcPct val="90000"/>
              </a:lnSpc>
            </a:pPr>
            <a:r>
              <a:rPr lang="ru-RU" sz="3600" b="1" dirty="0" smtClean="0"/>
              <a:t>силища</a:t>
            </a:r>
          </a:p>
          <a:p>
            <a:pPr eaLnBrk="1" hangingPunct="1">
              <a:lnSpc>
                <a:spcPct val="90000"/>
              </a:lnSpc>
            </a:pPr>
            <a:r>
              <a:rPr lang="ru-RU" sz="3600" b="1" dirty="0" smtClean="0"/>
              <a:t>силёнка</a:t>
            </a:r>
          </a:p>
          <a:p>
            <a:pPr eaLnBrk="1" hangingPunct="1">
              <a:lnSpc>
                <a:spcPct val="90000"/>
              </a:lnSpc>
            </a:pPr>
            <a:r>
              <a:rPr lang="ru-RU" sz="3600" b="1" dirty="0" smtClean="0"/>
              <a:t>силач</a:t>
            </a:r>
          </a:p>
          <a:p>
            <a:pPr eaLnBrk="1" hangingPunct="1">
              <a:lnSpc>
                <a:spcPct val="90000"/>
              </a:lnSpc>
            </a:pPr>
            <a:r>
              <a:rPr lang="ru-RU" sz="3600" b="1" dirty="0" smtClean="0"/>
              <a:t>сильный</a:t>
            </a:r>
          </a:p>
          <a:p>
            <a:pPr eaLnBrk="1" hangingPunct="1">
              <a:lnSpc>
                <a:spcPct val="90000"/>
              </a:lnSpc>
            </a:pPr>
            <a:r>
              <a:rPr lang="ru-RU" sz="3600" b="1" dirty="0" smtClean="0"/>
              <a:t>сильно</a:t>
            </a:r>
          </a:p>
          <a:p>
            <a:pPr eaLnBrk="1" hangingPunct="1">
              <a:lnSpc>
                <a:spcPct val="90000"/>
              </a:lnSpc>
            </a:pPr>
            <a:r>
              <a:rPr lang="ru-RU" sz="3600" b="1" dirty="0" smtClean="0"/>
              <a:t>посильный</a:t>
            </a:r>
          </a:p>
          <a:p>
            <a:pPr eaLnBrk="1" hangingPunct="1">
              <a:lnSpc>
                <a:spcPct val="90000"/>
              </a:lnSpc>
            </a:pPr>
            <a:r>
              <a:rPr lang="ru-RU" sz="3600" b="1" dirty="0" smtClean="0"/>
              <a:t>насильно</a:t>
            </a:r>
          </a:p>
        </p:txBody>
      </p:sp>
      <p:sp>
        <p:nvSpPr>
          <p:cNvPr id="126980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ru-RU" sz="3200" b="1" dirty="0" smtClean="0"/>
          </a:p>
          <a:p>
            <a:pPr eaLnBrk="1" hangingPunct="1">
              <a:lnSpc>
                <a:spcPct val="90000"/>
              </a:lnSpc>
            </a:pPr>
            <a:endParaRPr lang="ru-RU" sz="3200" b="1" dirty="0" smtClean="0"/>
          </a:p>
          <a:p>
            <a:pPr eaLnBrk="1" hangingPunct="1">
              <a:lnSpc>
                <a:spcPct val="90000"/>
              </a:lnSpc>
            </a:pPr>
            <a:endParaRPr lang="ru-RU" sz="3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7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СИЛАЧ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4994" name="Picture 2" descr="http://www.ambal.ru/223994445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477321"/>
            <a:ext cx="3528392" cy="53091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332656"/>
            <a:ext cx="8568952" cy="5793507"/>
          </a:xfrm>
        </p:spPr>
        <p:txBody>
          <a:bodyPr>
            <a:normAutofit/>
          </a:bodyPr>
          <a:lstStyle/>
          <a:p>
            <a:r>
              <a:rPr lang="ru-RU" sz="3600" b="1" dirty="0"/>
              <a:t>У кого знания — у того и сила</a:t>
            </a:r>
            <a:r>
              <a:rPr lang="ru-RU" sz="3600" b="1" dirty="0" smtClean="0"/>
              <a:t>.</a:t>
            </a:r>
            <a:endParaRPr lang="en-US" sz="3600" b="1" dirty="0" smtClean="0"/>
          </a:p>
          <a:p>
            <a:endParaRPr lang="ru-RU" sz="3600" b="1" dirty="0"/>
          </a:p>
          <a:p>
            <a:r>
              <a:rPr lang="ru-RU" sz="3600" b="1" dirty="0" smtClean="0"/>
              <a:t>У сильного всегда бессильный виноват</a:t>
            </a:r>
            <a:r>
              <a:rPr lang="en-US" sz="3600" b="1" dirty="0"/>
              <a:t>.</a:t>
            </a:r>
            <a:r>
              <a:rPr lang="ru-RU" sz="3600" b="1" dirty="0" smtClean="0"/>
              <a:t> </a:t>
            </a:r>
          </a:p>
          <a:p>
            <a:pPr marL="0" indent="0" algn="r">
              <a:buNone/>
            </a:pPr>
            <a:r>
              <a:rPr lang="ru-RU" sz="3600" b="1" dirty="0" smtClean="0"/>
              <a:t>(И. Крылов)</a:t>
            </a:r>
          </a:p>
          <a:p>
            <a:endParaRPr lang="ru-RU" sz="3600" b="1" dirty="0" smtClean="0"/>
          </a:p>
          <a:p>
            <a:r>
              <a:rPr lang="ru-RU" sz="3600" b="1" dirty="0" smtClean="0"/>
              <a:t>На войне хитрость приносит больше пользы, чем сила.</a:t>
            </a:r>
          </a:p>
          <a:p>
            <a:endParaRPr lang="ru-RU" sz="3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473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5536" y="332656"/>
            <a:ext cx="8208912" cy="619268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dirty="0" smtClean="0"/>
              <a:t>На шесте дворец,</a:t>
            </a:r>
          </a:p>
          <a:p>
            <a:pPr algn="ctr">
              <a:buNone/>
            </a:pPr>
            <a:r>
              <a:rPr lang="ru-RU" sz="4800" dirty="0" smtClean="0"/>
              <a:t>Во дворце певец.</a:t>
            </a:r>
            <a:endParaRPr lang="ru-RU" sz="4800" dirty="0"/>
          </a:p>
        </p:txBody>
      </p:sp>
      <p:pic>
        <p:nvPicPr>
          <p:cNvPr id="71682" name="Picture 2" descr="http://www.photoforum.ru/f/photo/000/637/637001_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204864"/>
            <a:ext cx="6594376" cy="44059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>
                <a:solidFill>
                  <a:srgbClr val="FF3300"/>
                </a:solidFill>
              </a:rPr>
              <a:t>САД</a:t>
            </a:r>
          </a:p>
        </p:txBody>
      </p:sp>
      <p:sp>
        <p:nvSpPr>
          <p:cNvPr id="126979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4038600" cy="5068888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ru-RU" sz="3600" b="1" dirty="0" smtClean="0"/>
              <a:t>садовник</a:t>
            </a:r>
          </a:p>
          <a:p>
            <a:pPr eaLnBrk="1" hangingPunct="1">
              <a:lnSpc>
                <a:spcPct val="90000"/>
              </a:lnSpc>
            </a:pPr>
            <a:r>
              <a:rPr lang="ru-RU" sz="3600" b="1" dirty="0" smtClean="0"/>
              <a:t>посадка</a:t>
            </a:r>
          </a:p>
          <a:p>
            <a:pPr eaLnBrk="1" hangingPunct="1">
              <a:lnSpc>
                <a:spcPct val="90000"/>
              </a:lnSpc>
            </a:pPr>
            <a:r>
              <a:rPr lang="ru-RU" sz="3600" b="1" dirty="0" smtClean="0"/>
              <a:t>садовод</a:t>
            </a:r>
          </a:p>
          <a:p>
            <a:pPr eaLnBrk="1" hangingPunct="1">
              <a:lnSpc>
                <a:spcPct val="90000"/>
              </a:lnSpc>
            </a:pPr>
            <a:r>
              <a:rPr lang="ru-RU" sz="3600" b="1" dirty="0" smtClean="0"/>
              <a:t>садовый</a:t>
            </a:r>
          </a:p>
          <a:p>
            <a:pPr eaLnBrk="1" hangingPunct="1">
              <a:lnSpc>
                <a:spcPct val="90000"/>
              </a:lnSpc>
            </a:pPr>
            <a:r>
              <a:rPr lang="ru-RU" sz="3600" b="1" dirty="0" smtClean="0"/>
              <a:t>садик</a:t>
            </a:r>
          </a:p>
          <a:p>
            <a:pPr>
              <a:lnSpc>
                <a:spcPct val="90000"/>
              </a:lnSpc>
            </a:pPr>
            <a:r>
              <a:rPr lang="ru-RU" sz="3600" b="1" dirty="0" smtClean="0"/>
              <a:t>пересадка</a:t>
            </a:r>
          </a:p>
          <a:p>
            <a:pPr>
              <a:lnSpc>
                <a:spcPct val="90000"/>
              </a:lnSpc>
            </a:pPr>
            <a:r>
              <a:rPr lang="ru-RU" sz="3600" b="1" dirty="0" smtClean="0"/>
              <a:t>посадочный</a:t>
            </a:r>
          </a:p>
          <a:p>
            <a:pPr eaLnBrk="1" hangingPunct="1">
              <a:lnSpc>
                <a:spcPct val="90000"/>
              </a:lnSpc>
            </a:pPr>
            <a:endParaRPr lang="en-US" sz="3600" b="1" dirty="0" smtClean="0"/>
          </a:p>
        </p:txBody>
      </p:sp>
      <p:sp>
        <p:nvSpPr>
          <p:cNvPr id="126980" name="Rectangle 5"/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3600" b="1" dirty="0"/>
              <a:t>рассадить</a:t>
            </a:r>
          </a:p>
          <a:p>
            <a:pPr>
              <a:lnSpc>
                <a:spcPct val="90000"/>
              </a:lnSpc>
            </a:pPr>
            <a:r>
              <a:rPr lang="ru-RU" sz="3600" b="1" dirty="0" err="1"/>
              <a:t>садочек</a:t>
            </a:r>
            <a:endParaRPr lang="ru-RU" sz="3600" b="1" dirty="0"/>
          </a:p>
          <a:p>
            <a:pPr>
              <a:lnSpc>
                <a:spcPct val="90000"/>
              </a:lnSpc>
            </a:pPr>
            <a:r>
              <a:rPr lang="ru-RU" sz="3600" b="1" dirty="0"/>
              <a:t>саженец</a:t>
            </a:r>
          </a:p>
          <a:p>
            <a:pPr>
              <a:lnSpc>
                <a:spcPct val="90000"/>
              </a:lnSpc>
            </a:pPr>
            <a:r>
              <a:rPr lang="ru-RU" sz="3600" b="1" dirty="0" smtClean="0"/>
              <a:t>рассада</a:t>
            </a:r>
          </a:p>
          <a:p>
            <a:pPr>
              <a:lnSpc>
                <a:spcPct val="90000"/>
              </a:lnSpc>
            </a:pPr>
            <a:r>
              <a:rPr lang="ru-RU" sz="3600" b="1" dirty="0" smtClean="0"/>
              <a:t>зоосад</a:t>
            </a:r>
            <a:endParaRPr lang="ru-RU" sz="3600" b="1" dirty="0"/>
          </a:p>
          <a:p>
            <a:pPr>
              <a:lnSpc>
                <a:spcPct val="90000"/>
              </a:lnSpc>
            </a:pPr>
            <a:r>
              <a:rPr lang="ru-RU" sz="3600" b="1" dirty="0" smtClean="0"/>
              <a:t>садить</a:t>
            </a:r>
          </a:p>
          <a:p>
            <a:pPr>
              <a:lnSpc>
                <a:spcPct val="90000"/>
              </a:lnSpc>
            </a:pPr>
            <a:r>
              <a:rPr lang="ru-RU" sz="3600" b="1" dirty="0" smtClean="0"/>
              <a:t>садоводство</a:t>
            </a:r>
            <a:endParaRPr lang="ru-RU" sz="3600" b="1" dirty="0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2771800" y="1700808"/>
            <a:ext cx="648072" cy="394344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rId2" action="ppaction://hlinksldjump" highlightClick="1"/>
          </p:cNvPr>
          <p:cNvSpPr/>
          <p:nvPr/>
        </p:nvSpPr>
        <p:spPr>
          <a:xfrm>
            <a:off x="6876256" y="2924944"/>
            <a:ext cx="576064" cy="432048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rId3" action="ppaction://hlinksldjump" highlightClick="1"/>
          </p:cNvPr>
          <p:cNvSpPr/>
          <p:nvPr/>
        </p:nvSpPr>
        <p:spPr>
          <a:xfrm>
            <a:off x="6732240" y="3501008"/>
            <a:ext cx="432048" cy="394344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алее 7">
            <a:hlinkClick r:id="rId4" action="ppaction://hlinksldjump" highlightClick="1"/>
          </p:cNvPr>
          <p:cNvSpPr/>
          <p:nvPr/>
        </p:nvSpPr>
        <p:spPr>
          <a:xfrm>
            <a:off x="6588224" y="4149080"/>
            <a:ext cx="504056" cy="432048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алее 8">
            <a:hlinkClick r:id="rId5" action="ppaction://hlinksldjump" highlightClick="1"/>
          </p:cNvPr>
          <p:cNvSpPr/>
          <p:nvPr/>
        </p:nvSpPr>
        <p:spPr>
          <a:xfrm>
            <a:off x="8028384" y="5949280"/>
            <a:ext cx="720080" cy="610368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7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СКВОРЕЦ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915816" y="2332037"/>
            <a:ext cx="4038600" cy="4525963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скворушка</a:t>
            </a:r>
          </a:p>
          <a:p>
            <a:r>
              <a:rPr lang="ru-RU" sz="3600" b="1" dirty="0" smtClean="0"/>
              <a:t>скворчонок</a:t>
            </a:r>
          </a:p>
          <a:p>
            <a:r>
              <a:rPr lang="ru-RU" sz="3600" b="1" dirty="0" smtClean="0"/>
              <a:t>скворечник</a:t>
            </a:r>
          </a:p>
          <a:p>
            <a:r>
              <a:rPr lang="ru-RU" sz="3600" b="1" dirty="0" smtClean="0"/>
              <a:t>скворечный</a:t>
            </a:r>
            <a:endParaRPr lang="ru-RU" sz="3600" b="1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79512" y="980728"/>
            <a:ext cx="87849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3600" dirty="0" smtClean="0"/>
              <a:t>перелётная певчая птица отряда воробьиных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СКВОРЕЦ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62" name="Picture 2" descr="https://cs3.livemaster.ru/zhurnalfoto/a/3/9/151223174551a39f5bb3599ad3977eec1c5bdf1ab12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628800"/>
            <a:ext cx="6363491" cy="45465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СКВОРУШКА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4386" name="AutoShape 2" descr="https://ii1.photocentra.ru/images/main62/628634_mai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4388" name="AutoShape 4" descr="https://ii1.photocentra.ru/images/main62/628634_mai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4390" name="AutoShape 6" descr="https://ii1.photocentra.ru/images/main62/628634_mai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439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628800"/>
            <a:ext cx="68047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60648"/>
            <a:ext cx="8363272" cy="5865515"/>
          </a:xfrm>
        </p:spPr>
        <p:txBody>
          <a:bodyPr>
            <a:normAutofit/>
          </a:bodyPr>
          <a:lstStyle/>
          <a:p>
            <a:endParaRPr lang="ru-RU" sz="3600" b="1" dirty="0" smtClean="0"/>
          </a:p>
          <a:p>
            <a:endParaRPr lang="ru-RU" sz="3600" b="1" dirty="0" smtClean="0"/>
          </a:p>
          <a:p>
            <a:r>
              <a:rPr lang="ru-RU" sz="3600" b="1" dirty="0" smtClean="0"/>
              <a:t>Апрельский скворец — весны гонец.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60648"/>
            <a:ext cx="8363272" cy="6336704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ранним утром </a:t>
            </a:r>
            <a:r>
              <a:rPr lang="ru-RU" sz="3600" b="1" dirty="0" err="1" smtClean="0"/>
              <a:t>внашем</a:t>
            </a:r>
            <a:r>
              <a:rPr lang="ru-RU" sz="3600" b="1" dirty="0" smtClean="0"/>
              <a:t> пар </a:t>
            </a:r>
            <a:r>
              <a:rPr lang="ru-RU" sz="3600" b="1" dirty="0" err="1" smtClean="0"/>
              <a:t>ке</a:t>
            </a:r>
            <a:r>
              <a:rPr lang="ru-RU" sz="3600" b="1" dirty="0" smtClean="0"/>
              <a:t> летают скворцы</a:t>
            </a:r>
          </a:p>
          <a:p>
            <a:endParaRPr lang="ru-RU" sz="3600" b="1" dirty="0" smtClean="0"/>
          </a:p>
          <a:p>
            <a:r>
              <a:rPr lang="ru-RU" sz="3600" b="1" dirty="0" smtClean="0"/>
              <a:t>В скворушка поселился скворечнике.</a:t>
            </a:r>
          </a:p>
          <a:p>
            <a:endParaRPr lang="ru-RU" sz="3600" b="1" dirty="0" smtClean="0"/>
          </a:p>
          <a:p>
            <a:r>
              <a:rPr lang="ru-RU" sz="3600" b="1" dirty="0" err="1" smtClean="0"/>
              <a:t>В...сной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прил...тят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скв</a:t>
            </a:r>
            <a:r>
              <a:rPr lang="ru-RU" sz="3600" b="1" dirty="0" smtClean="0"/>
              <a:t>..</a:t>
            </a:r>
            <a:r>
              <a:rPr lang="ru-RU" sz="3600" b="1" dirty="0" err="1" smtClean="0"/>
              <a:t>рцы</a:t>
            </a:r>
            <a:r>
              <a:rPr lang="ru-RU" sz="3600" b="1" dirty="0" smtClean="0"/>
              <a:t>, </a:t>
            </a:r>
            <a:r>
              <a:rPr lang="ru-RU" sz="3600" b="1" dirty="0" err="1" smtClean="0"/>
              <a:t>стр...жи</a:t>
            </a:r>
            <a:r>
              <a:rPr lang="ru-RU" sz="3600" b="1" dirty="0" smtClean="0"/>
              <a:t> и </a:t>
            </a:r>
            <a:r>
              <a:rPr lang="ru-RU" sz="3600" b="1" dirty="0" err="1" smtClean="0"/>
              <a:t>ласточ...ки</a:t>
            </a:r>
            <a:r>
              <a:rPr lang="ru-RU" sz="3600" b="1" dirty="0" smtClean="0"/>
              <a:t>.</a:t>
            </a:r>
          </a:p>
          <a:p>
            <a:endParaRPr lang="ru-RU" sz="3600" b="1" dirty="0" smtClean="0"/>
          </a:p>
          <a:p>
            <a:r>
              <a:rPr lang="ru-RU" sz="3600" b="1" dirty="0" smtClean="0"/>
              <a:t>С раннего утра до позднего вечера распевают скворцы.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1230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АНАГРАММА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56792"/>
            <a:ext cx="8003232" cy="4569371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pPr marL="0" indent="0" algn="ctr">
              <a:buNone/>
            </a:pPr>
            <a:r>
              <a:rPr lang="ru-RU" sz="4800" b="1" spc="600" dirty="0" smtClean="0"/>
              <a:t>ЛСДЕ</a:t>
            </a:r>
            <a:endParaRPr lang="ru-RU" sz="4800" b="1" spc="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>
                <a:solidFill>
                  <a:srgbClr val="FF3300"/>
                </a:solidFill>
              </a:rPr>
              <a:t>СЛЕД</a:t>
            </a:r>
          </a:p>
        </p:txBody>
      </p:sp>
      <p:sp>
        <p:nvSpPr>
          <p:cNvPr id="128003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3347864" y="1556792"/>
            <a:ext cx="4896668" cy="499745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600" b="1" dirty="0" smtClean="0"/>
              <a:t>c</a:t>
            </a:r>
            <a:r>
              <a:rPr lang="ru-RU" sz="3600" b="1" dirty="0" smtClean="0"/>
              <a:t>ледок</a:t>
            </a:r>
          </a:p>
          <a:p>
            <a:pPr eaLnBrk="1" hangingPunct="1">
              <a:lnSpc>
                <a:spcPct val="90000"/>
              </a:lnSpc>
            </a:pPr>
            <a:r>
              <a:rPr lang="ru-RU" sz="3600" b="1" dirty="0" err="1" smtClean="0"/>
              <a:t>следочек</a:t>
            </a:r>
            <a:endParaRPr lang="ru-RU" sz="3600" b="1" dirty="0" smtClean="0"/>
          </a:p>
          <a:p>
            <a:pPr eaLnBrk="1" hangingPunct="1">
              <a:lnSpc>
                <a:spcPct val="90000"/>
              </a:lnSpc>
            </a:pPr>
            <a:r>
              <a:rPr lang="ru-RU" sz="3600" b="1" dirty="0" smtClean="0"/>
              <a:t>следователь</a:t>
            </a:r>
          </a:p>
          <a:p>
            <a:pPr eaLnBrk="1" hangingPunct="1">
              <a:lnSpc>
                <a:spcPct val="90000"/>
              </a:lnSpc>
            </a:pPr>
            <a:r>
              <a:rPr lang="ru-RU" sz="3600" b="1" dirty="0" smtClean="0"/>
              <a:t>расследование</a:t>
            </a:r>
          </a:p>
          <a:p>
            <a:pPr eaLnBrk="1" hangingPunct="1">
              <a:lnSpc>
                <a:spcPct val="90000"/>
              </a:lnSpc>
            </a:pPr>
            <a:r>
              <a:rPr lang="ru-RU" sz="3600" b="1" dirty="0" smtClean="0"/>
              <a:t>обследование</a:t>
            </a:r>
          </a:p>
          <a:p>
            <a:pPr eaLnBrk="1" hangingPunct="1">
              <a:lnSpc>
                <a:spcPct val="90000"/>
              </a:lnSpc>
            </a:pPr>
            <a:r>
              <a:rPr lang="ru-RU" sz="3600" b="1" dirty="0" smtClean="0"/>
              <a:t>расследовать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СЛЕДОВАТЕЛЬ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2338" name="Picture 2" descr="http://cs629402.vk.me/v629402261/18190/ExcUb0Ag4Z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8728" y="1450148"/>
            <a:ext cx="4286250" cy="5143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260648"/>
            <a:ext cx="8568952" cy="6264696"/>
          </a:xfrm>
        </p:spPr>
        <p:txBody>
          <a:bodyPr>
            <a:normAutofit fontScale="92500" lnSpcReduction="10000"/>
          </a:bodyPr>
          <a:lstStyle/>
          <a:p>
            <a:r>
              <a:rPr lang="ru-RU" sz="3600" b="1" dirty="0" smtClean="0"/>
              <a:t>Ветер подует — следы заметёт.</a:t>
            </a:r>
          </a:p>
          <a:p>
            <a:endParaRPr lang="ru-RU" sz="3600" b="1" dirty="0" smtClean="0"/>
          </a:p>
          <a:p>
            <a:r>
              <a:rPr lang="ru-RU" sz="3600" b="1" dirty="0" smtClean="0"/>
              <a:t>Старая лиса рыльцем роет, а </a:t>
            </a:r>
          </a:p>
          <a:p>
            <a:pPr>
              <a:buNone/>
            </a:pPr>
            <a:r>
              <a:rPr lang="ru-RU" sz="3600" b="1" dirty="0" smtClean="0"/>
              <a:t> хвостом след заметает.</a:t>
            </a:r>
          </a:p>
          <a:p>
            <a:endParaRPr lang="ru-RU" sz="3600" b="1" dirty="0" smtClean="0"/>
          </a:p>
          <a:p>
            <a:r>
              <a:rPr lang="ru-RU" sz="3600" b="1" dirty="0" smtClean="0"/>
              <a:t>Его и след простыл.</a:t>
            </a:r>
          </a:p>
          <a:p>
            <a:pPr marL="0" indent="0">
              <a:buNone/>
            </a:pPr>
            <a:r>
              <a:rPr lang="ru-RU" sz="3600" dirty="0" smtClean="0"/>
              <a:t>Значит след остыл, холодный:  давно ушёл этот человек. </a:t>
            </a:r>
          </a:p>
          <a:p>
            <a:pPr marL="0" indent="0">
              <a:buNone/>
            </a:pPr>
            <a:endParaRPr lang="ru-RU" sz="3600" dirty="0" smtClean="0"/>
          </a:p>
          <a:p>
            <a:r>
              <a:rPr lang="ru-RU" sz="3600" b="1" dirty="0" smtClean="0"/>
              <a:t>Напасть на след.</a:t>
            </a:r>
          </a:p>
          <a:p>
            <a:pPr marL="0" indent="0">
              <a:buNone/>
            </a:pPr>
            <a:r>
              <a:rPr lang="ru-RU" sz="3600" dirty="0" smtClean="0"/>
              <a:t>Ориентироваться, поймать.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pc="300" dirty="0" smtClean="0">
                <a:solidFill>
                  <a:srgbClr val="FF0000"/>
                </a:solidFill>
              </a:rPr>
              <a:t>САДОВНИК</a:t>
            </a:r>
            <a:endParaRPr lang="ru-RU" b="1" spc="3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5410" name="Picture 2" descr="http://domouborochnaya.ru/uploads/image/Uslugi-sadovni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28800"/>
            <a:ext cx="7620000" cy="4819650"/>
          </a:xfrm>
          <a:prstGeom prst="rect">
            <a:avLst/>
          </a:prstGeom>
          <a:noFill/>
        </p:spPr>
      </p:pic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8316416" y="6309320"/>
            <a:ext cx="827584" cy="548680"/>
          </a:xfrm>
          <a:prstGeom prst="actionButtonBackPreviou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60648"/>
            <a:ext cx="8363272" cy="6264696"/>
          </a:xfrm>
        </p:spPr>
        <p:txBody>
          <a:bodyPr>
            <a:normAutofit/>
          </a:bodyPr>
          <a:lstStyle/>
          <a:p>
            <a:endParaRPr lang="ru-RU" sz="3600" dirty="0" smtClean="0"/>
          </a:p>
          <a:p>
            <a:r>
              <a:rPr lang="ru-RU" sz="3600" b="1" dirty="0" smtClean="0"/>
              <a:t>Около дома мы часто замечаем заячьи следы.</a:t>
            </a:r>
          </a:p>
          <a:p>
            <a:endParaRPr lang="ru-RU" sz="3600" b="1" dirty="0" smtClean="0"/>
          </a:p>
          <a:p>
            <a:r>
              <a:rPr lang="ru-RU" sz="3600" b="1" dirty="0" smtClean="0"/>
              <a:t> В зимнем лесу мы увидели следы зайцев и лося.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462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РЕБУС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47248" cy="4709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600" b="1" dirty="0" smtClean="0"/>
              <a:t>         </a:t>
            </a:r>
            <a:r>
              <a:rPr lang="en-US" sz="16600" b="1" dirty="0" smtClean="0"/>
              <a:t> </a:t>
            </a:r>
            <a:r>
              <a:rPr lang="ru-RU" sz="8800" b="1" dirty="0" smtClean="0">
                <a:solidFill>
                  <a:srgbClr val="FF0000"/>
                </a:solidFill>
              </a:rPr>
              <a:t>А</a:t>
            </a:r>
            <a:endParaRPr lang="ru-RU" sz="8800" b="1" dirty="0">
              <a:solidFill>
                <a:srgbClr val="FF0000"/>
              </a:solidFill>
            </a:endParaRPr>
          </a:p>
        </p:txBody>
      </p:sp>
      <p:pic>
        <p:nvPicPr>
          <p:cNvPr id="6" name="Picture 2" descr="ребус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1424" y="1442298"/>
            <a:ext cx="1495425" cy="1905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96749" y="3605807"/>
            <a:ext cx="18002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/>
              <a:t>З</a:t>
            </a:r>
          </a:p>
          <a:p>
            <a:endParaRPr lang="ru-RU" sz="6600" b="1" dirty="0"/>
          </a:p>
          <a:p>
            <a:r>
              <a:rPr lang="ru-RU" sz="6600" b="1" dirty="0" smtClean="0"/>
              <a:t>Д</a:t>
            </a:r>
          </a:p>
          <a:p>
            <a:endParaRPr lang="ru-RU" sz="4400" b="1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>
            <a:off x="2146448" y="5805263"/>
            <a:ext cx="919361" cy="68784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>
                <a:solidFill>
                  <a:srgbClr val="FF3300"/>
                </a:solidFill>
              </a:rPr>
              <a:t>СЛЕЗА</a:t>
            </a:r>
          </a:p>
        </p:txBody>
      </p:sp>
      <p:sp>
        <p:nvSpPr>
          <p:cNvPr id="128003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3131840" y="1988840"/>
            <a:ext cx="4320604" cy="49974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3600" b="1" dirty="0" smtClean="0"/>
              <a:t>слёзка</a:t>
            </a:r>
          </a:p>
          <a:p>
            <a:pPr eaLnBrk="1" hangingPunct="1">
              <a:lnSpc>
                <a:spcPct val="90000"/>
              </a:lnSpc>
            </a:pPr>
            <a:r>
              <a:rPr lang="ru-RU" sz="3600" b="1" dirty="0" smtClean="0"/>
              <a:t>слёзный</a:t>
            </a:r>
          </a:p>
          <a:p>
            <a:pPr eaLnBrk="1" hangingPunct="1">
              <a:lnSpc>
                <a:spcPct val="90000"/>
              </a:lnSpc>
            </a:pPr>
            <a:r>
              <a:rPr lang="ru-RU" sz="3600" b="1" dirty="0" smtClean="0"/>
              <a:t>слезливый</a:t>
            </a:r>
          </a:p>
          <a:p>
            <a:pPr>
              <a:lnSpc>
                <a:spcPct val="90000"/>
              </a:lnSpc>
            </a:pPr>
            <a:r>
              <a:rPr lang="ru-RU" sz="3600" b="1" dirty="0" smtClean="0"/>
              <a:t>слезал</a:t>
            </a:r>
          </a:p>
          <a:p>
            <a:pPr>
              <a:lnSpc>
                <a:spcPct val="90000"/>
              </a:lnSpc>
            </a:pPr>
            <a:endParaRPr lang="ru-RU" b="1" dirty="0"/>
          </a:p>
          <a:p>
            <a:pPr eaLnBrk="1" hangingPunct="1">
              <a:lnSpc>
                <a:spcPct val="90000"/>
              </a:lnSpc>
            </a:pPr>
            <a:endParaRPr lang="ru-RU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СЛЁЗНЫЙ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9634" name="Picture 2" descr="http://bigslide.ru/images/39/38923/960/im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628800"/>
            <a:ext cx="5952660" cy="4464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60648"/>
            <a:ext cx="8363272" cy="6192688"/>
          </a:xfrm>
        </p:spPr>
        <p:txBody>
          <a:bodyPr>
            <a:normAutofit fontScale="92500" lnSpcReduction="20000"/>
          </a:bodyPr>
          <a:lstStyle/>
          <a:p>
            <a:r>
              <a:rPr lang="ru-RU" sz="3900" b="1" dirty="0"/>
              <a:t>Отольются кошке мышкины </a:t>
            </a:r>
            <a:r>
              <a:rPr lang="ru-RU" sz="3900" b="1" dirty="0" smtClean="0"/>
              <a:t>слёзы.</a:t>
            </a:r>
          </a:p>
          <a:p>
            <a:r>
              <a:rPr lang="ru-RU" sz="3900" b="1" dirty="0"/>
              <a:t>Рад бы не плакать, да слёзы сами льются.</a:t>
            </a:r>
          </a:p>
          <a:p>
            <a:r>
              <a:rPr lang="ru-RU" sz="3900" b="1" dirty="0" smtClean="0"/>
              <a:t>Волчьи, крокодиловы  слёзы.</a:t>
            </a:r>
          </a:p>
          <a:p>
            <a:pPr marL="0" indent="0">
              <a:buNone/>
            </a:pPr>
            <a:r>
              <a:rPr lang="ru-RU" sz="3500" dirty="0"/>
              <a:t>Лицемерный, , лукавый, поддельный, притворный, фальшивый.</a:t>
            </a:r>
          </a:p>
          <a:p>
            <a:r>
              <a:rPr lang="ru-RU" sz="3900" b="1" dirty="0" smtClean="0"/>
              <a:t>Заливаться  горючими  слезами.</a:t>
            </a:r>
            <a:endParaRPr lang="ru-RU" sz="3900" b="1" dirty="0"/>
          </a:p>
          <a:p>
            <a:r>
              <a:rPr lang="ru-RU" sz="3900" b="1" dirty="0" smtClean="0"/>
              <a:t>На  глаза  навернулись  слёзы.</a:t>
            </a:r>
            <a:endParaRPr lang="ru-RU" sz="3900" b="1" dirty="0"/>
          </a:p>
          <a:p>
            <a:r>
              <a:rPr lang="ru-RU" sz="3900" b="1" dirty="0" smtClean="0"/>
              <a:t>Москва</a:t>
            </a:r>
            <a:r>
              <a:rPr lang="ru-RU" sz="3900" b="1" dirty="0"/>
              <a:t> слезам не </a:t>
            </a:r>
            <a:r>
              <a:rPr lang="ru-RU" sz="3900" b="1" dirty="0" smtClean="0"/>
              <a:t>верит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sz="3800" dirty="0" smtClean="0"/>
              <a:t>Бесполезно плакать и жаловаться на нужду или обстоятельства.</a:t>
            </a:r>
          </a:p>
          <a:p>
            <a:r>
              <a:rPr lang="ru-RU" sz="3900" b="1" dirty="0"/>
              <a:t>Слезами горю не поможешь.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РЕБУС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</a:t>
            </a:r>
            <a:r>
              <a:rPr lang="ru-RU" sz="6500" b="1" dirty="0" smtClean="0"/>
              <a:t>1 = с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ru-RU"/>
          </a:p>
        </p:txBody>
      </p:sp>
      <p:pic>
        <p:nvPicPr>
          <p:cNvPr id="84994" name="Picture 2" descr="ребус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700808"/>
            <a:ext cx="1872208" cy="3200356"/>
          </a:xfrm>
          <a:prstGeom prst="rect">
            <a:avLst/>
          </a:prstGeom>
          <a:noFill/>
        </p:spPr>
      </p:pic>
      <p:pic>
        <p:nvPicPr>
          <p:cNvPr id="84996" name="Picture 4" descr="ребус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484784"/>
            <a:ext cx="3456384" cy="3456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>
                <a:solidFill>
                  <a:srgbClr val="FF3300"/>
                </a:solidFill>
              </a:rPr>
              <a:t>СЛОВО</a:t>
            </a:r>
          </a:p>
        </p:txBody>
      </p:sp>
      <p:sp>
        <p:nvSpPr>
          <p:cNvPr id="128003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179388" y="1600200"/>
            <a:ext cx="3313112" cy="49974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3600" b="1" dirty="0" smtClean="0"/>
              <a:t>словарь</a:t>
            </a:r>
          </a:p>
          <a:p>
            <a:pPr eaLnBrk="1" hangingPunct="1">
              <a:lnSpc>
                <a:spcPct val="90000"/>
              </a:lnSpc>
            </a:pPr>
            <a:r>
              <a:rPr lang="ru-RU" sz="3600" b="1" dirty="0" smtClean="0"/>
              <a:t>словесный</a:t>
            </a:r>
          </a:p>
          <a:p>
            <a:pPr eaLnBrk="1" hangingPunct="1">
              <a:lnSpc>
                <a:spcPct val="90000"/>
              </a:lnSpc>
            </a:pPr>
            <a:r>
              <a:rPr lang="ru-RU" sz="3600" b="1" dirty="0" smtClean="0"/>
              <a:t>злословие</a:t>
            </a:r>
          </a:p>
          <a:p>
            <a:pPr eaLnBrk="1" hangingPunct="1">
              <a:lnSpc>
                <a:spcPct val="90000"/>
              </a:lnSpc>
            </a:pPr>
            <a:r>
              <a:rPr lang="ru-RU" sz="3600" b="1" dirty="0" smtClean="0"/>
              <a:t>словечко</a:t>
            </a:r>
          </a:p>
          <a:p>
            <a:pPr eaLnBrk="1" hangingPunct="1">
              <a:lnSpc>
                <a:spcPct val="90000"/>
              </a:lnSpc>
            </a:pPr>
            <a:r>
              <a:rPr lang="ru-RU" sz="3600" b="1" dirty="0" smtClean="0"/>
              <a:t>словцо</a:t>
            </a:r>
          </a:p>
          <a:p>
            <a:pPr eaLnBrk="1" hangingPunct="1">
              <a:lnSpc>
                <a:spcPct val="90000"/>
              </a:lnSpc>
            </a:pPr>
            <a:r>
              <a:rPr lang="ru-RU" sz="3600" b="1" dirty="0" smtClean="0"/>
              <a:t>словарный</a:t>
            </a:r>
          </a:p>
          <a:p>
            <a:pPr eaLnBrk="1" hangingPunct="1">
              <a:lnSpc>
                <a:spcPct val="90000"/>
              </a:lnSpc>
            </a:pPr>
            <a:endParaRPr lang="ru-RU" b="1" dirty="0" smtClean="0"/>
          </a:p>
        </p:txBody>
      </p:sp>
      <p:sp>
        <p:nvSpPr>
          <p:cNvPr id="128004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4067175" y="1600200"/>
            <a:ext cx="4826000" cy="45307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3600" b="1" dirty="0" smtClean="0"/>
              <a:t>словосочетание</a:t>
            </a:r>
          </a:p>
          <a:p>
            <a:pPr>
              <a:lnSpc>
                <a:spcPct val="90000"/>
              </a:lnSpc>
            </a:pPr>
            <a:r>
              <a:rPr lang="ru-RU" sz="3600" b="1" dirty="0" smtClean="0"/>
              <a:t>словообразование</a:t>
            </a:r>
          </a:p>
          <a:p>
            <a:pPr>
              <a:lnSpc>
                <a:spcPct val="90000"/>
              </a:lnSpc>
            </a:pPr>
            <a:r>
              <a:rPr lang="ru-RU" sz="3600" b="1" dirty="0" smtClean="0"/>
              <a:t>словоизменение</a:t>
            </a:r>
          </a:p>
          <a:p>
            <a:pPr>
              <a:lnSpc>
                <a:spcPct val="90000"/>
              </a:lnSpc>
            </a:pPr>
            <a:r>
              <a:rPr lang="ru-RU" sz="3600" b="1" dirty="0" smtClean="0"/>
              <a:t>словоохотливый</a:t>
            </a:r>
          </a:p>
          <a:p>
            <a:pPr>
              <a:lnSpc>
                <a:spcPct val="90000"/>
              </a:lnSpc>
            </a:pPr>
            <a:r>
              <a:rPr lang="ru-RU" sz="3600" b="1" dirty="0" smtClean="0"/>
              <a:t>словарик</a:t>
            </a:r>
          </a:p>
          <a:p>
            <a:pPr>
              <a:lnSpc>
                <a:spcPct val="90000"/>
              </a:lnSpc>
            </a:pPr>
            <a:r>
              <a:rPr lang="ru-RU" sz="3600" b="1" dirty="0" smtClean="0"/>
              <a:t>словоупотребление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88640"/>
            <a:ext cx="8291264" cy="6336704"/>
          </a:xfrm>
        </p:spPr>
        <p:txBody>
          <a:bodyPr>
            <a:normAutofit/>
          </a:bodyPr>
          <a:lstStyle/>
          <a:p>
            <a:endParaRPr lang="ru-RU" sz="3600" b="1" dirty="0" smtClean="0"/>
          </a:p>
          <a:p>
            <a:r>
              <a:rPr lang="ru-RU" sz="3600" b="1" dirty="0" smtClean="0"/>
              <a:t>Слово не воробей: вылетит – не  поймаешь.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xmlns="" val="250491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САЖЕНЕЦ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46434" name="AutoShape 2" descr="https://www.kamelia-gardens.ru/img/work/catalog/a_2014_39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6436" name="AutoShape 4" descr="https://www.kamelia-gardens.ru/img/work/catalog/a_2014_39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6438" name="Picture 6" descr="http://new.aktsent.com.ua/images/stories/2013/40/kak-otlichit-lipovye-sazhency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523885"/>
            <a:ext cx="7272808" cy="4911657"/>
          </a:xfrm>
          <a:prstGeom prst="rect">
            <a:avLst/>
          </a:prstGeom>
          <a:noFill/>
        </p:spPr>
      </p:pic>
      <p:sp>
        <p:nvSpPr>
          <p:cNvPr id="8" name="Управляющая кнопка: назад 7">
            <a:hlinkClick r:id="rId3" action="ppaction://hlinksldjump" highlightClick="1"/>
          </p:cNvPr>
          <p:cNvSpPr/>
          <p:nvPr/>
        </p:nvSpPr>
        <p:spPr>
          <a:xfrm>
            <a:off x="8316416" y="6165304"/>
            <a:ext cx="576064" cy="504056"/>
          </a:xfrm>
          <a:prstGeom prst="actionButtonBackPreviou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669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АНАГРАММА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47248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6600" b="1" spc="600" dirty="0" smtClean="0"/>
          </a:p>
          <a:p>
            <a:pPr marL="0" indent="0" algn="ctr">
              <a:buNone/>
            </a:pPr>
            <a:r>
              <a:rPr lang="ru-RU" sz="6600" b="1" spc="600" dirty="0" smtClean="0"/>
              <a:t>ОРМТС</a:t>
            </a:r>
            <a:endParaRPr lang="ru-RU" sz="6600" b="1" spc="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>
                <a:solidFill>
                  <a:srgbClr val="FF3300"/>
                </a:solidFill>
              </a:rPr>
              <a:t>СМОТР</a:t>
            </a:r>
          </a:p>
        </p:txBody>
      </p:sp>
      <p:sp>
        <p:nvSpPr>
          <p:cNvPr id="128003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2915816" y="1628800"/>
            <a:ext cx="4608636" cy="49974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3600" b="1" dirty="0" smtClean="0"/>
              <a:t>смотрит</a:t>
            </a:r>
          </a:p>
          <a:p>
            <a:pPr eaLnBrk="1" hangingPunct="1">
              <a:lnSpc>
                <a:spcPct val="90000"/>
              </a:lnSpc>
            </a:pPr>
            <a:r>
              <a:rPr lang="ru-RU" sz="3600" b="1" dirty="0" smtClean="0"/>
              <a:t>смотрящий</a:t>
            </a:r>
          </a:p>
          <a:p>
            <a:pPr eaLnBrk="1" hangingPunct="1">
              <a:lnSpc>
                <a:spcPct val="90000"/>
              </a:lnSpc>
            </a:pPr>
            <a:r>
              <a:rPr lang="ru-RU" sz="3600" b="1" dirty="0" smtClean="0"/>
              <a:t>смотритель</a:t>
            </a:r>
          </a:p>
          <a:p>
            <a:pPr eaLnBrk="1" hangingPunct="1">
              <a:lnSpc>
                <a:spcPct val="90000"/>
              </a:lnSpc>
            </a:pPr>
            <a:r>
              <a:rPr lang="ru-RU" sz="3600" b="1" dirty="0" smtClean="0"/>
              <a:t>осмотр</a:t>
            </a:r>
          </a:p>
          <a:p>
            <a:pPr eaLnBrk="1" hangingPunct="1">
              <a:lnSpc>
                <a:spcPct val="90000"/>
              </a:lnSpc>
            </a:pPr>
            <a:r>
              <a:rPr lang="ru-RU" sz="3600" b="1" dirty="0" smtClean="0"/>
              <a:t>присмотр</a:t>
            </a:r>
          </a:p>
          <a:p>
            <a:pPr eaLnBrk="1" hangingPunct="1">
              <a:lnSpc>
                <a:spcPct val="90000"/>
              </a:lnSpc>
            </a:pPr>
            <a:r>
              <a:rPr lang="ru-RU" sz="3600" b="1" dirty="0" smtClean="0"/>
              <a:t>засмотрелся</a:t>
            </a:r>
          </a:p>
          <a:p>
            <a:pPr eaLnBrk="1" hangingPunct="1">
              <a:lnSpc>
                <a:spcPct val="90000"/>
              </a:lnSpc>
            </a:pPr>
            <a:endParaRPr lang="ru-RU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СМОТРИТЕЛЬ МУЗЕЯ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628800"/>
            <a:ext cx="4038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Должностное лицо, которому поручено заведывание чем-либо, надзор, присмотр, наблюдение за чем-нибудь.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1314" name="Picture 2" descr="http://vestnikk.ru/uploads/posts/2012-09/1346853673_smotritelnici-0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1628800"/>
            <a:ext cx="5190546" cy="4824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sz="4900" b="1" dirty="0" smtClean="0">
                <a:solidFill>
                  <a:srgbClr val="FF0000"/>
                </a:solidFill>
              </a:rPr>
              <a:t>СМОТРЕТЬ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5536" y="1124744"/>
            <a:ext cx="8352928" cy="5832648"/>
          </a:xfrm>
        </p:spPr>
        <p:txBody>
          <a:bodyPr>
            <a:normAutofit fontScale="40000" lnSpcReduction="20000"/>
          </a:bodyPr>
          <a:lstStyle/>
          <a:p>
            <a:r>
              <a:rPr lang="ru-RU" sz="9000" b="1" dirty="0" smtClean="0"/>
              <a:t>взирать </a:t>
            </a:r>
          </a:p>
          <a:p>
            <a:r>
              <a:rPr lang="ru-RU" sz="9000" b="1" dirty="0" smtClean="0"/>
              <a:t>глядеть</a:t>
            </a:r>
          </a:p>
          <a:p>
            <a:r>
              <a:rPr lang="ru-RU" sz="9000" b="1" dirty="0" smtClean="0"/>
              <a:t>задержать взгляд</a:t>
            </a:r>
          </a:p>
          <a:p>
            <a:r>
              <a:rPr lang="ru-RU" sz="9000" b="1" dirty="0" smtClean="0"/>
              <a:t>поглядывать</a:t>
            </a:r>
          </a:p>
          <a:p>
            <a:r>
              <a:rPr lang="ru-RU" sz="9000" b="1" dirty="0" smtClean="0"/>
              <a:t>посматривать</a:t>
            </a:r>
          </a:p>
          <a:p>
            <a:r>
              <a:rPr lang="ru-RU" sz="9000" b="1" dirty="0" smtClean="0"/>
              <a:t>приглядываться</a:t>
            </a:r>
          </a:p>
          <a:p>
            <a:r>
              <a:rPr lang="ru-RU" sz="9000" b="1" dirty="0" smtClean="0"/>
              <a:t>присматриваться</a:t>
            </a:r>
          </a:p>
          <a:p>
            <a:r>
              <a:rPr lang="ru-RU" sz="9000" b="1" dirty="0" smtClean="0"/>
              <a:t>наблюдать</a:t>
            </a:r>
          </a:p>
          <a:p>
            <a:r>
              <a:rPr lang="ru-RU" sz="9000" b="1" dirty="0" smtClean="0"/>
              <a:t>оглядывать</a:t>
            </a:r>
            <a:r>
              <a:rPr lang="ru-RU" sz="7200" dirty="0" smtClean="0"/>
              <a:t/>
            </a:r>
            <a:br>
              <a:rPr lang="ru-RU" sz="7200" dirty="0" smtClean="0"/>
            </a:br>
            <a:r>
              <a:rPr lang="ru-RU" sz="7200" dirty="0" smtClean="0"/>
              <a:t/>
            </a:r>
            <a:br>
              <a:rPr lang="ru-RU" sz="7200" dirty="0" smtClean="0"/>
            </a:br>
            <a:r>
              <a:rPr lang="ru-RU" sz="7200" dirty="0" smtClean="0"/>
              <a:t/>
            </a:r>
            <a:br>
              <a:rPr lang="ru-RU" sz="7200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32656"/>
            <a:ext cx="8363272" cy="5793507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Смотри дерево по плодам, а человека по делам.</a:t>
            </a:r>
          </a:p>
          <a:p>
            <a:endParaRPr lang="ru-RU" sz="3600" b="1" dirty="0" smtClean="0"/>
          </a:p>
          <a:p>
            <a:r>
              <a:rPr lang="ru-RU" sz="3600" b="1" dirty="0" smtClean="0"/>
              <a:t>Дело гладко, так смотреть сладко.</a:t>
            </a:r>
          </a:p>
          <a:p>
            <a:endParaRPr lang="ru-RU" sz="3600" b="1" dirty="0" smtClean="0"/>
          </a:p>
          <a:p>
            <a:r>
              <a:rPr lang="ru-RU" sz="3600" b="1" dirty="0" smtClean="0"/>
              <a:t>Дареному коню в зубы не смотрят. 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332656"/>
            <a:ext cx="8640960" cy="6048672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В парке ребята засмотрелись на белочку с пушистым хвостом.</a:t>
            </a:r>
          </a:p>
          <a:p>
            <a:endParaRPr lang="ru-RU" sz="3600" b="1" dirty="0" smtClean="0"/>
          </a:p>
          <a:p>
            <a:r>
              <a:rPr lang="ru-RU" sz="3600" b="1" dirty="0" smtClean="0"/>
              <a:t>В зоопарке мы посмотрели на носорога и жирафа.</a:t>
            </a:r>
          </a:p>
          <a:p>
            <a:endParaRPr lang="ru-RU" sz="3600" b="1" dirty="0" smtClean="0"/>
          </a:p>
          <a:p>
            <a:r>
              <a:rPr lang="ru-RU" sz="3600" b="1" dirty="0" smtClean="0"/>
              <a:t>По вечерам мы смотрим телевизор и читаем книжки.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ЗАГАДКА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47248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4400" dirty="0" smtClean="0"/>
          </a:p>
          <a:p>
            <a:pPr marL="0" indent="0" algn="ctr">
              <a:buNone/>
            </a:pPr>
            <a:r>
              <a:rPr lang="ru-RU" sz="4400" b="1" dirty="0" smtClean="0"/>
              <a:t>Бел, да не сахар,</a:t>
            </a:r>
            <a:br>
              <a:rPr lang="ru-RU" sz="4400" b="1" dirty="0" smtClean="0"/>
            </a:br>
            <a:r>
              <a:rPr lang="ru-RU" sz="4400" b="1" dirty="0" smtClean="0"/>
              <a:t>Нет ног, а идёт.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310451" y="0"/>
            <a:ext cx="8229600" cy="1143000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FF3300"/>
                </a:solidFill>
              </a:rPr>
              <a:t>СНЕГ</a:t>
            </a:r>
          </a:p>
        </p:txBody>
      </p:sp>
      <p:sp>
        <p:nvSpPr>
          <p:cNvPr id="129027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457200" y="1196975"/>
            <a:ext cx="4038600" cy="532765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600" b="1" dirty="0" smtClean="0"/>
              <a:t>снегирь</a:t>
            </a:r>
          </a:p>
          <a:p>
            <a:pPr eaLnBrk="1" hangingPunct="1"/>
            <a:r>
              <a:rPr lang="ru-RU" sz="3600" b="1" dirty="0" err="1" smtClean="0"/>
              <a:t>снегокат</a:t>
            </a:r>
            <a:endParaRPr lang="ru-RU" sz="3600" b="1" dirty="0" smtClean="0"/>
          </a:p>
          <a:p>
            <a:pPr eaLnBrk="1" hangingPunct="1"/>
            <a:r>
              <a:rPr lang="ru-RU" sz="3600" b="1" dirty="0" smtClean="0"/>
              <a:t>снегоход</a:t>
            </a:r>
          </a:p>
          <a:p>
            <a:pPr eaLnBrk="1" hangingPunct="1"/>
            <a:r>
              <a:rPr lang="ru-RU" sz="3600" b="1" dirty="0" smtClean="0"/>
              <a:t>снежок</a:t>
            </a:r>
          </a:p>
          <a:p>
            <a:pPr eaLnBrk="1" hangingPunct="1"/>
            <a:r>
              <a:rPr lang="ru-RU" sz="3600" b="1" dirty="0" smtClean="0"/>
              <a:t>снеговик</a:t>
            </a:r>
          </a:p>
          <a:p>
            <a:pPr eaLnBrk="1" hangingPunct="1"/>
            <a:r>
              <a:rPr lang="ru-RU" sz="3600" b="1" dirty="0" smtClean="0"/>
              <a:t>снежинка</a:t>
            </a:r>
          </a:p>
          <a:p>
            <a:pPr eaLnBrk="1" hangingPunct="1"/>
            <a:r>
              <a:rPr lang="ru-RU" sz="3600" b="1" dirty="0" smtClean="0"/>
              <a:t>снежный</a:t>
            </a:r>
          </a:p>
          <a:p>
            <a:pPr eaLnBrk="1" hangingPunct="1"/>
            <a:r>
              <a:rPr lang="ru-RU" sz="3600" b="1" dirty="0"/>
              <a:t>С</a:t>
            </a:r>
            <a:r>
              <a:rPr lang="ru-RU" sz="3600" b="1" dirty="0" smtClean="0"/>
              <a:t>негурочка</a:t>
            </a:r>
          </a:p>
        </p:txBody>
      </p:sp>
      <p:sp>
        <p:nvSpPr>
          <p:cNvPr id="129028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4572000" y="1124744"/>
            <a:ext cx="4320480" cy="5184775"/>
          </a:xfrm>
        </p:spPr>
        <p:txBody>
          <a:bodyPr>
            <a:noAutofit/>
          </a:bodyPr>
          <a:lstStyle/>
          <a:p>
            <a:r>
              <a:rPr lang="ru-RU" sz="3600" b="1" dirty="0"/>
              <a:t>подснежник</a:t>
            </a:r>
          </a:p>
          <a:p>
            <a:r>
              <a:rPr lang="ru-RU" sz="3600" b="1" dirty="0"/>
              <a:t>белоснежный</a:t>
            </a:r>
          </a:p>
          <a:p>
            <a:r>
              <a:rPr lang="ru-RU" sz="3600" b="1" dirty="0"/>
              <a:t>снегопад</a:t>
            </a:r>
          </a:p>
          <a:p>
            <a:r>
              <a:rPr lang="ru-RU" sz="3600" b="1" dirty="0"/>
              <a:t>снегоуборка</a:t>
            </a:r>
          </a:p>
          <a:p>
            <a:r>
              <a:rPr lang="ru-RU" sz="3600" b="1" dirty="0"/>
              <a:t>заснеженный</a:t>
            </a:r>
          </a:p>
          <a:p>
            <a:r>
              <a:rPr lang="ru-RU" sz="3600" b="1" dirty="0"/>
              <a:t>снеготаяние</a:t>
            </a:r>
          </a:p>
          <a:p>
            <a:r>
              <a:rPr lang="ru-RU" sz="3600" b="1" dirty="0"/>
              <a:t>снегозадержание</a:t>
            </a:r>
          </a:p>
          <a:p>
            <a:r>
              <a:rPr lang="ru-RU" sz="3600" b="1" dirty="0"/>
              <a:t>снегоочиститель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>
                <a:solidFill>
                  <a:srgbClr val="FF0000"/>
                </a:solidFill>
              </a:rPr>
              <a:t>РАССАДА</a:t>
            </a:r>
          </a:p>
        </p:txBody>
      </p:sp>
      <p:sp>
        <p:nvSpPr>
          <p:cNvPr id="19353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96752"/>
            <a:ext cx="4038600" cy="4862512"/>
          </a:xfrm>
        </p:spPr>
        <p:txBody>
          <a:bodyPr/>
          <a:lstStyle/>
          <a:p>
            <a:pPr eaLnBrk="1" hangingPunct="1"/>
            <a:endParaRPr lang="ru-RU" sz="2800" dirty="0" smtClean="0"/>
          </a:p>
          <a:p>
            <a:pPr eaLnBrk="1" hangingPunct="1">
              <a:buNone/>
            </a:pPr>
            <a:r>
              <a:rPr lang="ru-RU" sz="2800" dirty="0" smtClean="0"/>
              <a:t>    Молодые растения, выращенные в защищённом грунте и предназначенные для пересадки на гряды, в открытый грунт.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02" name="Picture 2" descr="http://kakpravilino.com/wp-content/uploads/2017/03/Rassada-na-prodazh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1628800"/>
            <a:ext cx="5040560" cy="4536504"/>
          </a:xfrm>
          <a:prstGeom prst="rect">
            <a:avLst/>
          </a:prstGeom>
          <a:noFill/>
        </p:spPr>
      </p:pic>
      <p:sp>
        <p:nvSpPr>
          <p:cNvPr id="6" name="Управляющая кнопка: назад 5">
            <a:hlinkClick r:id="rId3" action="ppaction://hlinksldjump" highlightClick="1"/>
          </p:cNvPr>
          <p:cNvSpPr/>
          <p:nvPr/>
        </p:nvSpPr>
        <p:spPr>
          <a:xfrm>
            <a:off x="3131840" y="6021288"/>
            <a:ext cx="504056" cy="421728"/>
          </a:xfrm>
          <a:prstGeom prst="actionButtonBackPreviou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9285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>
                <a:solidFill>
                  <a:srgbClr val="FF0000"/>
                </a:solidFill>
              </a:rPr>
              <a:t>СНЕГОКАТ</a:t>
            </a:r>
          </a:p>
        </p:txBody>
      </p:sp>
      <p:sp>
        <p:nvSpPr>
          <p:cNvPr id="196611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ru-RU" sz="2800" dirty="0" smtClean="0"/>
          </a:p>
          <a:p>
            <a:pPr marL="0" indent="0" eaLnBrk="1" hangingPunct="1">
              <a:buNone/>
            </a:pPr>
            <a:r>
              <a:rPr lang="ru-RU" dirty="0" smtClean="0"/>
              <a:t>Приспособление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dirty="0" smtClean="0"/>
              <a:t>для катания    по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dirty="0" smtClean="0"/>
              <a:t>снегу.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7346" name="Picture 2" descr="http://vokrug-detstva.ru/u/catalog/2014/08/rw_102_33_blu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844824"/>
            <a:ext cx="4637212" cy="36724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8212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>
                <a:solidFill>
                  <a:srgbClr val="FF0000"/>
                </a:solidFill>
              </a:rPr>
              <a:t>СНЕГОХОД</a:t>
            </a:r>
          </a:p>
        </p:txBody>
      </p:sp>
      <p:sp>
        <p:nvSpPr>
          <p:cNvPr id="19763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1628800"/>
            <a:ext cx="4038600" cy="4530725"/>
          </a:xfrm>
        </p:spPr>
        <p:txBody>
          <a:bodyPr/>
          <a:lstStyle/>
          <a:p>
            <a:pPr eaLnBrk="1" hangingPunct="1"/>
            <a:endParaRPr lang="ru-RU" sz="2800" dirty="0" smtClean="0"/>
          </a:p>
          <a:p>
            <a:pPr marL="0" indent="0" eaLnBrk="1" hangingPunct="1">
              <a:buNone/>
            </a:pPr>
            <a:r>
              <a:rPr lang="ru-RU" dirty="0" smtClean="0"/>
              <a:t>Автомобиль для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dirty="0" smtClean="0"/>
              <a:t>передвижения по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dirty="0" smtClean="0"/>
              <a:t>глубокому снегу.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6322" name="Picture 2" descr="https://im0-tub-ru.yandex.net/i?id=59da91346b18b98c0f80e55bbad2e796&amp;n=33&amp;h=215&amp;w=3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844824"/>
            <a:ext cx="4218997" cy="38884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0728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60648"/>
            <a:ext cx="8291264" cy="5865515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Много снега - много хлеба, много воды - много травы.</a:t>
            </a:r>
          </a:p>
          <a:p>
            <a:r>
              <a:rPr lang="ru-RU" sz="3600" b="1" dirty="0" smtClean="0"/>
              <a:t>Старо, как прошлогодний снег.</a:t>
            </a:r>
          </a:p>
          <a:p>
            <a:r>
              <a:rPr lang="ru-RU" sz="3600" b="1" dirty="0"/>
              <a:t>З</a:t>
            </a:r>
            <a:r>
              <a:rPr lang="ru-RU" sz="3600" b="1" dirty="0" smtClean="0"/>
              <a:t>имой снега не выпросишь.</a:t>
            </a:r>
          </a:p>
          <a:p>
            <a:pPr marL="0" indent="0">
              <a:buNone/>
            </a:pPr>
            <a:r>
              <a:rPr lang="ru-RU" sz="3600" dirty="0" smtClean="0"/>
              <a:t>Так говорят об очень жадном, скупом человеке.</a:t>
            </a:r>
          </a:p>
          <a:p>
            <a:r>
              <a:rPr lang="ru-RU" sz="3600" b="1" dirty="0" smtClean="0"/>
              <a:t>Белые мухи.</a:t>
            </a:r>
          </a:p>
          <a:p>
            <a:pPr marL="0" indent="0">
              <a:buNone/>
            </a:pPr>
            <a:r>
              <a:rPr lang="ru-RU" sz="3600" dirty="0"/>
              <a:t>Падающий снег</a:t>
            </a:r>
            <a:r>
              <a:rPr lang="ru-RU" sz="3600" dirty="0" smtClean="0"/>
              <a:t>.</a:t>
            </a:r>
          </a:p>
          <a:p>
            <a:r>
              <a:rPr lang="ru-RU" sz="3600" b="1" dirty="0"/>
              <a:t>Как снег на голову.</a:t>
            </a:r>
          </a:p>
          <a:p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260648"/>
            <a:ext cx="8640960" cy="5865515"/>
          </a:xfrm>
        </p:spPr>
        <p:txBody>
          <a:bodyPr>
            <a:normAutofit/>
          </a:bodyPr>
          <a:lstStyle/>
          <a:p>
            <a:endParaRPr lang="ru-RU" sz="3600" b="1" dirty="0" smtClean="0"/>
          </a:p>
          <a:p>
            <a:pPr>
              <a:buNone/>
            </a:pPr>
            <a:r>
              <a:rPr lang="ru-RU" sz="3600" b="1" dirty="0" smtClean="0"/>
              <a:t>Запорошило  реке  тонкий  лёд  снежком</a:t>
            </a:r>
          </a:p>
          <a:p>
            <a:pPr>
              <a:buNone/>
            </a:pPr>
            <a:r>
              <a:rPr lang="ru-RU" sz="3600" b="1" dirty="0" smtClean="0"/>
              <a:t>на.</a:t>
            </a:r>
          </a:p>
          <a:p>
            <a:pPr>
              <a:buNone/>
            </a:pPr>
            <a:endParaRPr lang="ru-RU" sz="3600" b="1" dirty="0" smtClean="0"/>
          </a:p>
          <a:p>
            <a:pPr>
              <a:buNone/>
            </a:pPr>
            <a:r>
              <a:rPr lang="ru-RU" sz="3600" b="1" dirty="0" err="1" smtClean="0"/>
              <a:t>Кнашей</a:t>
            </a:r>
            <a:r>
              <a:rPr lang="ru-RU" sz="3600" b="1" dirty="0" smtClean="0"/>
              <a:t>   </a:t>
            </a:r>
            <a:r>
              <a:rPr lang="ru-RU" sz="3600" b="1" dirty="0" err="1" smtClean="0"/>
              <a:t>кор</a:t>
            </a:r>
            <a:r>
              <a:rPr lang="ru-RU" sz="3600" b="1" dirty="0" smtClean="0"/>
              <a:t>  мушке  </a:t>
            </a:r>
            <a:r>
              <a:rPr lang="ru-RU" sz="3600" b="1" dirty="0" err="1" smtClean="0"/>
              <a:t>прилеталиворобьи</a:t>
            </a:r>
            <a:endParaRPr lang="ru-RU" sz="3600" b="1" dirty="0" smtClean="0"/>
          </a:p>
          <a:p>
            <a:pPr>
              <a:buNone/>
            </a:pPr>
            <a:r>
              <a:rPr lang="ru-RU" sz="3600" b="1" dirty="0" smtClean="0"/>
              <a:t>и снегири.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373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РЕБУС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 descr="ребус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420888"/>
            <a:ext cx="2304256" cy="2304256"/>
          </a:xfrm>
          <a:prstGeom prst="rect">
            <a:avLst/>
          </a:prstGeom>
          <a:noFill/>
        </p:spPr>
      </p:pic>
      <p:pic>
        <p:nvPicPr>
          <p:cNvPr id="2054" name="Picture 6" descr="ребус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2132856"/>
            <a:ext cx="3744416" cy="2808312"/>
          </a:xfrm>
          <a:prstGeom prst="rect">
            <a:avLst/>
          </a:prstGeom>
          <a:noFill/>
        </p:spPr>
      </p:pic>
      <p:pic>
        <p:nvPicPr>
          <p:cNvPr id="2056" name="Picture 8" descr="ребус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1772816"/>
            <a:ext cx="648072" cy="3623762"/>
          </a:xfrm>
          <a:prstGeom prst="rect">
            <a:avLst/>
          </a:prstGeom>
          <a:noFill/>
        </p:spPr>
      </p:pic>
      <p:pic>
        <p:nvPicPr>
          <p:cNvPr id="2062" name="Picture 14" descr="ребусы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4328" y="1556792"/>
            <a:ext cx="531059" cy="4248472"/>
          </a:xfrm>
          <a:prstGeom prst="rect">
            <a:avLst/>
          </a:prstGeom>
          <a:noFill/>
        </p:spPr>
      </p:pic>
      <p:pic>
        <p:nvPicPr>
          <p:cNvPr id="13" name="Picture 14" descr="ребусы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00392" y="1556792"/>
            <a:ext cx="531059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FF3300"/>
                </a:solidFill>
              </a:rPr>
              <a:t>СОЛЬ</a:t>
            </a:r>
          </a:p>
        </p:txBody>
      </p:sp>
      <p:sp>
        <p:nvSpPr>
          <p:cNvPr id="130051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395536" y="1772816"/>
            <a:ext cx="4038600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600" b="1" dirty="0" smtClean="0"/>
              <a:t>солянка</a:t>
            </a:r>
          </a:p>
          <a:p>
            <a:pPr eaLnBrk="1" hangingPunct="1"/>
            <a:r>
              <a:rPr lang="ru-RU" sz="3600" b="1" dirty="0" smtClean="0"/>
              <a:t>солёный</a:t>
            </a:r>
          </a:p>
          <a:p>
            <a:pPr eaLnBrk="1" hangingPunct="1"/>
            <a:r>
              <a:rPr lang="ru-RU" sz="3600" b="1" dirty="0" smtClean="0"/>
              <a:t>соление</a:t>
            </a:r>
          </a:p>
          <a:p>
            <a:pPr eaLnBrk="1" hangingPunct="1"/>
            <a:r>
              <a:rPr lang="ru-RU" sz="3600" b="1" dirty="0" smtClean="0"/>
              <a:t>солонина</a:t>
            </a:r>
          </a:p>
          <a:p>
            <a:r>
              <a:rPr lang="ru-RU" sz="3200" b="1" dirty="0" smtClean="0"/>
              <a:t>солонка</a:t>
            </a:r>
          </a:p>
          <a:p>
            <a:pPr eaLnBrk="1" hangingPunct="1"/>
            <a:endParaRPr lang="ru-RU" sz="3200" b="1" dirty="0" smtClean="0"/>
          </a:p>
        </p:txBody>
      </p:sp>
      <p:sp>
        <p:nvSpPr>
          <p:cNvPr id="130052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4644008" y="1772816"/>
            <a:ext cx="4038600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600" b="1" dirty="0" smtClean="0"/>
              <a:t>солеварня</a:t>
            </a:r>
          </a:p>
          <a:p>
            <a:pPr eaLnBrk="1" hangingPunct="1"/>
            <a:r>
              <a:rPr lang="ru-RU" sz="3600" b="1" dirty="0" smtClean="0"/>
              <a:t>солоноватый</a:t>
            </a:r>
          </a:p>
          <a:p>
            <a:pPr eaLnBrk="1" hangingPunct="1"/>
            <a:r>
              <a:rPr lang="ru-RU" sz="3600" b="1" dirty="0" smtClean="0"/>
              <a:t>солить</a:t>
            </a:r>
          </a:p>
          <a:p>
            <a:pPr eaLnBrk="1" hangingPunct="1"/>
            <a:r>
              <a:rPr lang="ru-RU" sz="3600" b="1" dirty="0" smtClean="0"/>
              <a:t>пересол</a:t>
            </a:r>
          </a:p>
          <a:p>
            <a:pPr eaLnBrk="1" hangingPunct="1"/>
            <a:r>
              <a:rPr lang="ru-RU" sz="3600" b="1" dirty="0" smtClean="0"/>
              <a:t>недосол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0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4"/>
          <p:cNvSpPr>
            <a:spLocks noGrp="1" noChangeArrowheads="1"/>
          </p:cNvSpPr>
          <p:nvPr>
            <p:ph type="title"/>
          </p:nvPr>
        </p:nvSpPr>
        <p:spPr>
          <a:xfrm>
            <a:off x="395536" y="0"/>
            <a:ext cx="8229600" cy="1139825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FF0000"/>
                </a:solidFill>
              </a:rPr>
              <a:t>СОЛОНИНА</a:t>
            </a:r>
          </a:p>
        </p:txBody>
      </p:sp>
      <p:sp>
        <p:nvSpPr>
          <p:cNvPr id="19968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348586"/>
            <a:ext cx="4038600" cy="4530725"/>
          </a:xfrm>
        </p:spPr>
        <p:txBody>
          <a:bodyPr/>
          <a:lstStyle/>
          <a:p>
            <a:pPr eaLnBrk="1" hangingPunct="1"/>
            <a:endParaRPr lang="ru-RU" sz="2800" dirty="0" smtClean="0"/>
          </a:p>
          <a:p>
            <a:pPr eaLnBrk="1" hangingPunct="1"/>
            <a:endParaRPr lang="ru-RU" sz="2800" dirty="0" smtClean="0"/>
          </a:p>
          <a:p>
            <a:pPr marL="0" indent="0" eaLnBrk="1" hangingPunct="1">
              <a:buNone/>
            </a:pPr>
            <a:r>
              <a:rPr lang="ru-RU" sz="2800" dirty="0" smtClean="0"/>
              <a:t>  Засоленное мясо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0178" name="Picture 2" descr="http://chmd39.ru/wp-content/uploads/2017/04/solonina-recep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1412776"/>
            <a:ext cx="5272220" cy="48245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2257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СОЛОНКА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9266" name="Picture 2" descr="http://st21.stpulscen.ru/images/product/091/536/437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484784"/>
            <a:ext cx="5040560" cy="50405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СОЛЕВАРНЯ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Предприятие, где вываривается соль.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8244" name="Picture 4" descr="http://pstroganov.com/photos/13554047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628800"/>
            <a:ext cx="4718770" cy="4320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ЗООСАД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7458" name="Picture 2" descr="http://www.stihi.ru/pics/2014/04/16/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259" y="1556792"/>
            <a:ext cx="6346911" cy="4608512"/>
          </a:xfrm>
          <a:prstGeom prst="rect">
            <a:avLst/>
          </a:prstGeom>
          <a:noFill/>
        </p:spPr>
      </p:pic>
      <p:sp>
        <p:nvSpPr>
          <p:cNvPr id="6" name="Управляющая кнопка: назад 5">
            <a:hlinkClick r:id="rId3" action="ppaction://hlinksldjump" highlightClick="1"/>
          </p:cNvPr>
          <p:cNvSpPr/>
          <p:nvPr/>
        </p:nvSpPr>
        <p:spPr>
          <a:xfrm>
            <a:off x="7884368" y="5949280"/>
            <a:ext cx="504056" cy="394344"/>
          </a:xfrm>
          <a:prstGeom prst="actionButtonBackPreviou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188640"/>
            <a:ext cx="8640960" cy="6552728"/>
          </a:xfrm>
        </p:spPr>
        <p:txBody>
          <a:bodyPr>
            <a:normAutofit fontScale="92500" lnSpcReduction="20000"/>
          </a:bodyPr>
          <a:lstStyle/>
          <a:p>
            <a:r>
              <a:rPr lang="ru-RU" sz="3500" b="1" dirty="0" smtClean="0"/>
              <a:t>Хлеб - соль .  </a:t>
            </a:r>
          </a:p>
          <a:p>
            <a:pPr marL="514350" indent="-514350">
              <a:buAutoNum type="arabicPeriod"/>
            </a:pPr>
            <a:r>
              <a:rPr lang="ru-RU" dirty="0" smtClean="0"/>
              <a:t>Угощение. </a:t>
            </a:r>
          </a:p>
          <a:p>
            <a:pPr marL="514350" indent="-514350">
              <a:buAutoNum type="arabicPeriod"/>
            </a:pPr>
            <a:r>
              <a:rPr lang="ru-RU" dirty="0" smtClean="0"/>
              <a:t>Забота, попечение. От старинного русского обычая, который живёт и теперь, подносить при торжественной встрече хлеб и соль тому, кого принимают с почестями.</a:t>
            </a:r>
          </a:p>
          <a:p>
            <a:r>
              <a:rPr lang="ru-RU" sz="3500" b="1" dirty="0"/>
              <a:t>Хлеб-соль кушай, а хозяина слушай.</a:t>
            </a:r>
          </a:p>
          <a:p>
            <a:r>
              <a:rPr lang="ru-RU" sz="3500" b="1" dirty="0" smtClean="0"/>
              <a:t>Соли — не пересаливай, хвали — не перехваливай.</a:t>
            </a:r>
          </a:p>
          <a:p>
            <a:r>
              <a:rPr lang="ru-RU" sz="3500" b="1" dirty="0"/>
              <a:t>Спасибо тому, кто поит и кормит, а вдвое тому, кто хлеб-соль помнит.</a:t>
            </a:r>
          </a:p>
          <a:p>
            <a:r>
              <a:rPr lang="ru-RU" sz="3500" b="1" dirty="0" smtClean="0"/>
              <a:t>Без соли, без хлеба — половина обеда.</a:t>
            </a:r>
            <a:r>
              <a:rPr lang="ru-RU" sz="3500" b="1" dirty="0">
                <a:hlinkClick r:id="rId2"/>
              </a:rPr>
              <a:t> </a:t>
            </a:r>
            <a:endParaRPr lang="ru-RU" sz="3500" b="1" dirty="0" smtClean="0">
              <a:hlinkClick r:id="rId2"/>
            </a:endParaRPr>
          </a:p>
          <a:p>
            <a:r>
              <a:rPr lang="ru-RU" sz="3500" b="1" dirty="0" smtClean="0"/>
              <a:t>Несолоно хлебавши.</a:t>
            </a:r>
          </a:p>
          <a:p>
            <a:pPr marL="0" indent="0">
              <a:buNone/>
            </a:pPr>
            <a:r>
              <a:rPr lang="ru-RU" dirty="0" smtClean="0"/>
              <a:t>Соль</a:t>
            </a:r>
            <a:r>
              <a:rPr lang="ru-RU" dirty="0"/>
              <a:t> на Руси в прошлом считалась продуктом ценным, она была привозной и стоила немало, хотя в хозяйстве была необходима.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48346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619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5621236" cy="426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561536" y="4381335"/>
            <a:ext cx="39549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- ПЫЛЕ + НА</a:t>
            </a:r>
            <a:r>
              <a:rPr lang="en-US" sz="4400" b="1" dirty="0" smtClean="0"/>
              <a:t> = </a:t>
            </a:r>
            <a:r>
              <a:rPr lang="ru-RU" sz="4400" b="1" dirty="0" smtClean="0"/>
              <a:t>?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1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3419872" y="1628800"/>
            <a:ext cx="4038600" cy="4525963"/>
          </a:xfrm>
        </p:spPr>
        <p:txBody>
          <a:bodyPr/>
          <a:lstStyle/>
          <a:p>
            <a:pPr eaLnBrk="1" hangingPunct="1"/>
            <a:r>
              <a:rPr lang="ru-RU" sz="3600" b="1" dirty="0" smtClean="0"/>
              <a:t>сосёнка</a:t>
            </a:r>
          </a:p>
          <a:p>
            <a:pPr eaLnBrk="1" hangingPunct="1"/>
            <a:r>
              <a:rPr lang="ru-RU" sz="3600" b="1" dirty="0" smtClean="0"/>
              <a:t>сосновый</a:t>
            </a:r>
          </a:p>
          <a:p>
            <a:pPr eaLnBrk="1" hangingPunct="1"/>
            <a:r>
              <a:rPr lang="ru-RU" sz="3600" b="1" dirty="0" smtClean="0"/>
              <a:t>дерево</a:t>
            </a:r>
          </a:p>
          <a:p>
            <a:pPr eaLnBrk="1" hangingPunct="1"/>
            <a:r>
              <a:rPr lang="ru-RU" sz="3600" b="1" dirty="0" smtClean="0"/>
              <a:t>сосняк</a:t>
            </a:r>
          </a:p>
          <a:p>
            <a:pPr eaLnBrk="1" hangingPunct="1"/>
            <a:endParaRPr lang="ru-RU" sz="3200" b="1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266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СОСНА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СОСНОВЫЙ БОР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5170" name="Picture 2" descr="http://www.stihi.ru/pics/2011/05/14/45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99" y="1628800"/>
            <a:ext cx="7500081" cy="4392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7544" y="188640"/>
            <a:ext cx="8352928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/>
              <a:t> </a:t>
            </a:r>
          </a:p>
          <a:p>
            <a:r>
              <a:rPr lang="ru-RU" sz="3600" b="1" dirty="0" smtClean="0"/>
              <a:t>Где выросла сосна, там она и красна.</a:t>
            </a:r>
          </a:p>
          <a:p>
            <a:endParaRPr lang="ru-RU" sz="3600" b="1" dirty="0" smtClean="0"/>
          </a:p>
          <a:p>
            <a:r>
              <a:rPr lang="ru-RU" sz="3600" b="1" dirty="0" smtClean="0"/>
              <a:t>Заблудиться в трёх соснах.</a:t>
            </a:r>
          </a:p>
          <a:p>
            <a:endParaRPr lang="ru-RU" sz="3600" b="1" dirty="0" smtClean="0"/>
          </a:p>
          <a:p>
            <a:r>
              <a:rPr lang="ru-RU" sz="3600" b="1" dirty="0" smtClean="0"/>
              <a:t>Яблок на сосне не бывает.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РЕШИ ПРИМЕР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16288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84784"/>
            <a:ext cx="4602508" cy="3312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0" y="2060848"/>
            <a:ext cx="1596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СПЕ</a:t>
            </a:r>
            <a:r>
              <a:rPr lang="ru-RU" dirty="0" smtClean="0"/>
              <a:t> </a:t>
            </a:r>
            <a:r>
              <a:rPr lang="ru-RU" sz="3200" dirty="0" smtClean="0"/>
              <a:t>+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292080" y="2204864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- МА  - НА + Т = ? 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14300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СПЕШИТ</a:t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563888" y="2555776"/>
            <a:ext cx="4038600" cy="4525963"/>
          </a:xfrm>
        </p:spPr>
        <p:txBody>
          <a:bodyPr/>
          <a:lstStyle/>
          <a:p>
            <a:r>
              <a:rPr lang="ru-RU" sz="3600" b="1" dirty="0" smtClean="0"/>
              <a:t>спешка </a:t>
            </a:r>
          </a:p>
          <a:p>
            <a:r>
              <a:rPr lang="ru-RU" sz="3600" b="1" dirty="0" smtClean="0"/>
              <a:t>спиши</a:t>
            </a:r>
          </a:p>
          <a:p>
            <a:r>
              <a:rPr lang="ru-RU" sz="3600" b="1" dirty="0" smtClean="0"/>
              <a:t>спешащий</a:t>
            </a:r>
          </a:p>
          <a:p>
            <a:r>
              <a:rPr lang="ru-RU" sz="3600" b="1" dirty="0" smtClean="0"/>
              <a:t>спеши </a:t>
            </a:r>
          </a:p>
          <a:p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39552" y="177281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                    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48219" y="105273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smtClean="0">
                <a:latin typeface="+mj-lt"/>
                <a:ea typeface="+mj-ea"/>
                <a:cs typeface="+mj-cs"/>
              </a:rPr>
              <a:t>торопится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3301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88640"/>
            <a:ext cx="8363272" cy="6264696"/>
          </a:xfrm>
        </p:spPr>
        <p:txBody>
          <a:bodyPr>
            <a:normAutofit/>
          </a:bodyPr>
          <a:lstStyle/>
          <a:p>
            <a:endParaRPr lang="ru-RU" sz="3600" b="1" dirty="0" smtClean="0"/>
          </a:p>
          <a:p>
            <a:r>
              <a:rPr lang="ru-RU" sz="3600" b="1" dirty="0" smtClean="0"/>
              <a:t>Не спеши языком, торопись делом.</a:t>
            </a:r>
          </a:p>
          <a:p>
            <a:endParaRPr lang="ru-RU" sz="3600" b="1" dirty="0" smtClean="0"/>
          </a:p>
          <a:p>
            <a:r>
              <a:rPr lang="ru-RU" sz="3600" b="1" dirty="0" smtClean="0"/>
              <a:t>Не спеши карать, а спеши выслушать.</a:t>
            </a:r>
          </a:p>
          <a:p>
            <a:endParaRPr lang="ru-RU" sz="3600" b="1" dirty="0" smtClean="0"/>
          </a:p>
          <a:p>
            <a:r>
              <a:rPr lang="ru-RU" sz="3600" b="1" dirty="0" smtClean="0"/>
              <a:t>Умный в трудном деле не спешит.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xmlns="" val="1143199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3300"/>
                </a:solidFill>
              </a:rPr>
              <a:t>САД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парк </a:t>
            </a:r>
          </a:p>
          <a:p>
            <a:r>
              <a:rPr lang="ru-RU" sz="3600" b="1" dirty="0" smtClean="0"/>
              <a:t>роща </a:t>
            </a:r>
          </a:p>
          <a:p>
            <a:r>
              <a:rPr lang="ru-RU" sz="3600" b="1" dirty="0" smtClean="0"/>
              <a:t>сквер</a:t>
            </a:r>
            <a:endParaRPr lang="ru-RU" sz="36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0308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АНАГРАММА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91264" cy="4525963"/>
          </a:xfrm>
        </p:spPr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4400" b="1" spc="600" dirty="0" smtClean="0"/>
              <a:t>ПРОСТ</a:t>
            </a:r>
            <a:endParaRPr lang="ru-RU" sz="4400" b="1" spc="600" dirty="0"/>
          </a:p>
        </p:txBody>
      </p:sp>
    </p:spTree>
    <p:extLst>
      <p:ext uri="{BB962C8B-B14F-4D97-AF65-F5344CB8AC3E}">
        <p14:creationId xmlns:p14="http://schemas.microsoft.com/office/powerpoint/2010/main" xmlns="" val="3711741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>
                <a:solidFill>
                  <a:srgbClr val="FF3300"/>
                </a:solidFill>
              </a:rPr>
              <a:t>СПОРТ</a:t>
            </a:r>
          </a:p>
        </p:txBody>
      </p:sp>
      <p:sp>
        <p:nvSpPr>
          <p:cNvPr id="131075" name="Rectangle 5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4000" b="1" dirty="0" smtClean="0"/>
              <a:t>спортзал</a:t>
            </a:r>
          </a:p>
          <a:p>
            <a:pPr eaLnBrk="1" hangingPunct="1"/>
            <a:r>
              <a:rPr lang="ru-RU" sz="4000" b="1" dirty="0" smtClean="0"/>
              <a:t>спортсмен</a:t>
            </a:r>
          </a:p>
          <a:p>
            <a:pPr eaLnBrk="1" hangingPunct="1"/>
            <a:r>
              <a:rPr lang="ru-RU" sz="4000" b="1" dirty="0" smtClean="0"/>
              <a:t>спортивный</a:t>
            </a:r>
          </a:p>
          <a:p>
            <a:pPr eaLnBrk="1" hangingPunct="1"/>
            <a:r>
              <a:rPr lang="ru-RU" sz="4000" b="1" dirty="0" smtClean="0"/>
              <a:t>спортклуб</a:t>
            </a:r>
          </a:p>
          <a:p>
            <a:pPr eaLnBrk="1" hangingPunct="1"/>
            <a:r>
              <a:rPr lang="ru-RU" sz="4000" b="1" dirty="0" smtClean="0"/>
              <a:t>спорттовары</a:t>
            </a:r>
          </a:p>
        </p:txBody>
      </p:sp>
      <p:sp>
        <p:nvSpPr>
          <p:cNvPr id="131076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211638" y="1628775"/>
            <a:ext cx="4546600" cy="4530725"/>
          </a:xfrm>
        </p:spPr>
        <p:txBody>
          <a:bodyPr/>
          <a:lstStyle/>
          <a:p>
            <a:pPr eaLnBrk="1" hangingPunct="1"/>
            <a:r>
              <a:rPr lang="ru-RU" sz="4000" b="1" dirty="0" smtClean="0"/>
              <a:t>спорткомплекс</a:t>
            </a:r>
          </a:p>
          <a:p>
            <a:pPr eaLnBrk="1" hangingPunct="1"/>
            <a:r>
              <a:rPr lang="ru-RU" sz="4000" b="1" dirty="0" smtClean="0"/>
              <a:t>спортинвентарь</a:t>
            </a:r>
          </a:p>
          <a:p>
            <a:pPr eaLnBrk="1" hangingPunct="1"/>
            <a:r>
              <a:rPr lang="ru-RU" sz="4000" b="1" dirty="0" smtClean="0"/>
              <a:t>спортплощадка</a:t>
            </a:r>
          </a:p>
          <a:p>
            <a:pPr eaLnBrk="1" hangingPunct="1"/>
            <a:r>
              <a:rPr lang="ru-RU" sz="4000" b="1" dirty="0" smtClean="0"/>
              <a:t>спортсменка</a:t>
            </a:r>
          </a:p>
          <a:p>
            <a:r>
              <a:rPr lang="ru-RU" sz="4000" b="1" dirty="0"/>
              <a:t>спортлото</a:t>
            </a:r>
          </a:p>
          <a:p>
            <a:pPr eaLnBrk="1" hangingPunct="1">
              <a:buFont typeface="Wingdings" pitchFamily="2" charset="2"/>
              <a:buNone/>
            </a:pPr>
            <a:endParaRPr lang="ru-RU" sz="3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4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СПОРТКОМПЛЕКС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4146" name="Picture 2" descr="http://cod31.ru/wp-content/uploads/2015/11/v-gubkinskom-sportkomplekse-proizoshlo-ograblen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079" y="1484784"/>
            <a:ext cx="8134350" cy="4680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СПОРТИНВЕНТАРЬ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/>
              <a:t>Спортивное оборудование</a:t>
            </a:r>
            <a:endParaRPr lang="ru-RU" sz="32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22" name="Picture 2" descr="https://im0-tub-ru.yandex.net/i?id=beaaf69ac0329e95114d7bf0a68780b5&amp;n=33&amp;h=215&amp;w=37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1295" y="1916832"/>
            <a:ext cx="4973706" cy="3456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33670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4400" b="1" dirty="0" smtClean="0"/>
              <a:t>тренер   купил   и  горю  спортивную  куртку  </a:t>
            </a:r>
            <a:r>
              <a:rPr lang="ru-RU" sz="4400" b="1" dirty="0" err="1" smtClean="0"/>
              <a:t>имеховую</a:t>
            </a:r>
            <a:r>
              <a:rPr lang="ru-RU" sz="4400" b="1" dirty="0" smtClean="0"/>
              <a:t>  шапку</a:t>
            </a:r>
          </a:p>
          <a:p>
            <a:pPr marL="0" indent="0">
              <a:buNone/>
            </a:pPr>
            <a:r>
              <a:rPr lang="ru-RU" sz="4400" b="1" dirty="0" smtClean="0"/>
              <a:t>Тренер   </a:t>
            </a:r>
            <a:r>
              <a:rPr lang="ru-RU" sz="4400" b="1" dirty="0"/>
              <a:t>купил  Игорю  спортивную куртку  и  меховую  шапку.</a:t>
            </a:r>
          </a:p>
          <a:p>
            <a:pPr marL="0" indent="0">
              <a:buNone/>
            </a:pPr>
            <a:endParaRPr lang="ru-RU" sz="3600" b="1" dirty="0" smtClean="0"/>
          </a:p>
          <a:p>
            <a:pPr marL="0" indent="0">
              <a:buNone/>
            </a:pPr>
            <a:r>
              <a:rPr lang="ru-RU" sz="4400" b="1" dirty="0" smtClean="0"/>
              <a:t>площадке  вечером   долго   на  мы  спортивной   тренировались</a:t>
            </a:r>
          </a:p>
          <a:p>
            <a:pPr marL="0" indent="0">
              <a:buNone/>
            </a:pPr>
            <a:endParaRPr lang="ru-RU" sz="3600" b="1" dirty="0"/>
          </a:p>
          <a:p>
            <a:pPr marL="0" indent="0">
              <a:buNone/>
            </a:pPr>
            <a:endParaRPr lang="ru-RU" sz="3600" b="1" dirty="0" smtClean="0"/>
          </a:p>
          <a:p>
            <a:endParaRPr lang="ru-RU" sz="3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612068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3600" b="1" dirty="0" smtClean="0"/>
          </a:p>
          <a:p>
            <a:pPr marL="0" indent="0">
              <a:buNone/>
            </a:pPr>
            <a:r>
              <a:rPr lang="ru-RU" sz="3600" b="1" dirty="0" smtClean="0"/>
              <a:t>Второе дыхание. </a:t>
            </a:r>
          </a:p>
          <a:p>
            <a:pPr marL="0" indent="0">
              <a:buNone/>
            </a:pPr>
            <a:r>
              <a:rPr lang="ru-RU" dirty="0" smtClean="0"/>
              <a:t>Тесным образом связаны со спортом. </a:t>
            </a:r>
          </a:p>
          <a:p>
            <a:pPr marL="0" indent="0">
              <a:buNone/>
            </a:pPr>
            <a:r>
              <a:rPr lang="ru-RU" dirty="0" smtClean="0"/>
              <a:t>Любой из них чувствует усталость. Особенно это касается бегунов, которые с каждым метром чувствуют её все сильнее. Но о втором дыхании можно услышать не только в спорте, но и в абсолютно других сферах деятельности человека.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54650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651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ОТГАДАЙ СЛОВО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772816"/>
            <a:ext cx="3701760" cy="3485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483682" y="2926578"/>
            <a:ext cx="45447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- р – ус + р + ик = ?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СТАРИК</a:t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b="1" dirty="0" smtClean="0">
              <a:solidFill>
                <a:srgbClr val="FF0000"/>
              </a:solidFill>
            </a:endParaRPr>
          </a:p>
        </p:txBody>
      </p:sp>
      <p:sp>
        <p:nvSpPr>
          <p:cNvPr id="133123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3275856" y="1556792"/>
            <a:ext cx="4038600" cy="4525963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ru-RU" sz="3600" b="1" dirty="0" smtClean="0"/>
              <a:t>старый</a:t>
            </a:r>
          </a:p>
          <a:p>
            <a:pPr>
              <a:lnSpc>
                <a:spcPct val="90000"/>
              </a:lnSpc>
            </a:pPr>
            <a:r>
              <a:rPr lang="ru-RU" sz="3600" b="1" dirty="0" smtClean="0"/>
              <a:t>старичок</a:t>
            </a:r>
          </a:p>
          <a:p>
            <a:pPr eaLnBrk="1" hangingPunct="1">
              <a:lnSpc>
                <a:spcPct val="90000"/>
              </a:lnSpc>
            </a:pPr>
            <a:r>
              <a:rPr lang="ru-RU" sz="3600" b="1" dirty="0" smtClean="0"/>
              <a:t>старушка</a:t>
            </a:r>
          </a:p>
          <a:p>
            <a:pPr eaLnBrk="1" hangingPunct="1">
              <a:lnSpc>
                <a:spcPct val="90000"/>
              </a:lnSpc>
            </a:pPr>
            <a:r>
              <a:rPr lang="ru-RU" sz="3600" b="1" dirty="0" smtClean="0"/>
              <a:t>сторож</a:t>
            </a:r>
          </a:p>
          <a:p>
            <a:pPr eaLnBrk="1" hangingPunct="1">
              <a:lnSpc>
                <a:spcPct val="90000"/>
              </a:lnSpc>
            </a:pPr>
            <a:r>
              <a:rPr lang="ru-RU" sz="3600" b="1" dirty="0" smtClean="0"/>
              <a:t>старушечка</a:t>
            </a:r>
          </a:p>
          <a:p>
            <a:pPr eaLnBrk="1" hangingPunct="1">
              <a:lnSpc>
                <a:spcPct val="90000"/>
              </a:lnSpc>
            </a:pPr>
            <a:r>
              <a:rPr lang="ru-RU" sz="3600" b="1" dirty="0" smtClean="0"/>
              <a:t>старенький</a:t>
            </a:r>
          </a:p>
          <a:p>
            <a:pPr eaLnBrk="1" hangingPunct="1">
              <a:lnSpc>
                <a:spcPct val="90000"/>
              </a:lnSpc>
            </a:pPr>
            <a:r>
              <a:rPr lang="ru-RU" sz="3600" b="1" dirty="0" smtClean="0"/>
              <a:t>постарел</a:t>
            </a:r>
          </a:p>
          <a:p>
            <a:pPr eaLnBrk="1" hangingPunct="1">
              <a:lnSpc>
                <a:spcPct val="90000"/>
              </a:lnSpc>
            </a:pPr>
            <a:r>
              <a:rPr lang="ru-RU" sz="3600" b="1" dirty="0" smtClean="0"/>
              <a:t>старый</a:t>
            </a:r>
          </a:p>
          <a:p>
            <a:pPr eaLnBrk="1" hangingPunct="1">
              <a:lnSpc>
                <a:spcPct val="90000"/>
              </a:lnSpc>
            </a:pPr>
            <a:endParaRPr lang="ru-RU" sz="3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32656"/>
            <a:ext cx="8363272" cy="6264696"/>
          </a:xfrm>
        </p:spPr>
        <p:txBody>
          <a:bodyPr>
            <a:normAutofit lnSpcReduction="10000"/>
          </a:bodyPr>
          <a:lstStyle/>
          <a:p>
            <a:r>
              <a:rPr lang="ru-RU" sz="3600" b="1" dirty="0" smtClean="0"/>
              <a:t>У хорошего садовода — хороший сад.</a:t>
            </a:r>
            <a:endParaRPr lang="en-US" sz="3600" b="1" dirty="0" smtClean="0"/>
          </a:p>
          <a:p>
            <a:endParaRPr lang="ru-RU" sz="3600" b="1" dirty="0" smtClean="0"/>
          </a:p>
          <a:p>
            <a:r>
              <a:rPr lang="ru-RU" sz="3600" b="1" dirty="0" smtClean="0"/>
              <a:t>Хорош садовник — крупен крыжовник.</a:t>
            </a:r>
            <a:endParaRPr lang="en-US" sz="3600" b="1" dirty="0" smtClean="0"/>
          </a:p>
          <a:p>
            <a:endParaRPr lang="ru-RU" sz="3600" b="1" dirty="0" smtClean="0"/>
          </a:p>
          <a:p>
            <a:r>
              <a:rPr lang="ru-RU" sz="3600" b="1" dirty="0" smtClean="0"/>
              <a:t>Каков сад, таков и плод.</a:t>
            </a:r>
            <a:endParaRPr lang="en-US" sz="3600" b="1" dirty="0" smtClean="0"/>
          </a:p>
          <a:p>
            <a:endParaRPr lang="ru-RU" sz="3600" b="1" dirty="0" smtClean="0"/>
          </a:p>
          <a:p>
            <a:r>
              <a:rPr lang="ru-RU" sz="3600" b="1" dirty="0" smtClean="0"/>
              <a:t>Каков сад, таковы и яблоки.</a:t>
            </a:r>
            <a:endParaRPr lang="en-US" sz="3600" b="1" dirty="0" smtClean="0"/>
          </a:p>
          <a:p>
            <a:endParaRPr lang="ru-RU" sz="3600" b="1" dirty="0" smtClean="0"/>
          </a:p>
          <a:p>
            <a:r>
              <a:rPr lang="ru-RU" sz="3600" b="1" dirty="0" smtClean="0"/>
              <a:t>Где вода есть, там и саду цвесть</a:t>
            </a:r>
            <a:r>
              <a:rPr lang="ru-RU" sz="4000" dirty="0" smtClean="0"/>
              <a:t>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7544" y="332656"/>
            <a:ext cx="8291264" cy="5865515"/>
          </a:xfrm>
        </p:spPr>
        <p:txBody>
          <a:bodyPr/>
          <a:lstStyle/>
          <a:p>
            <a:r>
              <a:rPr lang="ru-RU" sz="3600" b="1" dirty="0"/>
              <a:t>Старая песня.</a:t>
            </a:r>
          </a:p>
          <a:p>
            <a:pPr>
              <a:buNone/>
            </a:pPr>
            <a:r>
              <a:rPr lang="ru-RU" sz="3600" dirty="0" smtClean="0"/>
              <a:t>Много раз слышанное, надоевшее.</a:t>
            </a:r>
          </a:p>
          <a:p>
            <a:pPr>
              <a:buNone/>
            </a:pPr>
            <a:endParaRPr lang="ru-RU" sz="3600" dirty="0" smtClean="0"/>
          </a:p>
          <a:p>
            <a:r>
              <a:rPr lang="ru-RU" sz="3600" b="1" dirty="0" smtClean="0"/>
              <a:t>Глубокая старость.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60648"/>
            <a:ext cx="8291264" cy="586551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/>
              <a:t>пугливые ко  </a:t>
            </a:r>
            <a:r>
              <a:rPr lang="ru-RU" sz="4000" b="1" dirty="0" err="1" smtClean="0"/>
              <a:t>тята</a:t>
            </a:r>
            <a:r>
              <a:rPr lang="ru-RU" sz="4000" b="1" dirty="0" smtClean="0"/>
              <a:t> прячутся </a:t>
            </a:r>
          </a:p>
          <a:p>
            <a:pPr>
              <a:buNone/>
            </a:pPr>
            <a:r>
              <a:rPr lang="ru-RU" sz="4000" b="1" dirty="0" err="1" smtClean="0"/>
              <a:t>подстаренькой</a:t>
            </a:r>
            <a:r>
              <a:rPr lang="ru-RU" sz="4000" b="1" dirty="0" smtClean="0"/>
              <a:t> кроватью</a:t>
            </a:r>
          </a:p>
          <a:p>
            <a:pPr>
              <a:buNone/>
            </a:pPr>
            <a:endParaRPr lang="ru-RU" sz="4000" b="1" dirty="0" smtClean="0"/>
          </a:p>
          <a:p>
            <a:pPr>
              <a:buNone/>
            </a:pPr>
            <a:endParaRPr lang="ru-RU" sz="4000" b="1" dirty="0" smtClean="0"/>
          </a:p>
          <a:p>
            <a:pPr>
              <a:buNone/>
            </a:pPr>
            <a:r>
              <a:rPr lang="ru-RU" sz="4000" b="1" dirty="0" smtClean="0"/>
              <a:t>Старый горн издавал свистящие и </a:t>
            </a:r>
          </a:p>
          <a:p>
            <a:pPr>
              <a:buNone/>
            </a:pPr>
            <a:r>
              <a:rPr lang="ru-RU" sz="4000" b="1" dirty="0" smtClean="0"/>
              <a:t>хрипящие звуки.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РЕШИ ПРИМЕР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19256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4400" b="1" dirty="0" smtClean="0"/>
          </a:p>
          <a:p>
            <a:pPr marL="0" indent="0" algn="ctr">
              <a:buNone/>
            </a:pPr>
            <a:endParaRPr lang="ru-RU" sz="4400" b="1" dirty="0"/>
          </a:p>
          <a:p>
            <a:pPr marL="0" indent="0" algn="ctr">
              <a:buNone/>
            </a:pPr>
            <a:r>
              <a:rPr lang="ru-RU" sz="4400" b="1" dirty="0" smtClean="0"/>
              <a:t>вместе-вме+волна-вол=?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4"/>
          <p:cNvSpPr>
            <a:spLocks noGrp="1" noChangeArrowheads="1"/>
          </p:cNvSpPr>
          <p:nvPr>
            <p:ph type="title"/>
          </p:nvPr>
        </p:nvSpPr>
        <p:spPr>
          <a:xfrm>
            <a:off x="467544" y="-33033"/>
            <a:ext cx="8229600" cy="1143000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FF3300"/>
                </a:solidFill>
              </a:rPr>
              <a:t>СТЕНА</a:t>
            </a:r>
          </a:p>
        </p:txBody>
      </p:sp>
      <p:sp>
        <p:nvSpPr>
          <p:cNvPr id="132099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3203848" y="1556792"/>
            <a:ext cx="4038600" cy="4525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ru-RU" sz="3600" b="1" dirty="0" smtClean="0"/>
              <a:t>стенка</a:t>
            </a:r>
          </a:p>
          <a:p>
            <a:pPr eaLnBrk="1" hangingPunct="1">
              <a:lnSpc>
                <a:spcPct val="90000"/>
              </a:lnSpc>
            </a:pPr>
            <a:r>
              <a:rPr lang="ru-RU" sz="3600" b="1" dirty="0" smtClean="0"/>
              <a:t>стеночка</a:t>
            </a:r>
          </a:p>
          <a:p>
            <a:pPr eaLnBrk="1" hangingPunct="1">
              <a:lnSpc>
                <a:spcPct val="90000"/>
              </a:lnSpc>
            </a:pPr>
            <a:r>
              <a:rPr lang="ru-RU" sz="3600" b="1" dirty="0" smtClean="0"/>
              <a:t>стенной</a:t>
            </a:r>
          </a:p>
          <a:p>
            <a:pPr eaLnBrk="1" hangingPunct="1">
              <a:lnSpc>
                <a:spcPct val="90000"/>
              </a:lnSpc>
            </a:pPr>
            <a:r>
              <a:rPr lang="ru-RU" sz="3600" b="1" dirty="0" smtClean="0"/>
              <a:t>настенный</a:t>
            </a:r>
          </a:p>
          <a:p>
            <a:pPr eaLnBrk="1" hangingPunct="1">
              <a:lnSpc>
                <a:spcPct val="90000"/>
              </a:lnSpc>
            </a:pPr>
            <a:r>
              <a:rPr lang="ru-RU" sz="3600" b="1" dirty="0" err="1" smtClean="0"/>
              <a:t>пристенный</a:t>
            </a:r>
            <a:endParaRPr lang="ru-RU" sz="3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8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СТЕННОЙ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http://wallpapers1920.ru/img/picture/Nov/23/254a8e9c67c6d95fb2945fe828b45582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556792"/>
            <a:ext cx="7056784" cy="4719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3168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НАСТЕННЫЕ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1858" name="Picture 2" descr="http://13819-presscdn-0-93.pagely.netdna-cdn.com/wp-content/uploads/2012/01/picture-frames_fe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4516" y="1556791"/>
            <a:ext cx="6425836" cy="45838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188640"/>
            <a:ext cx="8507288" cy="6480720"/>
          </a:xfrm>
        </p:spPr>
        <p:txBody>
          <a:bodyPr>
            <a:normAutofit lnSpcReduction="10000"/>
          </a:bodyPr>
          <a:lstStyle/>
          <a:p>
            <a:r>
              <a:rPr lang="ru-RU" sz="3600" b="1" dirty="0" smtClean="0"/>
              <a:t>Китайская стена -</a:t>
            </a:r>
          </a:p>
          <a:p>
            <a:pPr>
              <a:buNone/>
            </a:pPr>
            <a:r>
              <a:rPr lang="ru-RU" dirty="0" smtClean="0"/>
              <a:t> непреодолимая преграда.</a:t>
            </a:r>
          </a:p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На границах старой Китайской империи высится сохранившаяся кое-где и по сей день колоссальная каменная стена. Было время, когда она достигала десятиметровой высоты и семи метров толщины. Стена тянулась, защищая Китай от набегов кочевников, на шесть тысяч километров. Не имеющее себе равных сооружение издавна поражало умы соседних народов. Всюду стали употреблять выражения: «китайская стена», «китайской стеной отгородиться» — для обозначения непреодолимой преграды, стремления жить обособленно, избегая общения с остальным миром.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7119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188640"/>
            <a:ext cx="8507288" cy="6480720"/>
          </a:xfrm>
        </p:spPr>
        <p:txBody>
          <a:bodyPr>
            <a:normAutofit/>
          </a:bodyPr>
          <a:lstStyle/>
          <a:p>
            <a:endParaRPr lang="ru-RU" sz="3600" b="1" dirty="0" smtClean="0"/>
          </a:p>
          <a:p>
            <a:r>
              <a:rPr lang="ru-RU" sz="3600" b="1" dirty="0" smtClean="0"/>
              <a:t>Как об стенку горох .</a:t>
            </a:r>
          </a:p>
          <a:p>
            <a:pPr marL="0" indent="0">
              <a:buNone/>
            </a:pPr>
            <a:r>
              <a:rPr lang="ru-RU" sz="3200" dirty="0" smtClean="0"/>
              <a:t>Ничего не действует на кого-либо; бесполезно говорить, советовать. 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sz="3600" b="1" dirty="0"/>
              <a:t>В четырёх стенах. </a:t>
            </a:r>
          </a:p>
          <a:p>
            <a:pPr marL="0" indent="0">
              <a:buNone/>
            </a:pPr>
            <a:r>
              <a:rPr lang="ru-RU" sz="3200" dirty="0"/>
              <a:t>Н</a:t>
            </a:r>
            <a:r>
              <a:rPr lang="ru-RU" sz="3200" dirty="0" smtClean="0"/>
              <a:t>е выходит из дома, ни с кем не общается, в одиночестве, в полном уединении.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277119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675</TotalTime>
  <Words>1174</Words>
  <Application>Microsoft Office PowerPoint</Application>
  <PresentationFormat>Экран (4:3)</PresentationFormat>
  <Paragraphs>641</Paragraphs>
  <Slides>124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124</vt:i4>
      </vt:variant>
    </vt:vector>
  </HeadingPairs>
  <TitlesOfParts>
    <vt:vector size="125" baseType="lpstr">
      <vt:lpstr>Тема Office</vt:lpstr>
      <vt:lpstr>Аналитическая работа над словом  на материале родственных слов  на логопедических занятиях  (слова, начинающиеся с буквы «с») </vt:lpstr>
      <vt:lpstr>Слайд 2</vt:lpstr>
      <vt:lpstr>САД</vt:lpstr>
      <vt:lpstr>САДОВНИК</vt:lpstr>
      <vt:lpstr>САЖЕНЕЦ</vt:lpstr>
      <vt:lpstr>РАССАДА</vt:lpstr>
      <vt:lpstr>ЗООСАД</vt:lpstr>
      <vt:lpstr>САД</vt:lpstr>
      <vt:lpstr>Слайд 9</vt:lpstr>
      <vt:lpstr>Слайд 10</vt:lpstr>
      <vt:lpstr>Слайд 11</vt:lpstr>
      <vt:lpstr>АНАГРАММА</vt:lpstr>
      <vt:lpstr>СВИСТ</vt:lpstr>
      <vt:lpstr>СВИСТУН</vt:lpstr>
      <vt:lpstr>СВИСТОК</vt:lpstr>
      <vt:lpstr>Слайд 16</vt:lpstr>
      <vt:lpstr>Слайд 17</vt:lpstr>
      <vt:lpstr>РЕШИ ПРИМЕР</vt:lpstr>
      <vt:lpstr>СИДИТ</vt:lpstr>
      <vt:lpstr>СИДЕЛКА</vt:lpstr>
      <vt:lpstr>Слайд 21</vt:lpstr>
      <vt:lpstr>Слайд 22</vt:lpstr>
      <vt:lpstr>Слайд 23</vt:lpstr>
      <vt:lpstr>АНАГРАММА</vt:lpstr>
      <vt:lpstr>СИЛА</vt:lpstr>
      <vt:lpstr>СИЛАЧ</vt:lpstr>
      <vt:lpstr>Слайд 27</vt:lpstr>
      <vt:lpstr>Слайд 28</vt:lpstr>
      <vt:lpstr>Слайд 29</vt:lpstr>
      <vt:lpstr>СКВОРЕЦ</vt:lpstr>
      <vt:lpstr>СКВОРЕЦ</vt:lpstr>
      <vt:lpstr>СКВОРУШКА</vt:lpstr>
      <vt:lpstr>Слайд 33</vt:lpstr>
      <vt:lpstr>Слайд 34</vt:lpstr>
      <vt:lpstr>Слайд 35</vt:lpstr>
      <vt:lpstr>АНАГРАММА</vt:lpstr>
      <vt:lpstr>СЛЕД</vt:lpstr>
      <vt:lpstr>СЛЕДОВАТЕЛЬ</vt:lpstr>
      <vt:lpstr>Слайд 39</vt:lpstr>
      <vt:lpstr>Слайд 40</vt:lpstr>
      <vt:lpstr>Слайд 41</vt:lpstr>
      <vt:lpstr>РЕБУС</vt:lpstr>
      <vt:lpstr>СЛЕЗА</vt:lpstr>
      <vt:lpstr>СЛЁЗНЫЙ</vt:lpstr>
      <vt:lpstr>Слайд 45</vt:lpstr>
      <vt:lpstr>Слайд 46</vt:lpstr>
      <vt:lpstr>РЕБУС</vt:lpstr>
      <vt:lpstr>СЛОВО</vt:lpstr>
      <vt:lpstr>Слайд 49</vt:lpstr>
      <vt:lpstr>Слайд 50</vt:lpstr>
      <vt:lpstr>АНАГРАММА</vt:lpstr>
      <vt:lpstr>СМОТР</vt:lpstr>
      <vt:lpstr>СМОТРИТЕЛЬ МУЗЕЯ</vt:lpstr>
      <vt:lpstr>СМОТРЕТЬ </vt:lpstr>
      <vt:lpstr>Слайд 55</vt:lpstr>
      <vt:lpstr>Слайд 56</vt:lpstr>
      <vt:lpstr>Слайд 57</vt:lpstr>
      <vt:lpstr>ЗАГАДКА</vt:lpstr>
      <vt:lpstr>СНЕГ</vt:lpstr>
      <vt:lpstr>СНЕГОКАТ</vt:lpstr>
      <vt:lpstr>СНЕГОХОД</vt:lpstr>
      <vt:lpstr>Слайд 62</vt:lpstr>
      <vt:lpstr>Слайд 63</vt:lpstr>
      <vt:lpstr>Слайд 64</vt:lpstr>
      <vt:lpstr>РЕБУС</vt:lpstr>
      <vt:lpstr>СОЛЬ</vt:lpstr>
      <vt:lpstr>СОЛОНИНА</vt:lpstr>
      <vt:lpstr>СОЛОНКА</vt:lpstr>
      <vt:lpstr>СОЛЕВАРНЯ</vt:lpstr>
      <vt:lpstr>Слайд 70</vt:lpstr>
      <vt:lpstr>Слайд 71</vt:lpstr>
      <vt:lpstr>Слайд 72</vt:lpstr>
      <vt:lpstr>СОСНА</vt:lpstr>
      <vt:lpstr>СОСНОВЫЙ БОР</vt:lpstr>
      <vt:lpstr>Слайд 75</vt:lpstr>
      <vt:lpstr>Слайд 76</vt:lpstr>
      <vt:lpstr>РЕШИ ПРИМЕР</vt:lpstr>
      <vt:lpstr>СПЕШИТ </vt:lpstr>
      <vt:lpstr>Слайд 79</vt:lpstr>
      <vt:lpstr>Слайд 80</vt:lpstr>
      <vt:lpstr>АНАГРАММА</vt:lpstr>
      <vt:lpstr>СПОРТ</vt:lpstr>
      <vt:lpstr>СПОРТКОМПЛЕКС</vt:lpstr>
      <vt:lpstr>СПОРТИНВЕНТАРЬ</vt:lpstr>
      <vt:lpstr>Слайд 85</vt:lpstr>
      <vt:lpstr>Слайд 86</vt:lpstr>
      <vt:lpstr>Слайд 87</vt:lpstr>
      <vt:lpstr>ОТГАДАЙ СЛОВО</vt:lpstr>
      <vt:lpstr>СТАРИК </vt:lpstr>
      <vt:lpstr>Слайд 90</vt:lpstr>
      <vt:lpstr>Слайд 91</vt:lpstr>
      <vt:lpstr>Слайд 92</vt:lpstr>
      <vt:lpstr>РЕШИ ПРИМЕР</vt:lpstr>
      <vt:lpstr>СТЕНА</vt:lpstr>
      <vt:lpstr>СТЕННОЙ</vt:lpstr>
      <vt:lpstr>НАСТЕННЫЕ</vt:lpstr>
      <vt:lpstr>Слайд 97</vt:lpstr>
      <vt:lpstr>Слайд 98</vt:lpstr>
      <vt:lpstr>Слайд 99</vt:lpstr>
      <vt:lpstr>РЕБУС</vt:lpstr>
      <vt:lpstr>СТОЛ</vt:lpstr>
      <vt:lpstr>                ПРЕСТОЛ</vt:lpstr>
      <vt:lpstr>СТОЛЯР</vt:lpstr>
      <vt:lpstr>СТОЛЬНЫЙ</vt:lpstr>
      <vt:lpstr>СТОЛЕШНИЦА</vt:lpstr>
      <vt:lpstr>Слайд 106</vt:lpstr>
      <vt:lpstr>Слайд 107</vt:lpstr>
      <vt:lpstr>Слайд 108</vt:lpstr>
      <vt:lpstr>АНАГРАММА</vt:lpstr>
      <vt:lpstr>СТРЕЛА</vt:lpstr>
      <vt:lpstr>СТРЕЛОК</vt:lpstr>
      <vt:lpstr>СТРЕЛОЧНИК</vt:lpstr>
      <vt:lpstr>СТРЕЛЬБИЩЕ</vt:lpstr>
      <vt:lpstr>Слайд 114</vt:lpstr>
      <vt:lpstr>Слайд 115</vt:lpstr>
      <vt:lpstr>Слайд 116</vt:lpstr>
      <vt:lpstr>СТРОЙКА</vt:lpstr>
      <vt:lpstr>ВСТРОЕННЫЙ</vt:lpstr>
      <vt:lpstr>ПРИСТРОЙКА</vt:lpstr>
      <vt:lpstr>Слайд 120</vt:lpstr>
      <vt:lpstr>Слайд 121</vt:lpstr>
      <vt:lpstr>Источники:</vt:lpstr>
      <vt:lpstr>Слайд 123</vt:lpstr>
      <vt:lpstr>Слайд 124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Кож-</dc:title>
  <cp:lastModifiedBy>НовиковаС Светлана Геннадьевна</cp:lastModifiedBy>
  <cp:revision>198</cp:revision>
  <dcterms:modified xsi:type="dcterms:W3CDTF">2018-10-19T10:33:55Z</dcterms:modified>
</cp:coreProperties>
</file>