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2" r:id="rId3"/>
    <p:sldId id="268" r:id="rId4"/>
    <p:sldId id="269" r:id="rId5"/>
    <p:sldId id="263" r:id="rId6"/>
    <p:sldId id="264" r:id="rId7"/>
    <p:sldId id="266" r:id="rId8"/>
    <p:sldId id="267" r:id="rId9"/>
    <p:sldId id="270" r:id="rId10"/>
    <p:sldId id="271" r:id="rId11"/>
    <p:sldId id="272" r:id="rId12"/>
    <p:sldId id="273" r:id="rId13"/>
    <p:sldId id="277" r:id="rId14"/>
    <p:sldId id="276" r:id="rId15"/>
    <p:sldId id="275" r:id="rId16"/>
    <p:sldId id="278" r:id="rId17"/>
    <p:sldId id="283" r:id="rId18"/>
    <p:sldId id="289" r:id="rId19"/>
    <p:sldId id="282" r:id="rId20"/>
    <p:sldId id="290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80D6C577-98D5-4B60-BC58-8A383559F25B}">
          <p14:sldIdLst>
            <p14:sldId id="256"/>
            <p14:sldId id="262"/>
            <p14:sldId id="268"/>
            <p14:sldId id="269"/>
            <p14:sldId id="263"/>
            <p14:sldId id="264"/>
            <p14:sldId id="266"/>
            <p14:sldId id="267"/>
            <p14:sldId id="270"/>
            <p14:sldId id="271"/>
            <p14:sldId id="272"/>
            <p14:sldId id="273"/>
            <p14:sldId id="277"/>
            <p14:sldId id="276"/>
            <p14:sldId id="275"/>
            <p14:sldId id="278"/>
            <p14:sldId id="283"/>
            <p14:sldId id="289"/>
            <p14:sldId id="282"/>
            <p14:sldId id="290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 autoAdjust="0"/>
    <p:restoredTop sz="92895" autoAdjust="0"/>
  </p:normalViewPr>
  <p:slideViewPr>
    <p:cSldViewPr>
      <p:cViewPr>
        <p:scale>
          <a:sx n="69" d="100"/>
          <a:sy n="69" d="100"/>
        </p:scale>
        <p:origin x="-1182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29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20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24.02.2017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24.02.2017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24.02.2017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24.02.2017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03848" y="4365104"/>
            <a:ext cx="5540152" cy="3024336"/>
          </a:xfrm>
        </p:spPr>
        <p:txBody>
          <a:bodyPr>
            <a:normAutofit fontScale="90000"/>
          </a:bodyPr>
          <a:lstStyle/>
          <a:p>
            <a:pPr algn="r"/>
            <a:r>
              <a:rPr lang="ru-RU" sz="2400" dirty="0" err="1" smtClean="0"/>
              <a:t>Долговский</a:t>
            </a:r>
            <a:r>
              <a:rPr lang="ru-RU" sz="2400" dirty="0" smtClean="0"/>
              <a:t> филиал </a:t>
            </a:r>
            <a:br>
              <a:rPr lang="ru-RU" sz="2400" dirty="0" smtClean="0"/>
            </a:br>
            <a:r>
              <a:rPr lang="ru-RU" sz="2400" dirty="0" smtClean="0"/>
              <a:t>МБОУ </a:t>
            </a:r>
            <a:r>
              <a:rPr lang="ru-RU" sz="2400" dirty="0" err="1" smtClean="0"/>
              <a:t>Коелгинская</a:t>
            </a:r>
            <a:r>
              <a:rPr lang="ru-RU" sz="2400" dirty="0" smtClean="0"/>
              <a:t> СОШ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1600" dirty="0" smtClean="0"/>
              <a:t>выполнили </a:t>
            </a:r>
            <a:r>
              <a:rPr lang="ru-RU" sz="1600" dirty="0"/>
              <a:t>учащиеся 4 класса</a:t>
            </a:r>
            <a:br>
              <a:rPr lang="ru-RU" sz="1600" dirty="0"/>
            </a:br>
            <a:r>
              <a:rPr lang="ru-RU" sz="1600" dirty="0" err="1"/>
              <a:t>Халимов</a:t>
            </a:r>
            <a:r>
              <a:rPr lang="ru-RU" sz="1600" dirty="0"/>
              <a:t> Илья</a:t>
            </a:r>
            <a:br>
              <a:rPr lang="ru-RU" sz="1600" dirty="0"/>
            </a:br>
            <a:r>
              <a:rPr lang="ru-RU" sz="1600" dirty="0"/>
              <a:t>Сивков Владислав </a:t>
            </a:r>
            <a:br>
              <a:rPr lang="ru-RU" sz="1600" dirty="0"/>
            </a:br>
            <a:r>
              <a:rPr lang="ru-RU" sz="1600" dirty="0" err="1"/>
              <a:t>Радионова</a:t>
            </a:r>
            <a:r>
              <a:rPr lang="ru-RU" sz="1600" dirty="0"/>
              <a:t> </a:t>
            </a:r>
            <a:r>
              <a:rPr lang="ru-RU" sz="1600" dirty="0" smtClean="0"/>
              <a:t>Лидия</a:t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Руководитель: </a:t>
            </a:r>
            <a:r>
              <a:rPr lang="ru-RU" sz="1600" dirty="0" err="1" smtClean="0"/>
              <a:t>Халимова</a:t>
            </a:r>
            <a:r>
              <a:rPr lang="ru-RU" sz="1600" dirty="0" smtClean="0"/>
              <a:t> </a:t>
            </a:r>
            <a:r>
              <a:rPr lang="ru-RU" sz="1600" dirty="0" err="1" smtClean="0"/>
              <a:t>Н.и</a:t>
            </a:r>
            <a:r>
              <a:rPr lang="ru-RU" sz="1600" dirty="0" smtClean="0"/>
              <a:t>.</a:t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долговка,2016 г.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rot="19140000">
            <a:off x="125854" y="971628"/>
            <a:ext cx="6584303" cy="4150845"/>
          </a:xfrm>
        </p:spPr>
        <p:txBody>
          <a:bodyPr>
            <a:normAutofit/>
          </a:bodyPr>
          <a:lstStyle/>
          <a:p>
            <a:pPr algn="ctr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Математический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справочник</a:t>
            </a:r>
          </a:p>
          <a:p>
            <a:pPr algn="ctr"/>
            <a:endParaRPr lang="ru-RU" sz="4400" dirty="0" smtClean="0"/>
          </a:p>
          <a:p>
            <a:pPr algn="ctr"/>
            <a:r>
              <a:rPr lang="ru-RU" sz="4400" dirty="0" smtClean="0"/>
              <a:t>«наше село </a:t>
            </a:r>
          </a:p>
          <a:p>
            <a:pPr algn="ctr"/>
            <a:r>
              <a:rPr lang="ru-RU" sz="4400" dirty="0" smtClean="0"/>
              <a:t>в числах и цифрах»  </a:t>
            </a:r>
            <a:r>
              <a:rPr lang="ru-RU" sz="4400" dirty="0" smtClean="0">
                <a:solidFill>
                  <a:schemeClr val="tx1"/>
                </a:solidFill>
              </a:rPr>
              <a:t>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4739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cap="none" dirty="0" smtClean="0"/>
              <a:t>В МТМ с. Долговка:  16  механизаторов</a:t>
            </a:r>
            <a:r>
              <a:rPr lang="ru-RU" dirty="0" smtClean="0"/>
              <a:t>  </a:t>
            </a:r>
            <a:br>
              <a:rPr lang="ru-RU" dirty="0" smtClean="0"/>
            </a:br>
            <a:r>
              <a:rPr lang="ru-RU" dirty="0" smtClean="0"/>
              <a:t>                                                                              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  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9552" y="5445224"/>
            <a:ext cx="3344416" cy="1008112"/>
          </a:xfrm>
        </p:spPr>
        <p:txBody>
          <a:bodyPr>
            <a:normAutofit fontScale="85000" lnSpcReduction="20000"/>
          </a:bodyPr>
          <a:lstStyle/>
          <a:p>
            <a:r>
              <a:rPr lang="ru-RU" sz="4000" cap="none" dirty="0" smtClean="0">
                <a:latin typeface="Georgia" pitchFamily="18" charset="0"/>
              </a:rPr>
              <a:t>2  зерновых  комбайна </a:t>
            </a:r>
            <a:endParaRPr lang="ru-RU" sz="4000" cap="none" dirty="0">
              <a:latin typeface="Georgia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65" y="2189162"/>
            <a:ext cx="4236021" cy="2824014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860032" y="5301208"/>
            <a:ext cx="3672408" cy="936104"/>
          </a:xfrm>
        </p:spPr>
        <p:txBody>
          <a:bodyPr>
            <a:normAutofit fontScale="92500"/>
          </a:bodyPr>
          <a:lstStyle/>
          <a:p>
            <a:r>
              <a:rPr lang="ru-RU" dirty="0"/>
              <a:t> </a:t>
            </a:r>
            <a:r>
              <a:rPr lang="ru-RU" sz="3200" cap="none" dirty="0" smtClean="0">
                <a:latin typeface="Georgia" pitchFamily="18" charset="0"/>
              </a:rPr>
              <a:t>30   тракторов</a:t>
            </a:r>
            <a:endParaRPr lang="ru-RU" sz="3200" cap="none" dirty="0">
              <a:latin typeface="Georgia" pitchFamily="18" charset="0"/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00588" y="2189161"/>
            <a:ext cx="4191892" cy="2794595"/>
          </a:xfrm>
        </p:spPr>
      </p:pic>
    </p:spTree>
    <p:extLst>
      <p:ext uri="{BB962C8B-B14F-4D97-AF65-F5344CB8AC3E}">
        <p14:creationId xmlns:p14="http://schemas.microsoft.com/office/powerpoint/2010/main" val="3327380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1047016"/>
          </a:xfrm>
        </p:spPr>
        <p:txBody>
          <a:bodyPr/>
          <a:lstStyle/>
          <a:p>
            <a:pPr algn="ctr"/>
            <a:r>
              <a:rPr lang="ru-RU" cap="none" dirty="0" smtClean="0"/>
              <a:t/>
            </a:r>
            <a:br>
              <a:rPr lang="ru-RU" cap="none" dirty="0" smtClean="0"/>
            </a:br>
            <a:r>
              <a:rPr lang="ru-RU" cap="none" dirty="0" smtClean="0"/>
              <a:t>На складе    хранится     640 000 т  зерна</a:t>
            </a:r>
            <a:br>
              <a:rPr lang="ru-RU" cap="none" dirty="0" smtClean="0"/>
            </a:br>
            <a:r>
              <a:rPr lang="ru-RU" cap="none" dirty="0" smtClean="0"/>
              <a:t>за 1  день  сушат -  70 т зерна</a:t>
            </a:r>
            <a:br>
              <a:rPr lang="ru-RU" cap="none" dirty="0" smtClean="0"/>
            </a:br>
            <a:endParaRPr lang="ru-RU" cap="none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022055">
            <a:off x="303841" y="2121098"/>
            <a:ext cx="4560835" cy="3040556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603526">
            <a:off x="4804042" y="3521450"/>
            <a:ext cx="4109637" cy="2999073"/>
          </a:xfrm>
        </p:spPr>
      </p:pic>
    </p:spTree>
    <p:extLst>
      <p:ext uri="{BB962C8B-B14F-4D97-AF65-F5344CB8AC3E}">
        <p14:creationId xmlns:p14="http://schemas.microsoft.com/office/powerpoint/2010/main" val="272379046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332656"/>
            <a:ext cx="7520940" cy="1479064"/>
          </a:xfrm>
        </p:spPr>
        <p:txBody>
          <a:bodyPr/>
          <a:lstStyle/>
          <a:p>
            <a:pPr algn="ctr"/>
            <a:r>
              <a:rPr lang="ru-RU" cap="none" dirty="0" smtClean="0">
                <a:latin typeface="Georgia" pitchFamily="18" charset="0"/>
              </a:rPr>
              <a:t>Самый большой  груз на весовой: </a:t>
            </a:r>
            <a:br>
              <a:rPr lang="ru-RU" cap="none" dirty="0" smtClean="0">
                <a:latin typeface="Georgia" pitchFamily="18" charset="0"/>
              </a:rPr>
            </a:br>
            <a:r>
              <a:rPr lang="ru-RU" cap="none" dirty="0" smtClean="0">
                <a:latin typeface="Georgia" pitchFamily="18" charset="0"/>
              </a:rPr>
              <a:t>  К-700 ( 1 рейс, зелёная масса)  27 700 кг</a:t>
            </a:r>
            <a:br>
              <a:rPr lang="ru-RU" cap="none" dirty="0" smtClean="0">
                <a:latin typeface="Georgia" pitchFamily="18" charset="0"/>
              </a:rPr>
            </a:br>
            <a:endParaRPr lang="ru-RU" cap="none" dirty="0">
              <a:latin typeface="Georgia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5373216"/>
            <a:ext cx="8352928" cy="1368152"/>
          </a:xfrm>
        </p:spPr>
        <p:txBody>
          <a:bodyPr>
            <a:normAutofit fontScale="62500" lnSpcReduction="20000"/>
          </a:bodyPr>
          <a:lstStyle/>
          <a:p>
            <a:pPr algn="ctr"/>
            <a:r>
              <a:rPr lang="ru-RU" dirty="0" smtClean="0"/>
              <a:t> </a:t>
            </a:r>
            <a:r>
              <a:rPr lang="ru-RU" sz="4500" cap="none" spc="0" dirty="0" err="1">
                <a:solidFill>
                  <a:srgbClr val="000000"/>
                </a:solidFill>
                <a:latin typeface="Georgia" pitchFamily="18" charset="0"/>
              </a:rPr>
              <a:t>КаМАЗ</a:t>
            </a:r>
            <a:r>
              <a:rPr lang="ru-RU" sz="4500" cap="none" spc="0" dirty="0">
                <a:solidFill>
                  <a:srgbClr val="000000"/>
                </a:solidFill>
                <a:latin typeface="Georgia" pitchFamily="18" charset="0"/>
              </a:rPr>
              <a:t> (1 рейс, зерно</a:t>
            </a:r>
            <a:r>
              <a:rPr lang="ru-RU" sz="4500" cap="none" spc="0" dirty="0" smtClean="0">
                <a:solidFill>
                  <a:srgbClr val="000000"/>
                </a:solidFill>
                <a:latin typeface="Georgia" pitchFamily="18" charset="0"/>
              </a:rPr>
              <a:t>)    </a:t>
            </a:r>
            <a:r>
              <a:rPr lang="ru-RU" sz="4500" cap="none" spc="0" dirty="0">
                <a:solidFill>
                  <a:srgbClr val="000000"/>
                </a:solidFill>
                <a:latin typeface="Georgia" pitchFamily="18" charset="0"/>
              </a:rPr>
              <a:t>20 </a:t>
            </a:r>
            <a:r>
              <a:rPr lang="ru-RU" sz="4500" cap="none" spc="0" dirty="0" smtClean="0">
                <a:solidFill>
                  <a:srgbClr val="000000"/>
                </a:solidFill>
                <a:latin typeface="Georgia" pitchFamily="18" charset="0"/>
              </a:rPr>
              <a:t>800 кг</a:t>
            </a:r>
          </a:p>
          <a:p>
            <a:pPr algn="ctr"/>
            <a:r>
              <a:rPr lang="ru-RU" sz="4500" cap="none" spc="0" dirty="0" smtClean="0">
                <a:solidFill>
                  <a:srgbClr val="000000"/>
                </a:solidFill>
                <a:latin typeface="Georgia" pitchFamily="18" charset="0"/>
              </a:rPr>
              <a:t>МТЗ-82  </a:t>
            </a:r>
            <a:r>
              <a:rPr lang="ru-RU" sz="4500" cap="none" spc="0" dirty="0">
                <a:solidFill>
                  <a:srgbClr val="000000"/>
                </a:solidFill>
                <a:latin typeface="Georgia" pitchFamily="18" charset="0"/>
              </a:rPr>
              <a:t>(1 рейс, сено)  </a:t>
            </a:r>
            <a:r>
              <a:rPr lang="ru-RU" sz="4500" cap="none" spc="0" dirty="0" smtClean="0">
                <a:solidFill>
                  <a:srgbClr val="000000"/>
                </a:solidFill>
                <a:latin typeface="Georgia" pitchFamily="18" charset="0"/>
              </a:rPr>
              <a:t>  8000 кг</a:t>
            </a:r>
            <a:r>
              <a:rPr lang="ru-RU" sz="2800" cap="none" spc="0" dirty="0">
                <a:latin typeface="Georgia" pitchFamily="18" charset="0"/>
              </a:rPr>
              <a:t/>
            </a:r>
            <a:br>
              <a:rPr lang="ru-RU" sz="2800" cap="none" spc="0" dirty="0">
                <a:latin typeface="Georgia" pitchFamily="18" charset="0"/>
              </a:rPr>
            </a:br>
            <a:r>
              <a:rPr lang="ru-RU" sz="2800" cap="none" spc="0" dirty="0">
                <a:solidFill>
                  <a:srgbClr val="000000"/>
                </a:solidFill>
                <a:latin typeface="Georgia" pitchFamily="18" charset="0"/>
              </a:rPr>
              <a:t/>
            </a:r>
            <a:br>
              <a:rPr lang="ru-RU" sz="2800" cap="none" spc="0" dirty="0">
                <a:solidFill>
                  <a:srgbClr val="000000"/>
                </a:solidFill>
                <a:latin typeface="Georgia" pitchFamily="18" charset="0"/>
              </a:rPr>
            </a:br>
            <a:endParaRPr lang="ru-RU" sz="2800" spc="0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2204864"/>
            <a:ext cx="3911985" cy="2607990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7812360" y="5517232"/>
            <a:ext cx="896144" cy="548640"/>
          </a:xfrm>
        </p:spPr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7984" y="1844824"/>
            <a:ext cx="4471429" cy="2980952"/>
          </a:xfrm>
        </p:spPr>
      </p:pic>
    </p:spTree>
    <p:extLst>
      <p:ext uri="{BB962C8B-B14F-4D97-AF65-F5344CB8AC3E}">
        <p14:creationId xmlns:p14="http://schemas.microsoft.com/office/powerpoint/2010/main" val="23275910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7520940" cy="1008112"/>
          </a:xfrm>
        </p:spPr>
        <p:txBody>
          <a:bodyPr/>
          <a:lstStyle/>
          <a:p>
            <a:pPr algn="ctr"/>
            <a:r>
              <a:rPr lang="ru-RU" dirty="0" smtClean="0"/>
              <a:t>   </a:t>
            </a:r>
            <a:r>
              <a:rPr lang="ru-RU" cap="none" dirty="0" smtClean="0">
                <a:latin typeface="Georgia" pitchFamily="18" charset="0"/>
              </a:rPr>
              <a:t>Силоса  закладывают   6190 т </a:t>
            </a:r>
            <a:br>
              <a:rPr lang="ru-RU" cap="none" dirty="0" smtClean="0">
                <a:latin typeface="Georgia" pitchFamily="18" charset="0"/>
              </a:rPr>
            </a:b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2348880"/>
            <a:ext cx="4668069" cy="3112046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4048" y="2060848"/>
            <a:ext cx="3998798" cy="3544094"/>
          </a:xfrm>
        </p:spPr>
      </p:pic>
    </p:spTree>
    <p:extLst>
      <p:ext uri="{BB962C8B-B14F-4D97-AF65-F5344CB8AC3E}">
        <p14:creationId xmlns:p14="http://schemas.microsoft.com/office/powerpoint/2010/main" val="795246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 </a:t>
            </a:r>
            <a:r>
              <a:rPr lang="ru-RU" cap="none" dirty="0"/>
              <a:t/>
            </a:r>
            <a:br>
              <a:rPr lang="ru-RU" cap="none" dirty="0"/>
            </a:br>
            <a:r>
              <a:rPr lang="ru-RU" cap="none" dirty="0"/>
              <a:t/>
            </a:r>
            <a:br>
              <a:rPr lang="ru-RU" cap="none" dirty="0"/>
            </a:br>
            <a:r>
              <a:rPr lang="ru-RU" cap="none" dirty="0" smtClean="0"/>
              <a:t>На животноводческом комплексе 74 рабочих</a:t>
            </a:r>
            <a:br>
              <a:rPr lang="ru-RU" cap="none" dirty="0" smtClean="0"/>
            </a:br>
            <a:r>
              <a:rPr lang="ru-RU" cap="none" dirty="0" smtClean="0"/>
              <a:t/>
            </a:r>
            <a:br>
              <a:rPr lang="ru-RU" cap="none" dirty="0" smtClean="0"/>
            </a:br>
            <a:r>
              <a:rPr lang="ru-RU" cap="none" dirty="0" smtClean="0"/>
              <a:t> </a:t>
            </a:r>
            <a:endParaRPr lang="ru-RU" cap="none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1700808"/>
            <a:ext cx="4344033" cy="2896022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4008" y="1772816"/>
            <a:ext cx="4236021" cy="2824014"/>
          </a:xfrm>
        </p:spPr>
      </p:pic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8028384" y="1628800"/>
            <a:ext cx="292656" cy="387504"/>
          </a:xfrm>
        </p:spPr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529764" y="5626894"/>
            <a:ext cx="6840760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000000"/>
                </a:solidFill>
                <a:latin typeface="Franklin Gothic Medium"/>
                <a:ea typeface="+mj-ea"/>
                <a:cs typeface="+mj-cs"/>
              </a:rPr>
              <a:t>25 доярок  надаивают за день </a:t>
            </a:r>
            <a:br>
              <a:rPr lang="ru-RU" sz="2800" dirty="0">
                <a:solidFill>
                  <a:srgbClr val="000000"/>
                </a:solidFill>
                <a:latin typeface="Franklin Gothic Medium"/>
                <a:ea typeface="+mj-ea"/>
                <a:cs typeface="+mj-cs"/>
              </a:rPr>
            </a:br>
            <a:r>
              <a:rPr lang="ru-RU" sz="2800" dirty="0" smtClean="0">
                <a:solidFill>
                  <a:srgbClr val="000000"/>
                </a:solidFill>
                <a:latin typeface="Franklin Gothic Medium"/>
                <a:ea typeface="+mj-ea"/>
                <a:cs typeface="+mj-cs"/>
              </a:rPr>
              <a:t>18 000 </a:t>
            </a:r>
            <a:r>
              <a:rPr lang="ru-RU" sz="2800" dirty="0">
                <a:solidFill>
                  <a:srgbClr val="000000"/>
                </a:solidFill>
                <a:latin typeface="Franklin Gothic Medium"/>
                <a:ea typeface="+mj-ea"/>
                <a:cs typeface="+mj-cs"/>
              </a:rPr>
              <a:t>кг молока </a:t>
            </a:r>
            <a:br>
              <a:rPr lang="ru-RU" sz="2800" dirty="0">
                <a:solidFill>
                  <a:srgbClr val="000000"/>
                </a:solidFill>
                <a:latin typeface="Franklin Gothic Medium"/>
                <a:ea typeface="+mj-ea"/>
                <a:cs typeface="+mj-cs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39400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836712"/>
            <a:ext cx="7516316" cy="548640"/>
          </a:xfrm>
        </p:spPr>
        <p:txBody>
          <a:bodyPr/>
          <a:lstStyle/>
          <a:p>
            <a:pPr algn="ctr"/>
            <a:r>
              <a:rPr lang="ru-RU" dirty="0" smtClean="0"/>
              <a:t>на  </a:t>
            </a:r>
            <a:r>
              <a:rPr lang="ru-RU" dirty="0" err="1" smtClean="0"/>
              <a:t>долговском</a:t>
            </a:r>
            <a:r>
              <a:rPr lang="ru-RU" dirty="0" smtClean="0"/>
              <a:t>  ЖК  - 816 Коров, </a:t>
            </a:r>
            <a:br>
              <a:rPr lang="ru-RU" dirty="0" smtClean="0"/>
            </a:br>
            <a:r>
              <a:rPr lang="ru-RU" dirty="0" smtClean="0"/>
              <a:t>198 Телят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03648" y="6021288"/>
            <a:ext cx="652696" cy="603528"/>
          </a:xfrm>
        </p:spPr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7101" y="2189162"/>
            <a:ext cx="4236021" cy="2824014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7380312" y="1600200"/>
            <a:ext cx="520104" cy="45719"/>
          </a:xfrm>
        </p:spPr>
        <p:txBody>
          <a:bodyPr>
            <a:normAutofit fontScale="25000" lnSpcReduction="20000"/>
          </a:bodyPr>
          <a:lstStyle/>
          <a:p>
            <a:r>
              <a:rPr lang="ru-RU" dirty="0" smtClean="0"/>
              <a:t> </a:t>
            </a:r>
          </a:p>
          <a:p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00588" y="2189162"/>
            <a:ext cx="4263900" cy="2842600"/>
          </a:xfrm>
        </p:spPr>
      </p:pic>
      <p:sp>
        <p:nvSpPr>
          <p:cNvPr id="4" name="Прямоугольник 3"/>
          <p:cNvSpPr/>
          <p:nvPr/>
        </p:nvSpPr>
        <p:spPr>
          <a:xfrm>
            <a:off x="1590653" y="5085184"/>
            <a:ext cx="6408712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cap="all" dirty="0">
                <a:solidFill>
                  <a:srgbClr val="000000"/>
                </a:solidFill>
                <a:latin typeface="Franklin Gothic Medium"/>
                <a:ea typeface="+mj-ea"/>
                <a:cs typeface="+mj-cs"/>
              </a:rPr>
              <a:t>общая  стоимость  коров </a:t>
            </a:r>
            <a:br>
              <a:rPr lang="ru-RU" sz="2800" cap="all" dirty="0">
                <a:solidFill>
                  <a:srgbClr val="000000"/>
                </a:solidFill>
                <a:latin typeface="Franklin Gothic Medium"/>
                <a:ea typeface="+mj-ea"/>
                <a:cs typeface="+mj-cs"/>
              </a:rPr>
            </a:br>
            <a:r>
              <a:rPr lang="ru-RU" sz="2800" cap="all" dirty="0">
                <a:solidFill>
                  <a:srgbClr val="000000"/>
                </a:solidFill>
                <a:latin typeface="Franklin Gothic Medium"/>
                <a:ea typeface="+mj-ea"/>
                <a:cs typeface="+mj-cs"/>
              </a:rPr>
              <a:t> </a:t>
            </a:r>
            <a:r>
              <a:rPr lang="ru-RU" sz="2800" cap="all" dirty="0" smtClean="0">
                <a:solidFill>
                  <a:srgbClr val="000000"/>
                </a:solidFill>
                <a:latin typeface="Franklin Gothic Medium"/>
                <a:ea typeface="+mj-ea"/>
                <a:cs typeface="+mj-cs"/>
              </a:rPr>
              <a:t>89 760 000  руб. </a:t>
            </a:r>
            <a:r>
              <a:rPr lang="ru-RU" sz="2800" cap="all" dirty="0">
                <a:solidFill>
                  <a:srgbClr val="000000"/>
                </a:solidFill>
                <a:latin typeface="Franklin Gothic Medium"/>
                <a:ea typeface="+mj-ea"/>
                <a:cs typeface="+mj-cs"/>
              </a:rPr>
              <a:t/>
            </a:r>
            <a:br>
              <a:rPr lang="ru-RU" sz="2800" cap="all" dirty="0">
                <a:solidFill>
                  <a:srgbClr val="000000"/>
                </a:solidFill>
                <a:latin typeface="Franklin Gothic Medium"/>
                <a:ea typeface="+mj-ea"/>
                <a:cs typeface="+mj-cs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5177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92080" y="188640"/>
            <a:ext cx="3987924" cy="3384376"/>
          </a:xfrm>
        </p:spPr>
        <p:txBody>
          <a:bodyPr/>
          <a:lstStyle/>
          <a:p>
            <a:pPr algn="ctr"/>
            <a:r>
              <a:rPr lang="ru-RU" dirty="0" smtClean="0"/>
              <a:t>  </a:t>
            </a:r>
            <a:r>
              <a:rPr lang="ru-RU" cap="none" dirty="0" smtClean="0"/>
              <a:t>В </a:t>
            </a:r>
            <a:r>
              <a:rPr lang="ru-RU" cap="none" dirty="0"/>
              <a:t>день </a:t>
            </a:r>
            <a:r>
              <a:rPr lang="ru-RU" cap="none" dirty="0" smtClean="0"/>
              <a:t>одна корова съедает  : </a:t>
            </a:r>
            <a:br>
              <a:rPr lang="ru-RU" cap="none" dirty="0" smtClean="0"/>
            </a:br>
            <a:r>
              <a:rPr lang="ru-RU" cap="none" dirty="0" smtClean="0"/>
              <a:t/>
            </a:r>
            <a:br>
              <a:rPr lang="ru-RU" cap="none" dirty="0" smtClean="0"/>
            </a:br>
            <a:r>
              <a:rPr lang="ru-RU" cap="none" dirty="0" smtClean="0"/>
              <a:t>18 кг сена, </a:t>
            </a:r>
            <a:br>
              <a:rPr lang="ru-RU" cap="none" dirty="0" smtClean="0"/>
            </a:br>
            <a:r>
              <a:rPr lang="ru-RU" cap="none" dirty="0" smtClean="0"/>
              <a:t>20 кг силоса,</a:t>
            </a:r>
            <a:br>
              <a:rPr lang="ru-RU" cap="none" dirty="0" smtClean="0"/>
            </a:br>
            <a:r>
              <a:rPr lang="ru-RU" cap="none" dirty="0" smtClean="0"/>
              <a:t> 7 кг комбикорма  </a:t>
            </a:r>
            <a:br>
              <a:rPr lang="ru-RU" cap="none" dirty="0" smtClean="0"/>
            </a:br>
            <a:endParaRPr lang="ru-RU" cap="none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528" y="5733256"/>
            <a:ext cx="3200400" cy="548640"/>
          </a:xfrm>
        </p:spPr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1259632" y="6021288"/>
            <a:ext cx="3200400" cy="548640"/>
          </a:xfrm>
        </p:spPr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4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5976" y="3645024"/>
            <a:ext cx="4563675" cy="3096344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1460781"/>
            <a:ext cx="4896544" cy="3264363"/>
          </a:xfrm>
        </p:spPr>
      </p:pic>
    </p:spTree>
    <p:extLst>
      <p:ext uri="{BB962C8B-B14F-4D97-AF65-F5344CB8AC3E}">
        <p14:creationId xmlns:p14="http://schemas.microsoft.com/office/powerpoint/2010/main" val="1888631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6016" y="692697"/>
            <a:ext cx="4248472" cy="792088"/>
          </a:xfrm>
        </p:spPr>
        <p:txBody>
          <a:bodyPr/>
          <a:lstStyle/>
          <a:p>
            <a:pPr algn="ctr"/>
            <a:r>
              <a:rPr lang="ru-RU" dirty="0" smtClean="0"/>
              <a:t> 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Текст 2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971600" y="332656"/>
                <a:ext cx="7560840" cy="1656184"/>
              </a:xfrm>
            </p:spPr>
            <p:txBody>
              <a:bodyPr>
                <a:norm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ru-RU" sz="2800" cap="none" spc="0" dirty="0" smtClean="0">
                    <a:latin typeface="Georgia" pitchFamily="18" charset="0"/>
                  </a:rPr>
                  <a:t>Комплекс состоит из</a:t>
                </a:r>
                <a:r>
                  <a:rPr lang="ru-RU" sz="2800" cap="none" dirty="0" smtClean="0">
                    <a:latin typeface="Georgia" pitchFamily="18" charset="0"/>
                  </a:rPr>
                  <a:t> 6 </a:t>
                </a:r>
                <a:r>
                  <a:rPr lang="ru-RU" sz="2800" cap="none" spc="0" dirty="0" err="1" smtClean="0">
                    <a:latin typeface="Georgia" pitchFamily="18" charset="0"/>
                  </a:rPr>
                  <a:t>базовок</a:t>
                </a:r>
                <a:endParaRPr lang="ru-RU" sz="2800" cap="none" spc="0" dirty="0" smtClean="0">
                  <a:latin typeface="Georgia" pitchFamily="18" charset="0"/>
                </a:endParaRPr>
              </a:p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ru-RU" sz="2800" cap="none" dirty="0">
                    <a:latin typeface="Georgia" pitchFamily="18" charset="0"/>
                    <a:ea typeface="Calibri"/>
                  </a:rPr>
                  <a:t>П</a:t>
                </a:r>
                <a:r>
                  <a:rPr lang="ru-RU" sz="2800" cap="none" dirty="0" smtClean="0">
                    <a:latin typeface="Georgia" pitchFamily="18" charset="0"/>
                    <a:ea typeface="Calibri"/>
                  </a:rPr>
                  <a:t>лощадь </a:t>
                </a:r>
                <a:r>
                  <a:rPr lang="ru-RU" sz="2800" cap="none" dirty="0">
                    <a:latin typeface="Georgia" pitchFamily="18" charset="0"/>
                    <a:ea typeface="Calibri"/>
                  </a:rPr>
                  <a:t>1 базы </a:t>
                </a:r>
                <a:r>
                  <a:rPr lang="ru-RU" sz="2800" cap="none" dirty="0" smtClean="0">
                    <a:latin typeface="Georgia" pitchFamily="18" charset="0"/>
                    <a:ea typeface="Calibri"/>
                  </a:rPr>
                  <a:t>1470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800" i="1" cap="none">
                            <a:latin typeface="Cambria Math"/>
                            <a:cs typeface="Times New Roman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ru-RU" sz="2800" i="1" cap="none">
                                <a:latin typeface="Cambria Math"/>
                                <a:cs typeface="Times New Roman"/>
                              </a:rPr>
                            </m:ctrlPr>
                          </m:sSupPr>
                          <m:e>
                            <m:r>
                              <a:rPr lang="ru-RU" sz="2800" i="1" cap="none">
                                <a:latin typeface="Cambria Math"/>
                                <a:ea typeface="Calibri"/>
                                <a:cs typeface="Times New Roman"/>
                              </a:rPr>
                              <m:t> м</m:t>
                            </m:r>
                          </m:e>
                          <m:sup>
                            <m:r>
                              <a:rPr lang="ru-RU" sz="2800" i="1" cap="none">
                                <a:latin typeface="Cambria Math"/>
                                <a:ea typeface="Calibri"/>
                                <a:cs typeface="Times New Roman"/>
                              </a:rPr>
                              <m:t>2</m:t>
                            </m:r>
                          </m:sup>
                        </m:sSup>
                      </m:e>
                      <m:sub>
                        <m:r>
                          <a:rPr lang="ru-RU" sz="2800" i="1" cap="none">
                            <a:latin typeface="Cambria Math"/>
                            <a:ea typeface="Calibri"/>
                            <a:cs typeface="Times New Roman"/>
                          </a:rPr>
                          <m:t> </m:t>
                        </m:r>
                      </m:sub>
                    </m:sSub>
                  </m:oMath>
                </a14:m>
                <a:endParaRPr lang="ru-RU" sz="2800" cap="none" dirty="0">
                  <a:latin typeface="Georgia" pitchFamily="18" charset="0"/>
                </a:endParaRPr>
              </a:p>
            </p:txBody>
          </p:sp>
        </mc:Choice>
        <mc:Fallback xmlns="">
          <p:sp>
            <p:nvSpPr>
              <p:cNvPr id="3" name="Текс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971600" y="332656"/>
                <a:ext cx="7560840" cy="1656184"/>
              </a:xfrm>
              <a:blipFill rotWithShape="1">
                <a:blip r:embed="rId2"/>
                <a:stretch>
                  <a:fillRect b="-811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 flipV="1">
            <a:off x="4572000" y="1645920"/>
            <a:ext cx="3328416" cy="1063000"/>
          </a:xfrm>
        </p:spPr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2420888"/>
            <a:ext cx="8751710" cy="3672408"/>
          </a:xfrm>
        </p:spPr>
      </p:pic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90313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 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48064" y="116632"/>
            <a:ext cx="3200400" cy="792088"/>
          </a:xfrm>
        </p:spPr>
        <p:txBody>
          <a:bodyPr>
            <a:normAutofit/>
          </a:bodyPr>
          <a:lstStyle/>
          <a:p>
            <a:pPr algn="ctr"/>
            <a:r>
              <a:rPr lang="ru-RU" sz="1800" b="1" dirty="0" smtClean="0"/>
              <a:t> </a:t>
            </a:r>
            <a:endParaRPr lang="ru-RU" sz="1800" b="1" dirty="0"/>
          </a:p>
        </p:txBody>
      </p:sp>
      <p:pic>
        <p:nvPicPr>
          <p:cNvPr id="8" name="Содержимое 7" descr="IMG_8944.JPG"/>
          <p:cNvPicPr>
            <a:picLocks noGrp="1" noChangeAspect="1"/>
          </p:cNvPicPr>
          <p:nvPr>
            <p:ph sz="quarter" idx="4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8024" y="1556792"/>
            <a:ext cx="4215204" cy="2808312"/>
          </a:xfrm>
        </p:spPr>
      </p:pic>
      <p:sp>
        <p:nvSpPr>
          <p:cNvPr id="14" name="Текст 13"/>
          <p:cNvSpPr>
            <a:spLocks noGrp="1"/>
          </p:cNvSpPr>
          <p:nvPr>
            <p:ph type="body" idx="1"/>
          </p:nvPr>
        </p:nvSpPr>
        <p:spPr>
          <a:xfrm>
            <a:off x="1115616" y="5085184"/>
            <a:ext cx="7632848" cy="1998984"/>
          </a:xfrm>
        </p:spPr>
        <p:txBody>
          <a:bodyPr>
            <a:noAutofit/>
          </a:bodyPr>
          <a:lstStyle/>
          <a:p>
            <a:endParaRPr lang="ru-RU" sz="2400" b="1" dirty="0" smtClean="0">
              <a:latin typeface="Batang" pitchFamily="18" charset="-127"/>
              <a:ea typeface="Batang" pitchFamily="18" charset="-127"/>
              <a:cs typeface="Arial" pitchFamily="34" charset="0"/>
            </a:endParaRPr>
          </a:p>
          <a:p>
            <a:endParaRPr lang="ru-RU" sz="2400" b="1" dirty="0">
              <a:latin typeface="Batang" pitchFamily="18" charset="-127"/>
              <a:ea typeface="Batang" pitchFamily="18" charset="-127"/>
              <a:cs typeface="Arial" pitchFamily="34" charset="0"/>
            </a:endParaRPr>
          </a:p>
          <a:p>
            <a:endParaRPr lang="ru-RU" sz="2400" b="1" dirty="0" smtClean="0">
              <a:latin typeface="Batang" pitchFamily="18" charset="-127"/>
              <a:ea typeface="Batang" pitchFamily="18" charset="-127"/>
              <a:cs typeface="Arial" pitchFamily="34" charset="0"/>
            </a:endParaRPr>
          </a:p>
          <a:p>
            <a:endParaRPr lang="ru-RU" sz="2400" b="1" dirty="0" smtClean="0">
              <a:latin typeface="Batang" pitchFamily="18" charset="-127"/>
              <a:ea typeface="Batang" pitchFamily="18" charset="-127"/>
              <a:cs typeface="Arial" pitchFamily="34" charset="0"/>
            </a:endParaRPr>
          </a:p>
          <a:p>
            <a:endParaRPr lang="ru-RU" sz="2400" b="1" dirty="0">
              <a:latin typeface="Batang" pitchFamily="18" charset="-127"/>
              <a:ea typeface="Batang" pitchFamily="18" charset="-127"/>
              <a:cs typeface="Arial" pitchFamily="34" charset="0"/>
            </a:endParaRPr>
          </a:p>
          <a:p>
            <a:endParaRPr lang="ru-RU" sz="2400" b="1" dirty="0" smtClean="0">
              <a:latin typeface="Batang" pitchFamily="18" charset="-127"/>
              <a:ea typeface="Batang" pitchFamily="18" charset="-127"/>
              <a:cs typeface="Arial" pitchFamily="34" charset="0"/>
            </a:endParaRPr>
          </a:p>
          <a:p>
            <a:endParaRPr lang="ru-RU" sz="2400" b="1" dirty="0">
              <a:latin typeface="Batang" pitchFamily="18" charset="-127"/>
              <a:ea typeface="Batang" pitchFamily="18" charset="-127"/>
              <a:cs typeface="Arial" pitchFamily="34" charset="0"/>
            </a:endParaRPr>
          </a:p>
          <a:p>
            <a:endParaRPr lang="ru-RU" sz="2400" b="1" dirty="0" smtClean="0">
              <a:latin typeface="Batang" pitchFamily="18" charset="-127"/>
              <a:ea typeface="Batang" pitchFamily="18" charset="-127"/>
              <a:cs typeface="Arial" pitchFamily="34" charset="0"/>
            </a:endParaRPr>
          </a:p>
          <a:p>
            <a:endParaRPr lang="ru-RU" sz="2400" b="1" dirty="0">
              <a:latin typeface="Batang" pitchFamily="18" charset="-127"/>
              <a:ea typeface="Batang" pitchFamily="18" charset="-127"/>
              <a:cs typeface="Arial" pitchFamily="34" charset="0"/>
            </a:endParaRPr>
          </a:p>
          <a:p>
            <a:endParaRPr lang="ru-RU" sz="2400" b="1" dirty="0" smtClean="0">
              <a:latin typeface="Batang" pitchFamily="18" charset="-127"/>
              <a:ea typeface="Batang" pitchFamily="18" charset="-127"/>
              <a:cs typeface="Arial" pitchFamily="34" charset="0"/>
            </a:endParaRPr>
          </a:p>
          <a:p>
            <a:endParaRPr lang="ru-RU" sz="2400" b="1" dirty="0">
              <a:latin typeface="Batang" pitchFamily="18" charset="-127"/>
              <a:ea typeface="Batang" pitchFamily="18" charset="-127"/>
              <a:cs typeface="Arial" pitchFamily="34" charset="0"/>
            </a:endParaRPr>
          </a:p>
          <a:p>
            <a:r>
              <a:rPr lang="ru-RU" sz="2400" b="1" dirty="0" smtClean="0">
                <a:latin typeface="Batang" pitchFamily="18" charset="-127"/>
                <a:ea typeface="Batang" pitchFamily="18" charset="-127"/>
                <a:cs typeface="Arial" pitchFamily="34" charset="0"/>
              </a:rPr>
              <a:t>Длина </a:t>
            </a:r>
            <a:r>
              <a:rPr lang="ru-RU" sz="2400" b="1" dirty="0">
                <a:latin typeface="Batang" pitchFamily="18" charset="-127"/>
                <a:ea typeface="Batang" pitchFamily="18" charset="-127"/>
                <a:cs typeface="Arial" pitchFamily="34" charset="0"/>
              </a:rPr>
              <a:t>всех  аппаратов -  47 м,</a:t>
            </a:r>
            <a:br>
              <a:rPr lang="ru-RU" sz="2400" b="1" dirty="0">
                <a:latin typeface="Batang" pitchFamily="18" charset="-127"/>
                <a:ea typeface="Batang" pitchFamily="18" charset="-127"/>
                <a:cs typeface="Arial" pitchFamily="34" charset="0"/>
              </a:rPr>
            </a:br>
            <a:r>
              <a:rPr lang="ru-RU" sz="2400" b="1" dirty="0" smtClean="0">
                <a:latin typeface="Batang" pitchFamily="18" charset="-127"/>
                <a:ea typeface="Batang" pitchFamily="18" charset="-127"/>
                <a:cs typeface="Arial" pitchFamily="34" charset="0"/>
              </a:rPr>
              <a:t>длина </a:t>
            </a:r>
            <a:r>
              <a:rPr lang="ru-RU" sz="2400" b="1" dirty="0">
                <a:latin typeface="Batang" pitchFamily="18" charset="-127"/>
                <a:ea typeface="Batang" pitchFamily="18" charset="-127"/>
                <a:cs typeface="Arial" pitchFamily="34" charset="0"/>
              </a:rPr>
              <a:t>молокопровода - 1330 </a:t>
            </a:r>
            <a:r>
              <a:rPr lang="ru-RU" sz="2400" b="1" dirty="0" smtClean="0">
                <a:latin typeface="Batang" pitchFamily="18" charset="-127"/>
                <a:ea typeface="Batang" pitchFamily="18" charset="-127"/>
                <a:cs typeface="Arial" pitchFamily="34" charset="0"/>
              </a:rPr>
              <a:t>м,</a:t>
            </a:r>
          </a:p>
          <a:p>
            <a:r>
              <a:rPr lang="ru-RU" sz="2400" b="1" dirty="0" smtClean="0">
                <a:latin typeface="Batang" pitchFamily="18" charset="-127"/>
                <a:ea typeface="Batang" pitchFamily="18" charset="-127"/>
              </a:rPr>
              <a:t>Длина   </a:t>
            </a:r>
            <a:r>
              <a:rPr lang="ru-RU" sz="2400" b="1" dirty="0" err="1">
                <a:latin typeface="Batang" pitchFamily="18" charset="-127"/>
                <a:ea typeface="Batang" pitchFamily="18" charset="-127"/>
              </a:rPr>
              <a:t>тСн</a:t>
            </a:r>
            <a:r>
              <a:rPr lang="ru-RU" sz="2400" b="1" dirty="0">
                <a:latin typeface="Batang" pitchFamily="18" charset="-127"/>
                <a:ea typeface="Batang" pitchFamily="18" charset="-127"/>
              </a:rPr>
              <a:t>- 8540м</a:t>
            </a:r>
          </a:p>
          <a:p>
            <a:r>
              <a:rPr lang="ru-RU" sz="2400" dirty="0">
                <a:latin typeface="Batang" pitchFamily="18" charset="-127"/>
                <a:ea typeface="Batang" pitchFamily="18" charset="-127"/>
                <a:cs typeface="Arial" pitchFamily="34" charset="0"/>
              </a:rPr>
              <a:t/>
            </a:r>
            <a:br>
              <a:rPr lang="ru-RU" sz="2400" dirty="0">
                <a:latin typeface="Batang" pitchFamily="18" charset="-127"/>
                <a:ea typeface="Batang" pitchFamily="18" charset="-127"/>
                <a:cs typeface="Arial" pitchFamily="34" charset="0"/>
              </a:rPr>
            </a:br>
            <a:endParaRPr lang="ru-RU" sz="2400" dirty="0">
              <a:latin typeface="Batang" pitchFamily="18" charset="-127"/>
              <a:ea typeface="Batang" pitchFamily="18" charset="-127"/>
              <a:cs typeface="Arial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332656"/>
            <a:ext cx="4536504" cy="302433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5013176"/>
            <a:ext cx="7520940" cy="548640"/>
          </a:xfrm>
        </p:spPr>
        <p:txBody>
          <a:bodyPr/>
          <a:lstStyle/>
          <a:p>
            <a:pPr algn="ctr"/>
            <a:r>
              <a:rPr lang="ru-RU" cap="none" dirty="0"/>
              <a:t/>
            </a:r>
            <a:br>
              <a:rPr lang="ru-RU" cap="none" dirty="0"/>
            </a:br>
            <a:r>
              <a:rPr lang="ru-RU" cap="none" dirty="0" smtClean="0"/>
              <a:t/>
            </a:r>
            <a:br>
              <a:rPr lang="ru-RU" cap="none" dirty="0" smtClean="0"/>
            </a:br>
            <a:r>
              <a:rPr lang="ru-RU" cap="none" dirty="0"/>
              <a:t/>
            </a:r>
            <a:br>
              <a:rPr lang="ru-RU" cap="none" dirty="0"/>
            </a:br>
            <a:r>
              <a:rPr lang="ru-RU" cap="none" dirty="0" smtClean="0"/>
              <a:t/>
            </a:r>
            <a:br>
              <a:rPr lang="ru-RU" cap="none" dirty="0" smtClean="0"/>
            </a:br>
            <a:r>
              <a:rPr lang="ru-RU" cap="none" dirty="0" smtClean="0"/>
              <a:t> расходы </a:t>
            </a:r>
            <a:r>
              <a:rPr lang="ru-RU" cap="none" dirty="0"/>
              <a:t>воды за </a:t>
            </a:r>
            <a:r>
              <a:rPr lang="ru-RU" cap="none" dirty="0" smtClean="0"/>
              <a:t>день - </a:t>
            </a:r>
            <a:r>
              <a:rPr lang="ru-RU" cap="none" dirty="0"/>
              <a:t>82 </a:t>
            </a:r>
            <a:r>
              <a:rPr lang="ru-RU" cap="none"/>
              <a:t>000 м³, </a:t>
            </a:r>
            <a:r>
              <a:rPr lang="ru-RU" cap="none" dirty="0"/>
              <a:t/>
            </a:r>
            <a:br>
              <a:rPr lang="ru-RU" cap="none" dirty="0"/>
            </a:br>
            <a:r>
              <a:rPr lang="ru-RU" cap="none" dirty="0" smtClean="0"/>
              <a:t>затраты  электроэнергии в день -  1500 кВт</a:t>
            </a:r>
            <a:br>
              <a:rPr lang="ru-RU" cap="none" dirty="0" smtClean="0"/>
            </a:br>
            <a:r>
              <a:rPr lang="ru-RU" cap="none" dirty="0" smtClean="0"/>
              <a:t>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148064" y="4581128"/>
            <a:ext cx="3200400" cy="548640"/>
          </a:xfrm>
        </p:spPr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548680"/>
            <a:ext cx="4320480" cy="2880320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1844824"/>
            <a:ext cx="4428492" cy="2952328"/>
          </a:xfrm>
        </p:spPr>
      </p:pic>
      <p:sp>
        <p:nvSpPr>
          <p:cNvPr id="9" name="TextBox 8"/>
          <p:cNvSpPr txBox="1"/>
          <p:nvPr/>
        </p:nvSpPr>
        <p:spPr>
          <a:xfrm>
            <a:off x="9468544" y="501317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26432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476672"/>
            <a:ext cx="7520940" cy="548640"/>
          </a:xfrm>
        </p:spPr>
        <p:txBody>
          <a:bodyPr/>
          <a:lstStyle/>
          <a:p>
            <a:r>
              <a:rPr lang="ru-RU" sz="2400" dirty="0"/>
              <a:t>Деревня образовалась  в 1795 г.   </a:t>
            </a:r>
            <a:br>
              <a:rPr lang="ru-RU" sz="2400" dirty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 rot="20785695">
            <a:off x="4116677" y="825346"/>
            <a:ext cx="4607168" cy="963568"/>
          </a:xfrm>
        </p:spPr>
        <p:txBody>
          <a:bodyPr>
            <a:normAutofit fontScale="55000" lnSpcReduction="20000"/>
          </a:bodyPr>
          <a:lstStyle/>
          <a:p>
            <a:pPr algn="ctr"/>
            <a:r>
              <a:rPr lang="ru-RU" dirty="0"/>
              <a:t> </a:t>
            </a:r>
            <a:r>
              <a:rPr lang="ru-RU" sz="3600" dirty="0"/>
              <a:t>Раньше  было </a:t>
            </a:r>
            <a:endParaRPr lang="ru-RU" sz="3600" dirty="0" smtClean="0"/>
          </a:p>
          <a:p>
            <a:pPr algn="ctr"/>
            <a:r>
              <a:rPr lang="ru-RU" sz="3600" dirty="0" smtClean="0"/>
              <a:t>  </a:t>
            </a:r>
            <a:r>
              <a:rPr lang="ru-RU" sz="3600" dirty="0"/>
              <a:t>14 дворов,  492 жителя</a:t>
            </a:r>
            <a:br>
              <a:rPr lang="ru-RU" sz="3600" dirty="0"/>
            </a:br>
            <a:endParaRPr lang="ru-RU" sz="36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0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rot="20902196">
            <a:off x="4461681" y="2096852"/>
            <a:ext cx="4415547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67544" y="1340768"/>
            <a:ext cx="3465658" cy="4608512"/>
          </a:xfrm>
          <a:prstGeom prst="rect">
            <a:avLst/>
          </a:prstGeom>
          <a:noFill/>
          <a:ln w="10795">
            <a:noFill/>
            <a:prstDash val="dash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6246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9140000">
            <a:off x="-299951" y="972655"/>
            <a:ext cx="5212080" cy="1089427"/>
          </a:xfrm>
        </p:spPr>
        <p:txBody>
          <a:bodyPr/>
          <a:lstStyle/>
          <a:p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548680"/>
            <a:ext cx="8352928" cy="5472608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 </a:t>
            </a:r>
            <a:r>
              <a:rPr lang="ru-RU" sz="2400" dirty="0" smtClean="0"/>
              <a:t>В справочнике использованы</a:t>
            </a:r>
          </a:p>
          <a:p>
            <a:pPr algn="ctr"/>
            <a:r>
              <a:rPr lang="ru-RU" sz="2400" dirty="0" smtClean="0"/>
              <a:t>*данные по Долговскому отделению </a:t>
            </a:r>
          </a:p>
          <a:p>
            <a:pPr marL="0" indent="0" algn="ctr"/>
            <a:r>
              <a:rPr lang="ru-RU" sz="2400" dirty="0" smtClean="0"/>
              <a:t>СПК «</a:t>
            </a:r>
            <a:r>
              <a:rPr lang="ru-RU" sz="2400" dirty="0" err="1" smtClean="0"/>
              <a:t>Коелгинское</a:t>
            </a:r>
            <a:r>
              <a:rPr lang="ru-RU" sz="2400" dirty="0" smtClean="0"/>
              <a:t>»  за  2015 г.,</a:t>
            </a:r>
          </a:p>
          <a:p>
            <a:r>
              <a:rPr lang="ru-RU" sz="2400" dirty="0" smtClean="0"/>
              <a:t>        *  архивные данные из библиотеки </a:t>
            </a:r>
            <a:r>
              <a:rPr lang="ru-RU" sz="2400" dirty="0" err="1" smtClean="0"/>
              <a:t>с.Долговка</a:t>
            </a:r>
            <a:r>
              <a:rPr lang="ru-RU" sz="2400" dirty="0" smtClean="0"/>
              <a:t> </a:t>
            </a:r>
          </a:p>
          <a:p>
            <a:pPr algn="ctr"/>
            <a:r>
              <a:rPr lang="ru-RU" sz="2400" dirty="0" smtClean="0"/>
              <a:t>Н.В. </a:t>
            </a:r>
            <a:r>
              <a:rPr lang="ru-RU" sz="2400" dirty="0" err="1" smtClean="0"/>
              <a:t>Статина</a:t>
            </a:r>
            <a:r>
              <a:rPr lang="ru-RU" sz="2400" dirty="0" smtClean="0"/>
              <a:t> «Словарь фамилий </a:t>
            </a:r>
            <a:r>
              <a:rPr lang="ru-RU" sz="2400" dirty="0" err="1"/>
              <a:t>К</a:t>
            </a:r>
            <a:r>
              <a:rPr lang="ru-RU" sz="2400" dirty="0" err="1" smtClean="0"/>
              <a:t>оельской</a:t>
            </a:r>
            <a:r>
              <a:rPr lang="ru-RU" sz="2400" dirty="0" smtClean="0"/>
              <a:t> крепости (станицы) </a:t>
            </a:r>
            <a:r>
              <a:rPr lang="en-US" sz="2400" dirty="0" smtClean="0"/>
              <a:t>XVIII</a:t>
            </a:r>
            <a:r>
              <a:rPr lang="ru-RU" sz="2400" dirty="0" smtClean="0"/>
              <a:t>- начало </a:t>
            </a:r>
            <a:r>
              <a:rPr lang="en-US" sz="2400" dirty="0" smtClean="0"/>
              <a:t>XIX </a:t>
            </a:r>
            <a:r>
              <a:rPr lang="ru-RU" sz="2400" dirty="0" smtClean="0"/>
              <a:t>в.» </a:t>
            </a:r>
            <a:r>
              <a:rPr lang="ru-RU" sz="2400" dirty="0"/>
              <a:t>:</a:t>
            </a:r>
            <a:r>
              <a:rPr lang="ru-RU" sz="2400" dirty="0" smtClean="0"/>
              <a:t>- Ч.2015</a:t>
            </a:r>
          </a:p>
          <a:p>
            <a:pPr algn="ctr"/>
            <a:r>
              <a:rPr lang="ru-RU" sz="2400" dirty="0" err="1" smtClean="0"/>
              <a:t>Б.Ф.Щипачев</a:t>
            </a:r>
            <a:r>
              <a:rPr lang="ru-RU" sz="2400" dirty="0" smtClean="0"/>
              <a:t> «</a:t>
            </a:r>
            <a:r>
              <a:rPr lang="ru-RU" sz="2400" dirty="0" err="1" smtClean="0"/>
              <a:t>Еткульский</a:t>
            </a:r>
            <a:r>
              <a:rPr lang="ru-RU" sz="2400" dirty="0" smtClean="0"/>
              <a:t> район» : Еткуль, 1999</a:t>
            </a:r>
          </a:p>
          <a:p>
            <a:r>
              <a:rPr lang="ru-RU" sz="2400" dirty="0" smtClean="0"/>
              <a:t>        *  фото </a:t>
            </a:r>
            <a:r>
              <a:rPr lang="ru-RU" sz="2400" dirty="0"/>
              <a:t>из архива  Долговского филиала «МБОУ </a:t>
            </a:r>
            <a:r>
              <a:rPr lang="ru-RU" sz="2400" dirty="0" err="1"/>
              <a:t>Коелгинская</a:t>
            </a:r>
            <a:r>
              <a:rPr lang="ru-RU" sz="2400" dirty="0"/>
              <a:t>  СОШ</a:t>
            </a:r>
            <a:r>
              <a:rPr lang="ru-RU" sz="2400" dirty="0" smtClean="0"/>
              <a:t>»,  архива </a:t>
            </a:r>
            <a:r>
              <a:rPr lang="ru-RU" sz="2400" dirty="0"/>
              <a:t>Е.В. </a:t>
            </a:r>
            <a:r>
              <a:rPr lang="ru-RU" sz="2400" dirty="0" err="1"/>
              <a:t>Шупило</a:t>
            </a:r>
            <a:endParaRPr lang="ru-RU" sz="2400" dirty="0"/>
          </a:p>
          <a:p>
            <a:pPr algn="ctr"/>
            <a:endParaRPr lang="ru-RU" sz="24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23528" y="4509120"/>
            <a:ext cx="7635026" cy="2159688"/>
          </a:xfrm>
        </p:spPr>
        <p:txBody>
          <a:bodyPr/>
          <a:lstStyle/>
          <a:p>
            <a:r>
              <a:rPr lang="ru-RU" dirty="0" smtClean="0"/>
              <a:t>  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454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59631" y="260648"/>
            <a:ext cx="6867083" cy="864096"/>
          </a:xfrm>
        </p:spPr>
        <p:txBody>
          <a:bodyPr>
            <a:normAutofit/>
          </a:bodyPr>
          <a:lstStyle/>
          <a:p>
            <a:pPr algn="ctr"/>
            <a:r>
              <a:rPr lang="ru-RU" sz="1800" b="1" dirty="0">
                <a:latin typeface="Bookman Old Style" pitchFamily="18" charset="0"/>
                <a:ea typeface="BatangChe" pitchFamily="49" charset="-127"/>
              </a:rPr>
              <a:t>В 2015 году </a:t>
            </a:r>
            <a:r>
              <a:rPr lang="ru-RU" sz="1800" b="1" dirty="0" smtClean="0">
                <a:latin typeface="Bookman Old Style" pitchFamily="18" charset="0"/>
                <a:ea typeface="BatangChe" pitchFamily="49" charset="-127"/>
              </a:rPr>
              <a:t>в </a:t>
            </a:r>
            <a:r>
              <a:rPr lang="ru-RU" sz="1800" b="1" dirty="0">
                <a:latin typeface="Bookman Old Style" pitchFamily="18" charset="0"/>
                <a:ea typeface="BatangChe" pitchFamily="49" charset="-127"/>
              </a:rPr>
              <a:t>селе </a:t>
            </a:r>
            <a:endParaRPr lang="ru-RU" sz="1800" b="1" dirty="0" smtClean="0">
              <a:latin typeface="Bookman Old Style" pitchFamily="18" charset="0"/>
              <a:ea typeface="BatangChe" pitchFamily="49" charset="-127"/>
            </a:endParaRPr>
          </a:p>
          <a:p>
            <a:pPr algn="ctr"/>
            <a:r>
              <a:rPr lang="ru-RU" sz="1800" b="1" dirty="0">
                <a:latin typeface="Bookman Old Style" pitchFamily="18" charset="0"/>
                <a:ea typeface="BatangChe" pitchFamily="49" charset="-127"/>
              </a:rPr>
              <a:t>137 </a:t>
            </a:r>
            <a:r>
              <a:rPr lang="ru-RU" sz="1800" b="1" dirty="0" smtClean="0">
                <a:latin typeface="Bookman Old Style" pitchFamily="18" charset="0"/>
                <a:ea typeface="BatangChe" pitchFamily="49" charset="-127"/>
              </a:rPr>
              <a:t>дворов  и  </a:t>
            </a:r>
            <a:r>
              <a:rPr lang="ru-RU" sz="1800" b="1" dirty="0">
                <a:latin typeface="Bookman Old Style" pitchFamily="18" charset="0"/>
                <a:ea typeface="BatangChe" pitchFamily="49" charset="-127"/>
              </a:rPr>
              <a:t>520 </a:t>
            </a:r>
            <a:r>
              <a:rPr lang="ru-RU" sz="1800" b="1" dirty="0" smtClean="0">
                <a:latin typeface="Bookman Old Style" pitchFamily="18" charset="0"/>
                <a:ea typeface="BatangChe" pitchFamily="49" charset="-127"/>
              </a:rPr>
              <a:t>жителей</a:t>
            </a:r>
            <a:endParaRPr lang="ru-RU" sz="1800" b="1" dirty="0">
              <a:latin typeface="Bookman Old Style" pitchFamily="18" charset="0"/>
              <a:ea typeface="BatangChe" pitchFamily="49" charset="-127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251520" y="4149080"/>
            <a:ext cx="3760416" cy="1097240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sz="1800" dirty="0"/>
              <a:t>В </a:t>
            </a:r>
            <a:r>
              <a:rPr lang="ru-RU" sz="1800" dirty="0" smtClean="0"/>
              <a:t>НАШЕЙ  </a:t>
            </a:r>
            <a:r>
              <a:rPr lang="ru-RU" sz="1800" dirty="0"/>
              <a:t>деревне </a:t>
            </a:r>
            <a:endParaRPr lang="ru-RU" sz="1800" dirty="0" smtClean="0"/>
          </a:p>
          <a:p>
            <a:pPr algn="ctr"/>
            <a:r>
              <a:rPr lang="ru-RU" sz="1800" dirty="0" smtClean="0"/>
              <a:t>88 </a:t>
            </a:r>
            <a:r>
              <a:rPr lang="ru-RU" sz="1800" dirty="0"/>
              <a:t>детей  </a:t>
            </a:r>
            <a:endParaRPr lang="ru-RU" sz="1800" dirty="0" smtClean="0"/>
          </a:p>
          <a:p>
            <a:pPr algn="ctr"/>
            <a:r>
              <a:rPr lang="ru-RU" sz="1800" dirty="0" smtClean="0"/>
              <a:t>возраста </a:t>
            </a:r>
            <a:r>
              <a:rPr lang="ru-RU" sz="1800" dirty="0"/>
              <a:t>до 14  лет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9632" y="1268760"/>
            <a:ext cx="6867083" cy="2462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Объект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  </a:t>
            </a: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5976" y="3909041"/>
            <a:ext cx="4320480" cy="2880320"/>
          </a:xfrm>
        </p:spPr>
      </p:pic>
    </p:spTree>
    <p:extLst>
      <p:ext uri="{BB962C8B-B14F-4D97-AF65-F5344CB8AC3E}">
        <p14:creationId xmlns:p14="http://schemas.microsoft.com/office/powerpoint/2010/main" val="388739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 300 человек ушло на войну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dirty="0"/>
              <a:t>в 1941- 1945 </a:t>
            </a:r>
            <a:r>
              <a:rPr lang="ru-RU" dirty="0" err="1"/>
              <a:t>г.г</a:t>
            </a:r>
            <a:r>
              <a:rPr lang="ru-RU" dirty="0"/>
              <a:t>.</a:t>
            </a:r>
            <a:br>
              <a:rPr lang="ru-RU" dirty="0"/>
            </a:br>
            <a:r>
              <a:rPr lang="ru-RU" dirty="0"/>
              <a:t> 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1680" y="1052736"/>
            <a:ext cx="6192688" cy="4440040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1403648" y="5733256"/>
            <a:ext cx="7272808" cy="692656"/>
          </a:xfrm>
        </p:spPr>
        <p:txBody>
          <a:bodyPr>
            <a:noAutofit/>
          </a:bodyPr>
          <a:lstStyle/>
          <a:p>
            <a:r>
              <a:rPr lang="ru-RU" sz="2000" b="1" dirty="0" smtClean="0"/>
              <a:t>Только около 100 человек вернулось с фронта</a:t>
            </a:r>
            <a:endParaRPr lang="ru-RU" sz="2000" b="1" dirty="0"/>
          </a:p>
        </p:txBody>
      </p:sp>
      <p:sp>
        <p:nvSpPr>
          <p:cNvPr id="11" name="Объект 10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1907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7520940" cy="548640"/>
          </a:xfrm>
        </p:spPr>
        <p:txBody>
          <a:bodyPr/>
          <a:lstStyle/>
          <a:p>
            <a:r>
              <a:rPr lang="ru-RU" dirty="0"/>
              <a:t>Клуб построен </a:t>
            </a:r>
            <a:r>
              <a:rPr lang="ru-RU" dirty="0" smtClean="0"/>
              <a:t> в 1958 г</a:t>
            </a:r>
            <a:r>
              <a:rPr lang="ru-RU" dirty="0"/>
              <a:t>.</a:t>
            </a:r>
            <a:br>
              <a:rPr lang="ru-RU" dirty="0"/>
            </a:br>
            <a:r>
              <a:rPr lang="ru-RU" dirty="0"/>
              <a:t> 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23068">
            <a:off x="20546" y="895702"/>
            <a:ext cx="5018087" cy="341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508104" y="1844824"/>
            <a:ext cx="3200400" cy="1224136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dirty="0"/>
              <a:t>в библиотеке  </a:t>
            </a:r>
            <a:endParaRPr lang="ru-RU" dirty="0" smtClean="0"/>
          </a:p>
          <a:p>
            <a:pPr algn="ctr"/>
            <a:r>
              <a:rPr lang="ru-RU" dirty="0" smtClean="0"/>
              <a:t>3 000 </a:t>
            </a:r>
            <a:r>
              <a:rPr lang="ru-RU" dirty="0"/>
              <a:t>книг</a:t>
            </a:r>
            <a:br>
              <a:rPr lang="ru-RU" dirty="0"/>
            </a:br>
            <a:endParaRPr lang="ru-RU" dirty="0"/>
          </a:p>
        </p:txBody>
      </p:sp>
      <p:pic>
        <p:nvPicPr>
          <p:cNvPr id="12" name="Объект 11"/>
          <p:cNvPicPr>
            <a:picLocks noGrp="1" noChangeAspect="1"/>
          </p:cNvPicPr>
          <p:nvPr>
            <p:ph sz="quarter" idx="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6016" y="3501008"/>
            <a:ext cx="4319550" cy="3228372"/>
          </a:xfrm>
        </p:spPr>
      </p:pic>
    </p:spTree>
    <p:extLst>
      <p:ext uri="{BB962C8B-B14F-4D97-AF65-F5344CB8AC3E}">
        <p14:creationId xmlns:p14="http://schemas.microsoft.com/office/powerpoint/2010/main" val="529617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23528" y="188640"/>
            <a:ext cx="4211960" cy="1584176"/>
          </a:xfrm>
        </p:spPr>
        <p:txBody>
          <a:bodyPr>
            <a:normAutofit fontScale="25000" lnSpcReduction="20000"/>
          </a:bodyPr>
          <a:lstStyle/>
          <a:p>
            <a:r>
              <a:rPr lang="ru-RU" dirty="0" smtClean="0"/>
              <a:t>     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pPr algn="ctr"/>
            <a:r>
              <a:rPr lang="ru-RU" sz="11200" dirty="0"/>
              <a:t>Магазин построен  в 1961г. 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3"/>
          </p:nvPr>
        </p:nvSpPr>
        <p:spPr>
          <a:xfrm>
            <a:off x="4860032" y="1700808"/>
            <a:ext cx="3816424" cy="1512168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здание </a:t>
            </a:r>
            <a:r>
              <a:rPr lang="ru-RU" sz="28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фап</a:t>
            </a:r>
            <a:r>
              <a:rPr lang="ru-RU" sz="2400" dirty="0" err="1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а</a:t>
            </a:r>
            <a:r>
              <a:rPr lang="ru-RU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28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построенО</a:t>
            </a:r>
            <a:r>
              <a:rPr lang="ru-RU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</a:t>
            </a:r>
            <a:r>
              <a:rPr lang="ru-RU" sz="28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 1991 г.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4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6016" y="3501008"/>
            <a:ext cx="4344033" cy="2896022"/>
          </a:xfrm>
        </p:spPr>
      </p:pic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1916832"/>
            <a:ext cx="4560057" cy="3040038"/>
          </a:xfrm>
        </p:spPr>
      </p:pic>
    </p:spTree>
    <p:extLst>
      <p:ext uri="{BB962C8B-B14F-4D97-AF65-F5344CB8AC3E}">
        <p14:creationId xmlns:p14="http://schemas.microsoft.com/office/powerpoint/2010/main" val="4271968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293096"/>
            <a:ext cx="4392488" cy="2376264"/>
          </a:xfrm>
        </p:spPr>
        <p:txBody>
          <a:bodyPr/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 err="1" smtClean="0"/>
              <a:t>долговская</a:t>
            </a:r>
            <a:r>
              <a:rPr lang="ru-RU" dirty="0" smtClean="0"/>
              <a:t> начальная школа   впервые встретила  своих учеников  в  1987 </a:t>
            </a:r>
            <a:r>
              <a:rPr lang="ru-RU" dirty="0"/>
              <a:t>г</a:t>
            </a:r>
            <a:br>
              <a:rPr lang="ru-RU" dirty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148064" y="260648"/>
            <a:ext cx="3600400" cy="2088232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latin typeface="Georgia" pitchFamily="18" charset="0"/>
              </a:rPr>
              <a:t>В</a:t>
            </a:r>
            <a:r>
              <a:rPr lang="ru-RU" sz="2400" dirty="0" smtClean="0">
                <a:latin typeface="Georgia" pitchFamily="18" charset="0"/>
              </a:rPr>
              <a:t>  </a:t>
            </a:r>
            <a:r>
              <a:rPr lang="ru-RU" sz="2400" b="1" dirty="0" smtClean="0">
                <a:latin typeface="Georgia" pitchFamily="18" charset="0"/>
              </a:rPr>
              <a:t>детском саду звенят детские голоса </a:t>
            </a:r>
          </a:p>
          <a:p>
            <a:pPr algn="ctr"/>
            <a:r>
              <a:rPr lang="ru-RU" sz="2400" b="1" dirty="0" smtClean="0">
                <a:latin typeface="Georgia" pitchFamily="18" charset="0"/>
              </a:rPr>
              <a:t>с 1975 г.</a:t>
            </a:r>
            <a:endParaRPr lang="ru-RU" sz="2400" b="1" dirty="0">
              <a:latin typeface="Georgia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1556792"/>
            <a:ext cx="3888432" cy="2592288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8064" y="2636912"/>
            <a:ext cx="3848472" cy="2565648"/>
          </a:xfrm>
        </p:spPr>
      </p:pic>
    </p:spTree>
    <p:extLst>
      <p:ext uri="{BB962C8B-B14F-4D97-AF65-F5344CB8AC3E}">
        <p14:creationId xmlns:p14="http://schemas.microsoft.com/office/powerpoint/2010/main" val="2814558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4896544" cy="2736304"/>
          </a:xfrm>
        </p:spPr>
        <p:txBody>
          <a:bodyPr/>
          <a:lstStyle/>
          <a:p>
            <a:pPr marL="64008" lvl="0">
              <a:spcBef>
                <a:spcPts val="100"/>
              </a:spcBef>
            </a:pPr>
            <a:r>
              <a:rPr lang="ru-RU" cap="none" dirty="0">
                <a:solidFill>
                  <a:prstClr val="black"/>
                </a:solidFill>
                <a:latin typeface="Georgia" pitchFamily="18" charset="0"/>
                <a:ea typeface="+mn-ea"/>
                <a:cs typeface="+mn-cs"/>
              </a:rPr>
              <a:t>Церковь во имя </a:t>
            </a:r>
            <a:r>
              <a:rPr lang="ru-RU" cap="none" dirty="0" smtClean="0">
                <a:solidFill>
                  <a:prstClr val="black"/>
                </a:solidFill>
                <a:latin typeface="Georgia" pitchFamily="18" charset="0"/>
                <a:ea typeface="+mn-ea"/>
                <a:cs typeface="+mn-cs"/>
              </a:rPr>
              <a:t>Святого Великомученика </a:t>
            </a:r>
            <a:r>
              <a:rPr lang="ru-RU" cap="none" dirty="0">
                <a:solidFill>
                  <a:prstClr val="black"/>
                </a:solidFill>
                <a:latin typeface="Georgia" pitchFamily="18" charset="0"/>
                <a:ea typeface="+mn-ea"/>
                <a:cs typeface="+mn-cs"/>
              </a:rPr>
              <a:t>и </a:t>
            </a:r>
            <a:r>
              <a:rPr lang="ru-RU" cap="none" dirty="0" smtClean="0">
                <a:solidFill>
                  <a:prstClr val="black"/>
                </a:solidFill>
                <a:latin typeface="Georgia" pitchFamily="18" charset="0"/>
                <a:ea typeface="+mn-ea"/>
                <a:cs typeface="+mn-cs"/>
              </a:rPr>
              <a:t/>
            </a:r>
            <a:br>
              <a:rPr lang="ru-RU" cap="none" dirty="0" smtClean="0">
                <a:solidFill>
                  <a:prstClr val="black"/>
                </a:solidFill>
                <a:latin typeface="Georgia" pitchFamily="18" charset="0"/>
                <a:ea typeface="+mn-ea"/>
                <a:cs typeface="+mn-cs"/>
              </a:rPr>
            </a:br>
            <a:r>
              <a:rPr lang="ru-RU" cap="none" dirty="0" smtClean="0">
                <a:solidFill>
                  <a:prstClr val="black"/>
                </a:solidFill>
                <a:latin typeface="Georgia" pitchFamily="18" charset="0"/>
                <a:ea typeface="+mn-ea"/>
                <a:cs typeface="+mn-cs"/>
              </a:rPr>
              <a:t>Победоносца Георгия </a:t>
            </a:r>
            <a:br>
              <a:rPr lang="ru-RU" cap="none" dirty="0" smtClean="0">
                <a:solidFill>
                  <a:prstClr val="black"/>
                </a:solidFill>
                <a:latin typeface="Georgia" pitchFamily="18" charset="0"/>
                <a:ea typeface="+mn-ea"/>
                <a:cs typeface="+mn-cs"/>
              </a:rPr>
            </a:br>
            <a:r>
              <a:rPr lang="ru-RU" cap="none" dirty="0" smtClean="0">
                <a:solidFill>
                  <a:prstClr val="black"/>
                </a:solidFill>
                <a:latin typeface="Georgia" pitchFamily="18" charset="0"/>
                <a:ea typeface="+mn-ea"/>
                <a:cs typeface="+mn-cs"/>
              </a:rPr>
              <a:t>объединяет </a:t>
            </a:r>
            <a:r>
              <a:rPr lang="ru-RU" cap="none" dirty="0">
                <a:solidFill>
                  <a:prstClr val="black"/>
                </a:solidFill>
                <a:latin typeface="Georgia" pitchFamily="18" charset="0"/>
                <a:ea typeface="+mn-ea"/>
                <a:cs typeface="+mn-cs"/>
              </a:rPr>
              <a:t>жителей </a:t>
            </a:r>
            <a:r>
              <a:rPr lang="ru-RU" cap="none" dirty="0" smtClean="0">
                <a:solidFill>
                  <a:prstClr val="black"/>
                </a:solidFill>
                <a:latin typeface="Georgia" pitchFamily="18" charset="0"/>
                <a:ea typeface="+mn-ea"/>
                <a:cs typeface="+mn-cs"/>
              </a:rPr>
              <a:t/>
            </a:r>
            <a:br>
              <a:rPr lang="ru-RU" cap="none" dirty="0" smtClean="0">
                <a:solidFill>
                  <a:prstClr val="black"/>
                </a:solidFill>
                <a:latin typeface="Georgia" pitchFamily="18" charset="0"/>
                <a:ea typeface="+mn-ea"/>
                <a:cs typeface="+mn-cs"/>
              </a:rPr>
            </a:br>
            <a:r>
              <a:rPr lang="ru-RU" cap="none" dirty="0" smtClean="0">
                <a:solidFill>
                  <a:prstClr val="black"/>
                </a:solidFill>
                <a:latin typeface="Georgia" pitchFamily="18" charset="0"/>
                <a:ea typeface="+mn-ea"/>
                <a:cs typeface="+mn-cs"/>
              </a:rPr>
              <a:t>двух сёл </a:t>
            </a:r>
            <a:r>
              <a:rPr lang="ru-RU" sz="1800" cap="none" dirty="0" smtClean="0">
                <a:solidFill>
                  <a:prstClr val="black"/>
                </a:solidFill>
                <a:latin typeface="Georgia" pitchFamily="18" charset="0"/>
                <a:ea typeface="+mn-ea"/>
                <a:cs typeface="+mn-cs"/>
              </a:rPr>
              <a:t> </a:t>
            </a:r>
            <a:r>
              <a:rPr lang="ru-RU" cap="none" dirty="0" smtClean="0">
                <a:latin typeface="Georgia" pitchFamily="18" charset="0"/>
              </a:rPr>
              <a:t>с  2010 г.</a:t>
            </a:r>
            <a:endParaRPr lang="ru-RU" cap="none" dirty="0">
              <a:latin typeface="Georgia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3522" y="5796261"/>
            <a:ext cx="4248472" cy="836712"/>
          </a:xfrm>
        </p:spPr>
        <p:txBody>
          <a:bodyPr>
            <a:noAutofit/>
          </a:bodyPr>
          <a:lstStyle/>
          <a:p>
            <a:r>
              <a:rPr lang="ru-RU" sz="2400" cap="none" spc="0" dirty="0" smtClean="0">
                <a:solidFill>
                  <a:prstClr val="black"/>
                </a:solidFill>
                <a:latin typeface="Corbel"/>
                <a:ea typeface="+mn-ea"/>
                <a:cs typeface="+mn-cs"/>
              </a:rPr>
              <a:t>В купели </a:t>
            </a:r>
            <a:r>
              <a:rPr lang="ru-RU" sz="2400" cap="none" spc="0" dirty="0">
                <a:solidFill>
                  <a:prstClr val="black"/>
                </a:solidFill>
                <a:latin typeface="Corbel"/>
                <a:ea typeface="+mn-ea"/>
                <a:cs typeface="+mn-cs"/>
              </a:rPr>
              <a:t>Михаила </a:t>
            </a:r>
            <a:r>
              <a:rPr lang="ru-RU" sz="2400" cap="none" spc="0" dirty="0" smtClean="0">
                <a:solidFill>
                  <a:prstClr val="black"/>
                </a:solidFill>
                <a:latin typeface="Corbel"/>
                <a:ea typeface="+mn-ea"/>
                <a:cs typeface="+mn-cs"/>
              </a:rPr>
              <a:t>Архангела  купаются  с  2011 г.</a:t>
            </a:r>
            <a:endParaRPr lang="ru-RU" sz="24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8" name="Picture 2" descr="I:\DCIM\100CANON\IMG_186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1505" y="2780928"/>
            <a:ext cx="4292507" cy="3015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quarter" idx="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469978">
            <a:off x="4075308" y="1433824"/>
            <a:ext cx="4733493" cy="3112708"/>
          </a:xfrm>
        </p:spPr>
      </p:pic>
    </p:spTree>
    <p:extLst>
      <p:ext uri="{BB962C8B-B14F-4D97-AF65-F5344CB8AC3E}">
        <p14:creationId xmlns:p14="http://schemas.microsoft.com/office/powerpoint/2010/main" val="2662409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1479064"/>
          </a:xfrm>
        </p:spPr>
        <p:txBody>
          <a:bodyPr/>
          <a:lstStyle/>
          <a:p>
            <a:pPr algn="ctr"/>
            <a:r>
              <a:rPr lang="ru-RU" cap="none" dirty="0" smtClean="0">
                <a:latin typeface="Georgia" pitchFamily="18" charset="0"/>
              </a:rPr>
              <a:t>Общая  зарплата на отделение </a:t>
            </a:r>
            <a:br>
              <a:rPr lang="ru-RU" cap="none" dirty="0" smtClean="0">
                <a:latin typeface="Georgia" pitchFamily="18" charset="0"/>
              </a:rPr>
            </a:br>
            <a:r>
              <a:rPr lang="ru-RU" cap="none" dirty="0" smtClean="0">
                <a:latin typeface="Georgia" pitchFamily="18" charset="0"/>
              </a:rPr>
              <a:t>за 1 месяц  </a:t>
            </a:r>
            <a:br>
              <a:rPr lang="ru-RU" cap="none" dirty="0" smtClean="0">
                <a:latin typeface="Georgia" pitchFamily="18" charset="0"/>
              </a:rPr>
            </a:br>
            <a:r>
              <a:rPr lang="ru-RU" sz="3200" cap="none" dirty="0" smtClean="0">
                <a:latin typeface="Georgia" pitchFamily="18" charset="0"/>
              </a:rPr>
              <a:t>2 200 000 руб</a:t>
            </a:r>
            <a:r>
              <a:rPr lang="ru-RU" cap="none" dirty="0" smtClean="0">
                <a:latin typeface="Georgia" pitchFamily="18" charset="0"/>
              </a:rPr>
              <a:t>.</a:t>
            </a:r>
            <a:endParaRPr lang="ru-RU" cap="none" dirty="0">
              <a:latin typeface="Georgia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608" y="2132855"/>
            <a:ext cx="6552728" cy="4368485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6426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Углы">
  <a:themeElements>
    <a:clrScheme name="Углы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779</TotalTime>
  <Words>296</Words>
  <Application>Microsoft Office PowerPoint</Application>
  <PresentationFormat>Экран (4:3)</PresentationFormat>
  <Paragraphs>105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Углы</vt:lpstr>
      <vt:lpstr>Долговский филиал  МБОУ Коелгинская СОШ  выполнили учащиеся 4 класса Халимов Илья Сивков Владислав  Радионова Лидия  Руководитель: Халимова Н.и.  долговка,2016 г.  </vt:lpstr>
      <vt:lpstr>Деревня образовалась  в 1795 г.    </vt:lpstr>
      <vt:lpstr> </vt:lpstr>
      <vt:lpstr> 300 человек ушло на войну   в 1941- 1945 г.г.  </vt:lpstr>
      <vt:lpstr>Клуб построен  в 1958 г.  </vt:lpstr>
      <vt:lpstr>  </vt:lpstr>
      <vt:lpstr> долговская начальная школа   впервые встретила  своих учеников  в  1987 г </vt:lpstr>
      <vt:lpstr>Церковь во имя Святого Великомученика и  Победоносца Георгия  объединяет жителей  двух сёл  с  2010 г.</vt:lpstr>
      <vt:lpstr>Общая  зарплата на отделение  за 1 месяц   2 200 000 руб.</vt:lpstr>
      <vt:lpstr>  В МТМ с. Долговка:  16  механизаторов                                                                                    </vt:lpstr>
      <vt:lpstr> На складе    хранится     640 000 т  зерна за 1  день  сушат -  70 т зерна </vt:lpstr>
      <vt:lpstr>Самый большой  груз на весовой:    К-700 ( 1 рейс, зелёная масса)  27 700 кг </vt:lpstr>
      <vt:lpstr>   Силоса  закладывают   6190 т   </vt:lpstr>
      <vt:lpstr>   На животноводческом комплексе 74 рабочих   </vt:lpstr>
      <vt:lpstr>на  долговском  ЖК  - 816 Коров,  198 Телят  </vt:lpstr>
      <vt:lpstr>  В день одна корова съедает  :   18 кг сена,  20 кг силоса,  7 кг комбикорма   </vt:lpstr>
      <vt:lpstr> </vt:lpstr>
      <vt:lpstr> </vt:lpstr>
      <vt:lpstr>     расходы воды за день - 82 000 м³,  затраты  электроэнергии в день -  1500 кВт   </vt:lpstr>
      <vt:lpstr>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Долговский филиал МБОУ Коелгинская СОШ Математический справочник</dc:title>
  <dc:creator>Админ</dc:creator>
  <cp:lastModifiedBy>Админ</cp:lastModifiedBy>
  <cp:revision>79</cp:revision>
  <dcterms:created xsi:type="dcterms:W3CDTF">2015-10-12T10:53:55Z</dcterms:created>
  <dcterms:modified xsi:type="dcterms:W3CDTF">2017-02-24T18:17:52Z</dcterms:modified>
</cp:coreProperties>
</file>