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318" r:id="rId2"/>
    <p:sldId id="326" r:id="rId3"/>
    <p:sldId id="332" r:id="rId4"/>
    <p:sldId id="324" r:id="rId5"/>
    <p:sldId id="323" r:id="rId6"/>
    <p:sldId id="331" r:id="rId7"/>
    <p:sldId id="325" r:id="rId8"/>
    <p:sldId id="322" r:id="rId9"/>
    <p:sldId id="328" r:id="rId10"/>
    <p:sldId id="333" r:id="rId11"/>
    <p:sldId id="33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6F117-5897-4EA0-8E31-3480B5D01214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BA0D0-9D01-47C9-9DAE-F42119FA67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23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A0D0-9D01-47C9-9DAE-F42119FA67A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13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6E626D-FC9C-4803-B928-D8A75C1840C5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64D093-7B72-413C-AA02-CA1A9FAAE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38186" y="2071654"/>
            <a:ext cx="8205814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Использование метода учебного проекта на уроках чтения в коррекционной школе»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baec3d46688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2658" t="9386" r="15684" b="8208"/>
          <a:stretch/>
        </p:blipFill>
        <p:spPr bwMode="auto">
          <a:xfrm>
            <a:off x="304800" y="97053"/>
            <a:ext cx="1872209" cy="215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3650" y="4000480"/>
            <a:ext cx="280035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000496" y="571480"/>
            <a:ext cx="5143504" cy="723920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5301208"/>
            <a:ext cx="47439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r" eaLnBrk="0" fontAlgn="base" hangingPunct="0">
              <a:spcAft>
                <a:spcPct val="0"/>
              </a:spcAft>
            </a:pP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  <a:t>Паначева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  <a:t> Л.Н, 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  <a:t>учитель МКС(К)ОУ «Школа-интернат </a:t>
            </a:r>
            <a:r>
              <a:rPr lang="en-US" sz="1800" i="1" dirty="0" smtClean="0">
                <a:solidFill>
                  <a:schemeClr val="accent2"/>
                </a:solidFill>
              </a:rPr>
              <a:t>VIII</a:t>
            </a:r>
            <a:r>
              <a:rPr lang="ru-RU" sz="1800" i="1" dirty="0" smtClean="0">
                <a:solidFill>
                  <a:schemeClr val="accent2"/>
                </a:solidFill>
              </a:rPr>
              <a:t> вида» г Трехгорный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и содержание работы над проектом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3177598"/>
              </p:ext>
            </p:extLst>
          </p:nvPr>
        </p:nvGraphicFramePr>
        <p:xfrm>
          <a:off x="0" y="1000110"/>
          <a:ext cx="9143999" cy="62903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6000"/>
                <a:gridCol w="2286000"/>
                <a:gridCol w="2357454"/>
                <a:gridCol w="2214545"/>
              </a:tblGrid>
              <a:tr h="6549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Этапы работы</a:t>
                      </a:r>
                      <a:endParaRPr lang="ru-RU" sz="14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Содержание работы</a:t>
                      </a:r>
                      <a:endParaRPr lang="ru-RU" sz="14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Деятельность обучающихся</a:t>
                      </a:r>
                      <a:endParaRPr lang="ru-RU" sz="14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Деятельность учителя</a:t>
                      </a:r>
                      <a:endParaRPr lang="ru-RU" sz="14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455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latin typeface="+mn-lt"/>
                        </a:rPr>
                        <a:t>4 этап.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latin typeface="+mn-lt"/>
                        </a:rPr>
                        <a:t>Обработка и оформление результатов проекта (презентация).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Предоставление выполненной работы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latin typeface="+mn-lt"/>
                        </a:rPr>
                        <a:t>.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latin typeface="+mn-lt"/>
                        </a:rPr>
                        <a:t>Докладывают о результатах работы. Дают оценку действиям в группе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latin typeface="+mn-lt"/>
                        </a:rPr>
                        <a:t>Планируют дальнейшую деятельность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Координирование работы обучающихся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122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Оформление результатов согласно выбранной форме отчета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</a:rPr>
                        <a:t>Оформляют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 результаты </a:t>
                      </a:r>
                      <a:r>
                        <a:rPr lang="ru-RU" sz="1400" dirty="0">
                          <a:latin typeface="+mn-lt"/>
                        </a:rPr>
                        <a:t>согласно выбранной форме отчета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Консультации, координирование работы обучающихся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+mn-lt"/>
                        </a:rPr>
                        <a:t> 5 этап.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dirty="0">
                          <a:latin typeface="+mn-lt"/>
                        </a:rPr>
                        <a:t>Оценивание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выполненной работы Защита результатов.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Видеофильм.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Защищают проект.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Организация экспертизы с приглашением педагогов школы, старшеклассников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44474"/>
            <a:ext cx="8143932" cy="369331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Невозможно заставить человека творить.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32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еловек сам должен прийти к желанию искать, пробовать и ошибаться. И только тот, кто готов отстаивать свое право творить, способен на настоящее творчество.</a:t>
            </a:r>
            <a:r>
              <a:rPr kumimoji="0" lang="ru-RU" sz="3200" b="1" i="1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indent="449263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А.Азимов</a:t>
            </a:r>
            <a:endParaRPr kumimoji="0" lang="ru-RU" sz="2400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1026" name="Picture 2" descr="4"/>
          <p:cNvPicPr>
            <a:picLocks noChangeAspect="1" noChangeArrowheads="1"/>
          </p:cNvPicPr>
          <p:nvPr/>
        </p:nvPicPr>
        <p:blipFill rotWithShape="1">
          <a:blip r:embed="rId2" cstate="print"/>
          <a:srcRect b="13102"/>
          <a:stretch/>
        </p:blipFill>
        <p:spPr bwMode="auto">
          <a:xfrm>
            <a:off x="3275856" y="4618109"/>
            <a:ext cx="2595600" cy="16912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Изображение 051"/>
          <p:cNvPicPr>
            <a:picLocks noChangeAspect="1" noChangeArrowheads="1"/>
          </p:cNvPicPr>
          <p:nvPr/>
        </p:nvPicPr>
        <p:blipFill>
          <a:blip r:embed="rId3" cstate="print"/>
          <a:srcRect b="13077"/>
          <a:stretch>
            <a:fillRect/>
          </a:stretch>
        </p:blipFill>
        <p:spPr bwMode="auto">
          <a:xfrm>
            <a:off x="6228184" y="4617320"/>
            <a:ext cx="2596845" cy="169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55456"/>
          <p:cNvPicPr>
            <a:picLocks noChangeAspect="1" noChangeArrowheads="1"/>
          </p:cNvPicPr>
          <p:nvPr/>
        </p:nvPicPr>
        <p:blipFill rotWithShape="1">
          <a:blip r:embed="rId4" cstate="print"/>
          <a:srcRect b="13084"/>
          <a:stretch/>
        </p:blipFill>
        <p:spPr bwMode="auto">
          <a:xfrm>
            <a:off x="323528" y="4618109"/>
            <a:ext cx="2595600" cy="16912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организации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+mj-lt"/>
              </a:rPr>
              <a:t>Учёт интересов детей</a:t>
            </a:r>
          </a:p>
          <a:p>
            <a:r>
              <a:rPr lang="ru-RU" dirty="0" smtClean="0">
                <a:latin typeface="+mj-lt"/>
              </a:rPr>
              <a:t>Учение через деятельность</a:t>
            </a:r>
          </a:p>
          <a:p>
            <a:r>
              <a:rPr lang="ru-RU" dirty="0" smtClean="0">
                <a:latin typeface="+mj-lt"/>
                <a:ea typeface="Calibri"/>
              </a:rPr>
              <a:t>Познание и знание являются следствием преодоления трудностей</a:t>
            </a:r>
          </a:p>
          <a:p>
            <a:r>
              <a:rPr lang="ru-RU" dirty="0" smtClean="0">
                <a:latin typeface="+mj-lt"/>
              </a:rPr>
              <a:t>Сотрудничество участников педагогического процесса</a:t>
            </a:r>
          </a:p>
          <a:p>
            <a:r>
              <a:rPr lang="ru-RU" dirty="0" smtClean="0">
                <a:latin typeface="+mj-lt"/>
              </a:rPr>
              <a:t>Свободное творчество в выборе темы проекта, решения проблемы, оформления и защиты проекта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подготовки учебного проекта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554163"/>
          <a:ext cx="8705880" cy="423798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914680"/>
                <a:gridCol w="2586046"/>
                <a:gridCol w="3205154"/>
              </a:tblGrid>
              <a:tr h="9461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Проблема проекта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"Почему?"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Актуальность проблемы - мотивация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Цель проекта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"Зачем?" (мы делаем проект)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Целеполагание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Задачи проекта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"Что?" (для этого мы делаем)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Постановка задач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Методы и способы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"Как?" (мы это можем делать)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Выбор способ и методов, планирование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Результат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"Что получится?" (как решение проблемы)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Ожидаемый результат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252"/>
            <a:ext cx="8686800" cy="10527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и содержание работы над проектом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1265870"/>
              </p:ext>
            </p:extLst>
          </p:nvPr>
        </p:nvGraphicFramePr>
        <p:xfrm>
          <a:off x="285720" y="1113001"/>
          <a:ext cx="8705880" cy="53030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57388"/>
                <a:gridCol w="2214578"/>
                <a:gridCol w="2357454"/>
                <a:gridCol w="2276460"/>
              </a:tblGrid>
              <a:tr h="933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  <a:latin typeface="+mn-lt"/>
                          <a:cs typeface="Times New Roman" pitchFamily="18" charset="0"/>
                        </a:rPr>
                        <a:t>Этапы работы</a:t>
                      </a:r>
                      <a:endParaRPr lang="ru-RU" sz="18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  <a:latin typeface="+mn-lt"/>
                          <a:cs typeface="Times New Roman" pitchFamily="18" charset="0"/>
                        </a:rPr>
                        <a:t>Содержание работы</a:t>
                      </a:r>
                      <a:endParaRPr lang="ru-RU" sz="18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  <a:latin typeface="+mn-lt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  <a:latin typeface="+mn-lt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29494"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latin typeface="+mn-lt"/>
                          <a:cs typeface="Times New Roman" pitchFamily="18" charset="0"/>
                        </a:rPr>
                        <a:t>1этап.</a:t>
                      </a:r>
                      <a:r>
                        <a:rPr kumimoji="0" lang="ru-RU" sz="1600" kern="1200" dirty="0" smtClean="0">
                          <a:latin typeface="+mn-lt"/>
                          <a:cs typeface="Times New Roman" pitchFamily="18" charset="0"/>
                        </a:rPr>
                        <a:t> Подготовительный (погружение в проект)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Определение темы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проекта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Обсуждение </a:t>
                      </a: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и выбор </a:t>
                      </a:r>
                      <a:endParaRPr lang="ru-RU" sz="16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темы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Предлагает темы проектов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2706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cs typeface="Times New Roman" pitchFamily="18" charset="0"/>
                        </a:rPr>
                        <a:t>Постановка 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проблемы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Продумывают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возможные варианты проблем, которые важно исследовать в рамках намеченной тематики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 выдвигаются учащимися с подачи учителя </a:t>
                      </a:r>
                      <a:endParaRPr lang="ru-RU" sz="160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1531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Выдвигаются гипотезы, требующие доказательства или опровержения.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Делают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предположение о том, какой будет результат</a:t>
                      </a:r>
                      <a:endParaRPr lang="ru-RU" sz="16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В команде нет лидеров. Все члены команды равны. </a:t>
            </a:r>
          </a:p>
          <a:p>
            <a:r>
              <a:rPr lang="ru-RU" dirty="0" smtClean="0"/>
              <a:t>2. Команды не соревнуются. </a:t>
            </a:r>
          </a:p>
          <a:p>
            <a:r>
              <a:rPr lang="ru-RU" dirty="0" smtClean="0"/>
              <a:t>3. Все члены команды должны получать удовольствие от общения друг с другом и от того, что они вместе выполняют проектное задание. </a:t>
            </a:r>
          </a:p>
          <a:p>
            <a:r>
              <a:rPr lang="ru-RU" dirty="0" smtClean="0"/>
              <a:t>4. Каждый должен получать удовольствие от чувства уверенности в себе. </a:t>
            </a:r>
          </a:p>
          <a:p>
            <a:r>
              <a:rPr lang="ru-RU" dirty="0" smtClean="0"/>
              <a:t>5. Все должны проявлять активность и вносить свой вклад в общее дело. </a:t>
            </a:r>
          </a:p>
          <a:p>
            <a:r>
              <a:rPr lang="ru-RU" dirty="0" smtClean="0"/>
              <a:t>6. Ответственность за конечный результат несут все члены команды, выполняющие проектное задание.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839200" cy="10096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Этапы и содержание работы над проектом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72411636"/>
              </p:ext>
            </p:extLst>
          </p:nvPr>
        </p:nvGraphicFramePr>
        <p:xfrm>
          <a:off x="0" y="1214423"/>
          <a:ext cx="8991600" cy="544622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71670"/>
                <a:gridCol w="2424130"/>
                <a:gridCol w="2247900"/>
                <a:gridCol w="2247900"/>
              </a:tblGrid>
              <a:tr h="6718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</a:rPr>
                        <a:t>Этапы работы</a:t>
                      </a:r>
                      <a:endParaRPr lang="ru-RU" sz="16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</a:rPr>
                        <a:t>Содержание работы</a:t>
                      </a:r>
                      <a:endParaRPr lang="ru-RU" sz="16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</a:rPr>
                        <a:t>Деятельность обучающихся</a:t>
                      </a:r>
                      <a:endParaRPr lang="ru-RU" sz="16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accent4">
                                <a:lumMod val="50000"/>
                              </a:schemeClr>
                            </a:solidFill>
                          </a:ln>
                        </a:rPr>
                        <a:t>Деятельность учителя</a:t>
                      </a:r>
                      <a:endParaRPr lang="ru-RU" sz="1600" b="0" dirty="0">
                        <a:ln>
                          <a:solidFill>
                            <a:schemeClr val="accent4">
                              <a:lumMod val="5000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210370"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/>
                        <a:t>2 этап. </a:t>
                      </a:r>
                      <a:r>
                        <a:rPr kumimoji="0" lang="ru-RU" sz="1600" kern="1200" dirty="0" smtClean="0"/>
                        <a:t>Организационный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Формирование творческих групп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Объединение </a:t>
                      </a:r>
                      <a:r>
                        <a:rPr lang="ru-RU" sz="1400" baseline="0" dirty="0" smtClean="0"/>
                        <a:t> в </a:t>
                      </a:r>
                      <a:r>
                        <a:rPr lang="ru-RU" sz="1400" dirty="0" smtClean="0"/>
                        <a:t>группы</a:t>
                      </a:r>
                      <a:r>
                        <a:rPr lang="ru-RU" sz="1400" dirty="0"/>
                        <a:t>, распределение обязанностей между членами команды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Организационная работа по объединению школьников в группы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22357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Определение источников, способов сбора и анализа информации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Совместная работа по разработке заданий, вопросов для поисковой деятельности, подбор литературы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Предлагает основную литературу, способы сбора информации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83434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Установление способов предоставления результатов (формы отчета) и критериев оценки результата и процесса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Обсуждение и корректировка форм предоставления результата и критерий оценивания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/>
                        <a:t>Предлагает формы отчета и примерные критерии оценивания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Этапы и содержание работы над проектом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8361929"/>
              </p:ext>
            </p:extLst>
          </p:nvPr>
        </p:nvGraphicFramePr>
        <p:xfrm>
          <a:off x="0" y="714356"/>
          <a:ext cx="9144000" cy="66106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71604"/>
                <a:gridCol w="2978052"/>
                <a:gridCol w="2326990"/>
                <a:gridCol w="2267354"/>
              </a:tblGrid>
              <a:tr h="6331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Этапы работы</a:t>
                      </a:r>
                      <a:endParaRPr lang="ru-RU" sz="16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Содержание работы</a:t>
                      </a:r>
                      <a:endParaRPr lang="ru-RU" sz="16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Деятельность обучающихся</a:t>
                      </a:r>
                      <a:endParaRPr lang="ru-RU" sz="16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solidFill>
                              <a:schemeClr val="tx2"/>
                            </a:solidFill>
                          </a:ln>
                          <a:latin typeface="+mn-lt"/>
                        </a:rPr>
                        <a:t>Деятельность учителя</a:t>
                      </a:r>
                      <a:endParaRPr lang="ru-RU" sz="1600" b="0" dirty="0">
                        <a:ln>
                          <a:solidFill>
                            <a:schemeClr val="tx2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3123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этап.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Осуществление деятельности</a:t>
                      </a:r>
                      <a:endParaRPr lang="ru-RU" sz="14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"Плана действий» учащихся в проекте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участников проекта по своим индивидуальным или групповым исследовательским, творческим задачам.</a:t>
                      </a:r>
                      <a:b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+mn-lt"/>
                        </a:rPr>
                        <a:t>Контролирует ход деятельности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4405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Осуществление накопления информации путем работы с литературой, анкетирование,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сравнительный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анализ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ее обобщение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Поисковая деятельность по накоплению, систематизации, обобщению информации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Консультации, координирование работы обучающихся</a:t>
                      </a:r>
                      <a:endParaRPr lang="ru-RU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6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50000"/>
                        </a:lnSpc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Промежуточные обсуждения полученных данных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обсуждают полученные данные в группах,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равнивают полученные результаты с данной гипотезой</a:t>
                      </a:r>
                    </a:p>
                    <a:p>
                      <a:pPr marL="72000">
                        <a:lnSpc>
                          <a:spcPct val="150000"/>
                        </a:lnSpc>
                      </a:pP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Консультации, координирование работы обучающихся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  <a:p>
                      <a:pPr marL="72000">
                        <a:lnSpc>
                          <a:spcPct val="150000"/>
                        </a:lnSpc>
                      </a:pP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Опрос  учащихся 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15362" cy="5633720"/>
        </p:xfrm>
        <a:graphic>
          <a:graphicData uri="http://schemas.openxmlformats.org/drawingml/2006/table">
            <a:tbl>
              <a:tblPr firstRow="1" lastRow="1">
                <a:tableStyleId>{E8B1032C-EA38-4F05-BA0D-38AFFFC7BED3}</a:tableStyleId>
              </a:tblPr>
              <a:tblGrid>
                <a:gridCol w="2100262"/>
                <a:gridCol w="2171700"/>
                <a:gridCol w="2171700"/>
                <a:gridCol w="21717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/>
                        <a:t>1. Кто такой домовой?</a:t>
                      </a:r>
                      <a:endParaRPr lang="ru-RU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Маленький человечек.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       Гном.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 Злой старик.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     Колдун.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 2.Как вы его себе представляете?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Лохматый, неряшливый.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Вредный, злой.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Весёлый проказник.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Агрессивный.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                                            3. Где живёт?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В доме на чердаке.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      В лесу.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В сундуке у бабушки.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 В деревенских домах, в городе его нет.</a:t>
                      </a: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                                         4. Чем занимается?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Стережёт дом.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Пугает людей.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Вредит ленивым.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Заботится о домашних.</a:t>
                      </a: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                                        5. Во что одет?</a:t>
                      </a: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j-lt"/>
                          <a:ea typeface="Times New Roman"/>
                          <a:cs typeface="Times New Roman"/>
                        </a:rPr>
                        <a:t>Рубаха, штаны, лапти.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j-lt"/>
                          <a:ea typeface="Times New Roman"/>
                          <a:cs typeface="Times New Roman"/>
                        </a:rPr>
                        <a:t>   В лохмотья.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j-lt"/>
                          <a:ea typeface="Times New Roman"/>
                          <a:cs typeface="Times New Roman"/>
                        </a:rPr>
                        <a:t>Одежды нет, он волосатый.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j-lt"/>
                          <a:ea typeface="Times New Roman"/>
                          <a:cs typeface="Times New Roman"/>
                        </a:rPr>
                        <a:t>Сапоги, брюки, пиджак.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/>
              <a:t>Сравнительный анализ образа домового в литературных произведениях.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82530480"/>
              </p:ext>
            </p:extLst>
          </p:nvPr>
        </p:nvGraphicFramePr>
        <p:xfrm>
          <a:off x="304800" y="1071547"/>
          <a:ext cx="8686800" cy="53135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95600"/>
                <a:gridCol w="2657484"/>
                <a:gridCol w="3133716"/>
              </a:tblGrid>
              <a:tr h="795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Автор и название произведения.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Облик  </a:t>
                      </a:r>
                      <a:r>
                        <a:rPr lang="ru-RU" sz="1600" dirty="0"/>
                        <a:t>домового.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Положительный  или отрицательный герой.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04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Г.Х.Андерсен «Домовой и хозяйка»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Домовой одет в серый балахон, красную шапку.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Герой обидчивый  (сердится на хозяйку, т.к. она не верит в его существование, не угощает кашей в Сочельник). Домовой творит пакости: раздувает огонь над пищей, делает дыры в чулках, открывает коту чулан, чтобы он слизал сметану.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58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Наталия Белостоцкая «Домовой у лавочника»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Герой привязан к хозяину, благодарный.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Т.И.Александрова «</a:t>
                      </a:r>
                      <a:r>
                        <a:rPr lang="ru-RU" sz="1600" b="0" dirty="0" err="1"/>
                        <a:t>Домовёнок</a:t>
                      </a:r>
                      <a:r>
                        <a:rPr lang="ru-RU" sz="1600" b="0" dirty="0"/>
                        <a:t> Кузя»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Небольшой, лохматый, в красной рубашке.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Дружелюбный, забавный, хозяйственный.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1348</TotalTime>
  <Words>818</Words>
  <Application>Microsoft Office PowerPoint</Application>
  <PresentationFormat>Экран (4:3)</PresentationFormat>
  <Paragraphs>143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                                                                                                      Паначева Л.Н,  учитель МКС(К)ОУ «Школа-интернат VIII вида» г Трехгорный. </vt:lpstr>
      <vt:lpstr>принципы организации проектной деятельности</vt:lpstr>
      <vt:lpstr>Алгоритм подготовки учебного проекта</vt:lpstr>
      <vt:lpstr>Этапы и содержание работы над проектом</vt:lpstr>
      <vt:lpstr>Правила проектной деятельности</vt:lpstr>
      <vt:lpstr>Этапы и содержание работы над проектом</vt:lpstr>
      <vt:lpstr>Этапы и содержание работы над проектом</vt:lpstr>
      <vt:lpstr>Опрос  учащихся  школы. </vt:lpstr>
      <vt:lpstr>Сравнительный анализ образа домового в литературных произведениях.  </vt:lpstr>
      <vt:lpstr>Этапы и содержание работы над проектом</vt:lpstr>
      <vt:lpstr>Слайд 11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образцова</dc:title>
  <dc:creator>joker</dc:creator>
  <cp:lastModifiedBy>User</cp:lastModifiedBy>
  <cp:revision>142</cp:revision>
  <dcterms:created xsi:type="dcterms:W3CDTF">2012-08-16T10:27:56Z</dcterms:created>
  <dcterms:modified xsi:type="dcterms:W3CDTF">2015-02-19T03:20:07Z</dcterms:modified>
</cp:coreProperties>
</file>