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57" r:id="rId4"/>
    <p:sldId id="268" r:id="rId5"/>
    <p:sldId id="262" r:id="rId6"/>
    <p:sldId id="266" r:id="rId7"/>
    <p:sldId id="267" r:id="rId8"/>
    <p:sldId id="261" r:id="rId9"/>
    <p:sldId id="270" r:id="rId10"/>
    <p:sldId id="271" r:id="rId11"/>
    <p:sldId id="272" r:id="rId12"/>
    <p:sldId id="259" r:id="rId13"/>
    <p:sldId id="260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tolkru.com/pogovorka/page/where-is-the-day-where-night-and-day-off-here.php" TargetMode="Externa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yandex.ru/images/search?text=&#1080;&#1079;&#1086;&#1075;&#1088;&#1072;&#1092;&#1099;&amp;img_url=https://ds03.infourok.ru/uploads/ex/07bc/000585fb-26570f7b/hello_html_m1635ae5.jpg&amp;pos=1&amp;rpt=simage&amp;lr=11218" TargetMode="External"/><Relationship Id="rId2" Type="http://schemas.openxmlformats.org/officeDocument/2006/relationships/hyperlink" Target="https://yandex.ru/images/search?text=&#1085;&#1080;&#1079;&#1080;&#1085;&#1072;%20&#1101;&#1090;&#1086;%20&#1085;&#1080;&#1079;&#1082;&#1086;&#1077;%20&#1084;&#1077;&#1089;&#1090;&#1086;&amp;img_url=https://fs01.infourok.ru/images/doc/15/20128/img18.jpg&amp;pos=18&amp;rpt=simage&amp;lr=11218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sbornik-mudrosti.ru/poslovicy-i-pogovorki-pro-konya/" TargetMode="External"/><Relationship Id="rId5" Type="http://schemas.openxmlformats.org/officeDocument/2006/relationships/hyperlink" Target="http://mirdetstva5.ru/zagadki-prro-noch" TargetMode="External"/><Relationship Id="rId4" Type="http://schemas.openxmlformats.org/officeDocument/2006/relationships/hyperlink" Target="https://yandex.ru/images/search?text=&#1085;&#1086;&#1095;&#1100;&amp;img_url=https://ellibrodelanoche.files.wordpress.com/2013/01/noche_brillante.jpg&amp;pos=17&amp;rpt=simage&amp;lr=11218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528" y="1628800"/>
            <a:ext cx="8060432" cy="1223962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Аналитическая работа над словом </a:t>
            </a:r>
            <a:br>
              <a:rPr lang="ru-RU" sz="4000" b="1" dirty="0" smtClean="0">
                <a:solidFill>
                  <a:srgbClr val="FF0000"/>
                </a:solidFill>
              </a:rPr>
            </a:br>
            <a:r>
              <a:rPr lang="ru-RU" sz="4000" b="1" dirty="0" smtClean="0">
                <a:solidFill>
                  <a:srgbClr val="FF0000"/>
                </a:solidFill>
              </a:rPr>
              <a:t>на материале родственных слов </a:t>
            </a:r>
            <a:br>
              <a:rPr lang="ru-RU" sz="4000" b="1" dirty="0" smtClean="0">
                <a:solidFill>
                  <a:srgbClr val="FF0000"/>
                </a:solidFill>
              </a:rPr>
            </a:br>
            <a:r>
              <a:rPr lang="ru-RU" sz="4000" b="1" dirty="0" smtClean="0">
                <a:solidFill>
                  <a:srgbClr val="FF0000"/>
                </a:solidFill>
              </a:rPr>
              <a:t>на логопедических занятиях </a:t>
            </a:r>
            <a:br>
              <a:rPr lang="ru-RU" sz="4000" b="1" dirty="0" smtClean="0">
                <a:solidFill>
                  <a:srgbClr val="FF0000"/>
                </a:solidFill>
              </a:rPr>
            </a:br>
            <a:r>
              <a:rPr lang="ru-RU" sz="4000" b="1" dirty="0" smtClean="0">
                <a:solidFill>
                  <a:srgbClr val="FF0000"/>
                </a:solidFill>
              </a:rPr>
              <a:t>(слова, начинающиеся с буквы «</a:t>
            </a:r>
            <a:r>
              <a:rPr lang="ru-RU" sz="4000" b="1" dirty="0" err="1" smtClean="0">
                <a:solidFill>
                  <a:srgbClr val="FF0000"/>
                </a:solidFill>
              </a:rPr>
              <a:t>н</a:t>
            </a:r>
            <a:r>
              <a:rPr lang="ru-RU" sz="4000" b="1" dirty="0" smtClean="0">
                <a:solidFill>
                  <a:srgbClr val="FF0000"/>
                </a:solidFill>
              </a:rPr>
              <a:t>»)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b="1" dirty="0" smtClean="0">
              <a:solidFill>
                <a:srgbClr val="FF33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23928" y="5157192"/>
            <a:ext cx="5032648" cy="1439863"/>
          </a:xfrm>
        </p:spPr>
        <p:txBody>
          <a:bodyPr>
            <a:normAutofit/>
          </a:bodyPr>
          <a:lstStyle/>
          <a:p>
            <a:pPr algn="r" eaLnBrk="1" hangingPunct="1">
              <a:lnSpc>
                <a:spcPct val="90000"/>
              </a:lnSpc>
            </a:pPr>
            <a:r>
              <a:rPr lang="ru-RU" sz="2400" b="1" dirty="0" smtClean="0">
                <a:solidFill>
                  <a:schemeClr val="tx1"/>
                </a:solidFill>
              </a:rPr>
              <a:t>Учитель – логопед </a:t>
            </a:r>
          </a:p>
          <a:p>
            <a:pPr algn="r" eaLnBrk="1" hangingPunct="1">
              <a:lnSpc>
                <a:spcPct val="90000"/>
              </a:lnSpc>
            </a:pPr>
            <a:r>
              <a:rPr lang="ru-RU" sz="2400" b="1" dirty="0" smtClean="0">
                <a:solidFill>
                  <a:schemeClr val="tx1"/>
                </a:solidFill>
              </a:rPr>
              <a:t>МБОУ СОШ №135</a:t>
            </a:r>
          </a:p>
          <a:p>
            <a:pPr algn="r" eaLnBrk="1" hangingPunct="1">
              <a:lnSpc>
                <a:spcPct val="90000"/>
              </a:lnSpc>
            </a:pPr>
            <a:r>
              <a:rPr lang="ru-RU" sz="2400" b="1" dirty="0" smtClean="0">
                <a:solidFill>
                  <a:schemeClr val="tx1"/>
                </a:solidFill>
              </a:rPr>
              <a:t>Новикова С.Г.</a:t>
            </a:r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lum bright="-10000" contrast="2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62" r="6250" b="46158"/>
          <a:stretch>
            <a:fillRect/>
          </a:stretch>
        </p:blipFill>
        <p:spPr bwMode="auto">
          <a:xfrm>
            <a:off x="323528" y="3573016"/>
            <a:ext cx="4248472" cy="28529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ЗАГАДКА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4000" dirty="0" smtClean="0"/>
          </a:p>
          <a:p>
            <a:pPr algn="ctr">
              <a:buNone/>
            </a:pPr>
            <a:r>
              <a:rPr lang="ru-RU" sz="4000" dirty="0" smtClean="0"/>
              <a:t>Старушка чёрным платком</a:t>
            </a:r>
            <a:br>
              <a:rPr lang="ru-RU" sz="4000" dirty="0" smtClean="0"/>
            </a:br>
            <a:r>
              <a:rPr lang="ru-RU" sz="4000" dirty="0" smtClean="0"/>
              <a:t>Небо занавесила.</a:t>
            </a:r>
            <a:endParaRPr lang="ru-RU" sz="4000" dirty="0"/>
          </a:p>
        </p:txBody>
      </p:sp>
      <p:pic>
        <p:nvPicPr>
          <p:cNvPr id="25602" name="Picture 2" descr="https://ellibrodelanoche.files.wordpress.com/2013/01/noche_brillan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8712968" cy="64087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dirty="0" smtClean="0">
                <a:solidFill>
                  <a:srgbClr val="FF0000"/>
                </a:solidFill>
              </a:rPr>
              <a:t>НОЧЬ</a:t>
            </a:r>
          </a:p>
        </p:txBody>
      </p:sp>
      <p:sp>
        <p:nvSpPr>
          <p:cNvPr id="120835" name="Содержимое 2"/>
          <p:cNvSpPr>
            <a:spLocks noGrp="1"/>
          </p:cNvSpPr>
          <p:nvPr>
            <p:ph sz="half" idx="1"/>
          </p:nvPr>
        </p:nvSpPr>
        <p:spPr>
          <a:xfrm>
            <a:off x="3491880" y="1628800"/>
            <a:ext cx="4038600" cy="4525963"/>
          </a:xfrm>
        </p:spPr>
        <p:txBody>
          <a:bodyPr/>
          <a:lstStyle/>
          <a:p>
            <a:pPr eaLnBrk="1" hangingPunct="1"/>
            <a:r>
              <a:rPr lang="ru-RU" sz="3600" b="1" dirty="0" smtClean="0"/>
              <a:t>ночник</a:t>
            </a:r>
          </a:p>
          <a:p>
            <a:pPr eaLnBrk="1" hangingPunct="1"/>
            <a:r>
              <a:rPr lang="ru-RU" sz="3600" b="1" dirty="0" smtClean="0"/>
              <a:t>ночка</a:t>
            </a:r>
          </a:p>
          <a:p>
            <a:pPr eaLnBrk="1" hangingPunct="1"/>
            <a:r>
              <a:rPr lang="ru-RU" sz="3600" b="1" dirty="0" smtClean="0"/>
              <a:t>ночной</a:t>
            </a:r>
          </a:p>
          <a:p>
            <a:pPr eaLnBrk="1" hangingPunct="1"/>
            <a:r>
              <a:rPr lang="ru-RU" sz="3600" b="1" dirty="0" err="1" smtClean="0"/>
              <a:t>ночнушка</a:t>
            </a:r>
            <a:endParaRPr lang="ru-RU" sz="3600" b="1" dirty="0" smtClean="0"/>
          </a:p>
          <a:p>
            <a:pPr eaLnBrk="1" hangingPunct="1"/>
            <a:r>
              <a:rPr lang="ru-RU" sz="3600" b="1" dirty="0" smtClean="0"/>
              <a:t>ноченька</a:t>
            </a:r>
          </a:p>
          <a:p>
            <a:pPr eaLnBrk="1" hangingPunct="1"/>
            <a:r>
              <a:rPr lang="ru-RU" sz="3600" b="1" dirty="0" smtClean="0"/>
              <a:t>переночевал</a:t>
            </a:r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Содержимое 2"/>
          <p:cNvSpPr>
            <a:spLocks noGrp="1"/>
          </p:cNvSpPr>
          <p:nvPr>
            <p:ph sz="half" idx="1"/>
          </p:nvPr>
        </p:nvSpPr>
        <p:spPr>
          <a:xfrm>
            <a:off x="250825" y="260350"/>
            <a:ext cx="8893175" cy="63373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ru-RU" dirty="0" smtClean="0"/>
              <a:t> </a:t>
            </a:r>
            <a:r>
              <a:rPr lang="ru-RU" sz="4400" u="sng" dirty="0" smtClean="0">
                <a:hlinkClick r:id="rId2"/>
              </a:rPr>
              <a:t>День и  ночь - сутки прочь.</a:t>
            </a:r>
            <a:endParaRPr lang="ru-RU" sz="4400" u="sng" dirty="0" smtClean="0"/>
          </a:p>
          <a:p>
            <a:pPr eaLnBrk="1" hangingPunct="1"/>
            <a:endParaRPr lang="ru-RU" sz="4400" u="sng" dirty="0" smtClean="0"/>
          </a:p>
          <a:p>
            <a:pPr eaLnBrk="1" hangingPunct="1"/>
            <a:r>
              <a:rPr lang="ru-RU" sz="4400" u="sng" dirty="0" smtClean="0">
                <a:hlinkClick r:id="rId2"/>
              </a:rPr>
              <a:t>Воробьиная ночь</a:t>
            </a:r>
            <a:r>
              <a:rPr lang="ru-RU" sz="4400" u="sng" dirty="0" smtClean="0"/>
              <a:t>.</a:t>
            </a:r>
            <a:r>
              <a:rPr lang="ru-RU" sz="4400" dirty="0" smtClean="0"/>
              <a:t> </a:t>
            </a:r>
          </a:p>
          <a:p>
            <a:pPr eaLnBrk="1" hangingPunct="1">
              <a:buNone/>
            </a:pPr>
            <a:r>
              <a:rPr lang="ru-RU" sz="4400" dirty="0" smtClean="0"/>
              <a:t>Короткая летняя ночь с ливнями.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4400" dirty="0" smtClean="0"/>
              <a:t> </a:t>
            </a:r>
          </a:p>
          <a:p>
            <a:r>
              <a:rPr lang="ru-RU" sz="4400" u="sng" dirty="0" smtClean="0">
                <a:hlinkClick r:id="rId2"/>
              </a:rPr>
              <a:t>На ночь глядя.</a:t>
            </a:r>
          </a:p>
          <a:p>
            <a:pPr eaLnBrk="1" hangingPunct="1">
              <a:buNone/>
            </a:pPr>
            <a:r>
              <a:rPr lang="ru-RU" sz="4400" dirty="0" smtClean="0"/>
              <a:t>Кто-то куда-то собирается перед</a:t>
            </a:r>
          </a:p>
          <a:p>
            <a:pPr eaLnBrk="1" hangingPunct="1">
              <a:buNone/>
            </a:pPr>
            <a:r>
              <a:rPr lang="ru-RU" sz="4400" dirty="0" smtClean="0"/>
              <a:t>наступлением темноты.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4800" b="1" dirty="0" smtClean="0"/>
              <a:t>Источники:</a:t>
            </a:r>
            <a:endParaRPr lang="ru-RU" sz="4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1520" y="908720"/>
            <a:ext cx="8712968" cy="5688632"/>
          </a:xfrm>
        </p:spPr>
        <p:txBody>
          <a:bodyPr>
            <a:normAutofit/>
          </a:bodyPr>
          <a:lstStyle/>
          <a:p>
            <a:pPr lvl="0"/>
            <a:r>
              <a:rPr lang="ru-RU" sz="1600" dirty="0" smtClean="0"/>
              <a:t>Азова О.И. «Логопедическая работа по коррекции </a:t>
            </a:r>
            <a:r>
              <a:rPr lang="ru-RU" sz="1600" dirty="0" err="1" smtClean="0"/>
              <a:t>дизорфографии</a:t>
            </a:r>
            <a:r>
              <a:rPr lang="ru-RU" sz="1600" dirty="0" smtClean="0"/>
              <a:t> у младших школьников с общим недоразвитием речи» </a:t>
            </a:r>
          </a:p>
          <a:p>
            <a:r>
              <a:rPr lang="ru-RU" sz="1600" dirty="0" err="1" smtClean="0"/>
              <a:t>Коноваленко</a:t>
            </a:r>
            <a:r>
              <a:rPr lang="ru-RU" sz="1600" dirty="0" smtClean="0"/>
              <a:t> В. В. «Родственные слова»</a:t>
            </a:r>
          </a:p>
          <a:p>
            <a:r>
              <a:rPr lang="ru-RU" sz="1600" dirty="0" smtClean="0"/>
              <a:t>Мазина В.Д.  «</a:t>
            </a:r>
            <a:r>
              <a:rPr lang="ru-RU" sz="1600" dirty="0" err="1" smtClean="0"/>
              <a:t>Дизорфография</a:t>
            </a:r>
            <a:r>
              <a:rPr lang="ru-RU" sz="1600" dirty="0" smtClean="0"/>
              <a:t>» (</a:t>
            </a:r>
            <a:r>
              <a:rPr lang="ru-RU" sz="1600" dirty="0" err="1" smtClean="0"/>
              <a:t>вебинар</a:t>
            </a:r>
            <a:r>
              <a:rPr lang="ru-RU" sz="1600" dirty="0" smtClean="0"/>
              <a:t>)</a:t>
            </a:r>
          </a:p>
          <a:p>
            <a:pPr lvl="0"/>
            <a:r>
              <a:rPr lang="ru-RU" sz="1600" dirty="0" err="1" smtClean="0"/>
              <a:t>Якимчук</a:t>
            </a:r>
            <a:r>
              <a:rPr lang="ru-RU" sz="1600" dirty="0" smtClean="0"/>
              <a:t> Т.А. </a:t>
            </a:r>
            <a:r>
              <a:rPr lang="ru-RU" sz="1600" smtClean="0"/>
              <a:t>«Родственные слова» (презентация)</a:t>
            </a:r>
          </a:p>
          <a:p>
            <a:r>
              <a:rPr lang="en-US" sz="1600" smtClean="0">
                <a:hlinkClick r:id="rId2"/>
              </a:rPr>
              <a:t>https</a:t>
            </a:r>
            <a:r>
              <a:rPr lang="en-US" sz="1600" dirty="0" smtClean="0">
                <a:hlinkClick r:id="rId2"/>
              </a:rPr>
              <a:t>://yandex.ru/images/search?text=</a:t>
            </a:r>
            <a:r>
              <a:rPr lang="ru-RU" sz="1600" dirty="0" smtClean="0">
                <a:hlinkClick r:id="rId2"/>
              </a:rPr>
              <a:t>низина%20это%20низкое%20место&amp;</a:t>
            </a:r>
            <a:r>
              <a:rPr lang="en-US" sz="1600" dirty="0" err="1" smtClean="0">
                <a:hlinkClick r:id="rId2"/>
              </a:rPr>
              <a:t>img_url</a:t>
            </a:r>
            <a:r>
              <a:rPr lang="en-US" sz="1600" dirty="0" smtClean="0">
                <a:hlinkClick r:id="rId2"/>
              </a:rPr>
              <a:t>=https%3A%2F%2Ffs01.infourok.ru%2Fimages%2Fdoc%2F15%2F20128%2Fimg18.jpg&amp;pos=18&amp;rpt=</a:t>
            </a:r>
            <a:r>
              <a:rPr lang="en-US" sz="1600" dirty="0" err="1" smtClean="0">
                <a:hlinkClick r:id="rId2"/>
              </a:rPr>
              <a:t>simage&amp;lr</a:t>
            </a:r>
            <a:r>
              <a:rPr lang="en-US" sz="1600" dirty="0" smtClean="0">
                <a:hlinkClick r:id="rId2"/>
              </a:rPr>
              <a:t>=11218</a:t>
            </a:r>
            <a:endParaRPr lang="ru-RU" sz="1600" dirty="0" smtClean="0"/>
          </a:p>
          <a:p>
            <a:r>
              <a:rPr lang="en-US" sz="1600" dirty="0" smtClean="0">
                <a:hlinkClick r:id="rId3"/>
              </a:rPr>
              <a:t>https://yandex.ru/images/search?text=</a:t>
            </a:r>
            <a:r>
              <a:rPr lang="ru-RU" sz="1600" dirty="0" err="1" smtClean="0">
                <a:hlinkClick r:id="rId3"/>
              </a:rPr>
              <a:t>изографы&amp;</a:t>
            </a:r>
            <a:r>
              <a:rPr lang="en-US" sz="1600" dirty="0" err="1" smtClean="0">
                <a:hlinkClick r:id="rId3"/>
              </a:rPr>
              <a:t>img_url</a:t>
            </a:r>
            <a:r>
              <a:rPr lang="en-US" sz="1600" dirty="0" smtClean="0">
                <a:hlinkClick r:id="rId3"/>
              </a:rPr>
              <a:t>=https%3A%2F%2Fds03.infourok.ru%2Fuploads%2Fex%2F07bc%2F000585fb-26570f7b%2Fhello_html_m1635ae5.jpg&amp;pos=1&amp;rpt=</a:t>
            </a:r>
            <a:r>
              <a:rPr lang="en-US" sz="1600" dirty="0" err="1" smtClean="0">
                <a:hlinkClick r:id="rId3"/>
              </a:rPr>
              <a:t>simage&amp;lr</a:t>
            </a:r>
            <a:r>
              <a:rPr lang="en-US" sz="1600" dirty="0" smtClean="0">
                <a:hlinkClick r:id="rId3"/>
              </a:rPr>
              <a:t>=11218</a:t>
            </a:r>
            <a:endParaRPr lang="ru-RU" sz="1600" dirty="0" smtClean="0"/>
          </a:p>
          <a:p>
            <a:r>
              <a:rPr lang="en-US" sz="1600" dirty="0" smtClean="0">
                <a:hlinkClick r:id="rId4"/>
              </a:rPr>
              <a:t>https://yandex.ru/images/search?text=</a:t>
            </a:r>
            <a:r>
              <a:rPr lang="ru-RU" sz="1600" dirty="0" err="1" smtClean="0">
                <a:hlinkClick r:id="rId4"/>
              </a:rPr>
              <a:t>ночь&amp;</a:t>
            </a:r>
            <a:r>
              <a:rPr lang="en-US" sz="1600" dirty="0" err="1" smtClean="0">
                <a:hlinkClick r:id="rId4"/>
              </a:rPr>
              <a:t>img_url</a:t>
            </a:r>
            <a:r>
              <a:rPr lang="en-US" sz="1600" dirty="0" smtClean="0">
                <a:hlinkClick r:id="rId4"/>
              </a:rPr>
              <a:t>=https%3A%2F%2Fellibrodelanoche.files.wordpress.com%2F2013%2F01%2Fnoche_brillante.jpg&amp;pos=17&amp;rpt=</a:t>
            </a:r>
            <a:r>
              <a:rPr lang="en-US" sz="1600" dirty="0" err="1" smtClean="0">
                <a:hlinkClick r:id="rId4"/>
              </a:rPr>
              <a:t>simage&amp;lr</a:t>
            </a:r>
            <a:r>
              <a:rPr lang="en-US" sz="1600" dirty="0" smtClean="0">
                <a:hlinkClick r:id="rId4"/>
              </a:rPr>
              <a:t>=11218</a:t>
            </a:r>
            <a:endParaRPr lang="ru-RU" sz="1600" dirty="0" smtClean="0"/>
          </a:p>
          <a:p>
            <a:r>
              <a:rPr lang="en-US" sz="1600" dirty="0" smtClean="0">
                <a:hlinkClick r:id="rId5"/>
              </a:rPr>
              <a:t>http://mirdetstva5.ru/zagadki-prro-noch</a:t>
            </a:r>
            <a:endParaRPr lang="ru-RU" sz="1600" dirty="0" smtClean="0"/>
          </a:p>
          <a:p>
            <a:r>
              <a:rPr lang="en-US" sz="1600" dirty="0" smtClean="0">
                <a:hlinkClick r:id="rId6"/>
              </a:rPr>
              <a:t>http://sbornik-mudrosti.ru/poslovicy-i-pogovorki-pro-konya/</a:t>
            </a:r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548680"/>
            <a:ext cx="3921200" cy="535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971600" y="3573016"/>
            <a:ext cx="121539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ни +</a:t>
            </a:r>
            <a:endParaRPr lang="ru-RU" sz="4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300192" y="3573016"/>
            <a:ext cx="26100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- амок =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dirty="0" smtClean="0">
                <a:solidFill>
                  <a:srgbClr val="FF0000"/>
                </a:solidFill>
              </a:rPr>
              <a:t>НИЗ</a:t>
            </a:r>
          </a:p>
        </p:txBody>
      </p:sp>
      <p:sp>
        <p:nvSpPr>
          <p:cNvPr id="117763" name="Содержимое 2"/>
          <p:cNvSpPr>
            <a:spLocks noGrp="1"/>
          </p:cNvSpPr>
          <p:nvPr>
            <p:ph sz="half" idx="1"/>
          </p:nvPr>
        </p:nvSpPr>
        <p:spPr>
          <a:xfrm>
            <a:off x="3635896" y="1484784"/>
            <a:ext cx="4038600" cy="4525963"/>
          </a:xfrm>
        </p:spPr>
        <p:txBody>
          <a:bodyPr>
            <a:noAutofit/>
          </a:bodyPr>
          <a:lstStyle/>
          <a:p>
            <a:pPr eaLnBrk="1" hangingPunct="1"/>
            <a:r>
              <a:rPr lang="ru-RU" sz="3600" b="1" dirty="0" smtClean="0"/>
              <a:t>низко</a:t>
            </a:r>
          </a:p>
          <a:p>
            <a:pPr eaLnBrk="1" hangingPunct="1"/>
            <a:r>
              <a:rPr lang="ru-RU" sz="3600" b="1" dirty="0" smtClean="0"/>
              <a:t>низкий</a:t>
            </a:r>
          </a:p>
          <a:p>
            <a:pPr eaLnBrk="1" hangingPunct="1"/>
            <a:r>
              <a:rPr lang="ru-RU" sz="3600" b="1" dirty="0" smtClean="0"/>
              <a:t>низина</a:t>
            </a:r>
          </a:p>
          <a:p>
            <a:pPr eaLnBrk="1" hangingPunct="1"/>
            <a:r>
              <a:rPr lang="ru-RU" sz="3600" b="1" dirty="0" smtClean="0"/>
              <a:t>низенький</a:t>
            </a:r>
          </a:p>
          <a:p>
            <a:pPr eaLnBrk="1" hangingPunct="1"/>
            <a:r>
              <a:rPr lang="ru-RU" sz="3600" b="1" dirty="0" smtClean="0"/>
              <a:t>снизить</a:t>
            </a:r>
          </a:p>
          <a:p>
            <a:pPr eaLnBrk="1" hangingPunct="1"/>
            <a:r>
              <a:rPr lang="ru-RU" sz="3600" b="1" dirty="0" err="1" smtClean="0"/>
              <a:t>низковато</a:t>
            </a:r>
            <a:endParaRPr lang="ru-RU" sz="3600" b="1" dirty="0" smtClean="0"/>
          </a:p>
          <a:p>
            <a:pPr eaLnBrk="1" hangingPunct="1"/>
            <a:r>
              <a:rPr lang="ru-RU" sz="3600" b="1" dirty="0" smtClean="0"/>
              <a:t>унизить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НИЗИНА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://freeppt4u.com/u/storage/ppt_36867/5fb3-1445955573-07.jpg"/>
          <p:cNvPicPr>
            <a:picLocks noChangeAspect="1" noChangeArrowheads="1"/>
          </p:cNvPicPr>
          <p:nvPr/>
        </p:nvPicPr>
        <p:blipFill>
          <a:blip r:embed="rId2" cstate="print"/>
          <a:srcRect l="4725" t="18900" r="8336" b="6761"/>
          <a:stretch>
            <a:fillRect/>
          </a:stretch>
        </p:blipFill>
        <p:spPr bwMode="auto">
          <a:xfrm>
            <a:off x="971600" y="1412776"/>
            <a:ext cx="7056784" cy="49685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60648"/>
            <a:ext cx="8291264" cy="61206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Над крышей дома низко пролетал </a:t>
            </a:r>
          </a:p>
          <a:p>
            <a:pPr>
              <a:buNone/>
            </a:pPr>
            <a:r>
              <a:rPr lang="ru-RU" sz="3600" dirty="0" smtClean="0"/>
              <a:t>вертолёт со звёздами на бортах.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АНАГРАММА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19256" cy="4525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4800" b="1" spc="6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4800" b="1" spc="600" dirty="0" smtClean="0">
                <a:solidFill>
                  <a:srgbClr val="FF0000"/>
                </a:solidFill>
              </a:rPr>
              <a:t>СОН</a:t>
            </a:r>
            <a:endParaRPr lang="ru-RU" sz="4800" b="1" spc="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dirty="0" smtClean="0">
                <a:solidFill>
                  <a:srgbClr val="FF0000"/>
                </a:solidFill>
              </a:rPr>
              <a:t>НОС</a:t>
            </a:r>
          </a:p>
        </p:txBody>
      </p:sp>
      <p:sp>
        <p:nvSpPr>
          <p:cNvPr id="117763" name="Содержимое 2"/>
          <p:cNvSpPr>
            <a:spLocks noGrp="1"/>
          </p:cNvSpPr>
          <p:nvPr>
            <p:ph sz="half" idx="1"/>
          </p:nvPr>
        </p:nvSpPr>
        <p:spPr>
          <a:xfrm>
            <a:off x="3563888" y="1628800"/>
            <a:ext cx="4038600" cy="4525963"/>
          </a:xfrm>
        </p:spPr>
        <p:txBody>
          <a:bodyPr>
            <a:normAutofit/>
          </a:bodyPr>
          <a:lstStyle/>
          <a:p>
            <a:pPr eaLnBrk="1" hangingPunct="1"/>
            <a:r>
              <a:rPr lang="ru-RU" sz="3600" b="1" dirty="0" smtClean="0"/>
              <a:t>носик</a:t>
            </a:r>
          </a:p>
          <a:p>
            <a:pPr eaLnBrk="1" hangingPunct="1"/>
            <a:r>
              <a:rPr lang="ru-RU" sz="3600" b="1" dirty="0" smtClean="0"/>
              <a:t>носище</a:t>
            </a:r>
          </a:p>
          <a:p>
            <a:r>
              <a:rPr lang="ru-RU" sz="3600" b="1" dirty="0" smtClean="0"/>
              <a:t>носишко</a:t>
            </a:r>
          </a:p>
          <a:p>
            <a:r>
              <a:rPr lang="ru-RU" sz="3600" b="1" dirty="0" smtClean="0"/>
              <a:t>носит</a:t>
            </a:r>
          </a:p>
          <a:p>
            <a:pPr eaLnBrk="1" hangingPunct="1"/>
            <a:r>
              <a:rPr lang="ru-RU" sz="3600" b="1" dirty="0" smtClean="0"/>
              <a:t>носовой</a:t>
            </a:r>
          </a:p>
          <a:p>
            <a:pPr eaLnBrk="1" hangingPunct="1"/>
            <a:r>
              <a:rPr lang="ru-RU" sz="3600" b="1" dirty="0" smtClean="0"/>
              <a:t>переносица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>
            <a:normAutofit lnSpcReduction="10000"/>
          </a:bodyPr>
          <a:lstStyle/>
          <a:p>
            <a:r>
              <a:rPr lang="ru-RU" sz="3600" b="1" dirty="0" smtClean="0"/>
              <a:t>Зарубить себе на носу.</a:t>
            </a:r>
          </a:p>
          <a:p>
            <a:pPr>
              <a:buNone/>
            </a:pPr>
            <a:r>
              <a:rPr lang="ru-RU" dirty="0" smtClean="0"/>
              <a:t>Запомнить крепко – накрепко.</a:t>
            </a:r>
          </a:p>
          <a:p>
            <a:pPr>
              <a:buNone/>
            </a:pPr>
            <a:endParaRPr lang="ru-RU" dirty="0" smtClean="0"/>
          </a:p>
          <a:p>
            <a:r>
              <a:rPr lang="ru-RU" sz="3600" b="1" dirty="0" smtClean="0"/>
              <a:t>Остаться  с  носом . </a:t>
            </a:r>
          </a:p>
          <a:p>
            <a:pPr>
              <a:buNone/>
            </a:pPr>
            <a:r>
              <a:rPr lang="ru-RU" dirty="0" smtClean="0"/>
              <a:t>Потерпеть неудачу, остаться ни с чем.</a:t>
            </a:r>
          </a:p>
          <a:p>
            <a:pPr>
              <a:buNone/>
            </a:pPr>
            <a:endParaRPr lang="ru-RU" dirty="0" smtClean="0"/>
          </a:p>
          <a:p>
            <a:r>
              <a:rPr lang="ru-RU" sz="3600" b="1" dirty="0" smtClean="0"/>
              <a:t>С  гулькин нос.</a:t>
            </a:r>
          </a:p>
          <a:p>
            <a:pPr>
              <a:buNone/>
            </a:pPr>
            <a:r>
              <a:rPr lang="ru-RU" dirty="0" smtClean="0"/>
              <a:t>Очень мало. </a:t>
            </a:r>
          </a:p>
          <a:p>
            <a:pPr>
              <a:buNone/>
            </a:pPr>
            <a:endParaRPr lang="ru-RU" dirty="0" smtClean="0"/>
          </a:p>
          <a:p>
            <a:r>
              <a:rPr lang="ru-RU" sz="3600" b="1" dirty="0" smtClean="0"/>
              <a:t>Комар носа не подточит.</a:t>
            </a:r>
          </a:p>
          <a:p>
            <a:pPr>
              <a:buNone/>
            </a:pPr>
            <a:r>
              <a:rPr lang="ru-RU" dirty="0" smtClean="0"/>
              <a:t>Не к чему придраться.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1" descr="http://big-pig.ucoz.ru/pictures/1/0081_child_fig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260648"/>
            <a:ext cx="2703785" cy="3225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141</Words>
  <Application>Microsoft Office PowerPoint</Application>
  <PresentationFormat>Экран (4:3)</PresentationFormat>
  <Paragraphs>68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Аналитическая работа над словом  на материале родственных слов  на логопедических занятиях  (слова, начинающиеся с буквы «н») </vt:lpstr>
      <vt:lpstr>Слайд 2</vt:lpstr>
      <vt:lpstr>НИЗ</vt:lpstr>
      <vt:lpstr>НИЗИНА</vt:lpstr>
      <vt:lpstr>Слайд 5</vt:lpstr>
      <vt:lpstr>Слайд 6</vt:lpstr>
      <vt:lpstr>АНАГРАММА</vt:lpstr>
      <vt:lpstr>НОС</vt:lpstr>
      <vt:lpstr>Слайд 9</vt:lpstr>
      <vt:lpstr>Слайд 10</vt:lpstr>
      <vt:lpstr>ЗАГАДКА</vt:lpstr>
      <vt:lpstr>НОЧЬ</vt:lpstr>
      <vt:lpstr>Слайд 13</vt:lpstr>
      <vt:lpstr>Источники: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Кож-</dc:title>
  <cp:lastModifiedBy>НовиковаС Светлана Геннадьевна</cp:lastModifiedBy>
  <cp:revision>16</cp:revision>
  <dcterms:modified xsi:type="dcterms:W3CDTF">2018-10-19T10:26:57Z</dcterms:modified>
</cp:coreProperties>
</file>