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8" r:id="rId3"/>
    <p:sldId id="257" r:id="rId4"/>
    <p:sldId id="260" r:id="rId5"/>
    <p:sldId id="258" r:id="rId6"/>
    <p:sldId id="261" r:id="rId7"/>
    <p:sldId id="263" r:id="rId8"/>
    <p:sldId id="256" r:id="rId9"/>
    <p:sldId id="259" r:id="rId10"/>
    <p:sldId id="271" r:id="rId11"/>
    <p:sldId id="264" r:id="rId12"/>
    <p:sldId id="267" r:id="rId13"/>
    <p:sldId id="273" r:id="rId14"/>
    <p:sldId id="274" r:id="rId15"/>
    <p:sldId id="275" r:id="rId16"/>
    <p:sldId id="276" r:id="rId17"/>
    <p:sldId id="265" r:id="rId18"/>
    <p:sldId id="272" r:id="rId19"/>
    <p:sldId id="277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EFB51-894C-480F-89CB-4AE5BBE3A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92957-08E3-4671-A6A0-4FE6EAC61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D7CDA-2F3C-4139-9969-D61685FC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7A366-57EF-41E0-A6BC-AD58AE49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ACE51-8B87-4CAA-BCA8-587C9EE9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8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962FD-D8AA-4C21-ACB1-EB0DDC37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E1A065-F129-4953-840B-5B9AD727E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22324-B715-437E-BAE2-59373AFB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E77FF-5504-46BC-ABB0-67A0B8A6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22D43-3FD5-49F4-85F3-CDFF59DE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6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F9229A-37BC-4CF6-9B77-C2B8DA3B2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9991DD-61D4-4733-8128-D22544EB0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527FA-7F15-4A74-8AC1-1EC66CF4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A1733-3351-4B4B-A6A6-492D243C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E0546-D696-4459-BFE3-1405974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5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B2F48-1C3D-4DBA-88AF-99B2FBC3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DE673-0215-44FE-B4D8-B437B765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C6CF3-752E-492B-BC30-9105C6A3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7E492-BEDC-449B-9F1E-3E9B3BCF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6BD2F-4674-49A5-BBDF-30E12914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6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0899F-746E-4EB9-8CD3-1C8516BF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EFF3B1-DAB7-4913-AE3B-62148C853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A5C85-BA41-45CB-B9B3-AC3C6B2B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517E1-3734-442A-9372-EF49B5F4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47AD-BFDB-4759-A82C-695DCB9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478ED-FEE0-47CB-A4D3-65373824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045B9-DA0C-443D-B8A3-E911A8D72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C57B27-6E44-4F32-8EDC-33CDA9A1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D9D0FA-AFFA-4764-A4AD-253D29AE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E8EC6-F526-4091-BB0F-4BEB9187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A1667A-D5CF-4B34-BAB0-29218F33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4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FBA9-3A84-4D9B-B0CF-96BE522A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3D183-358E-4660-A1C2-B1FC72641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C70D3D-87E1-44B2-A13C-085225FDB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DACF1-4D62-48A3-9091-5AA7A8BD5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6BA830-9EFE-4F5C-B9A7-44906692C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5CC93B-E554-4027-8DFA-6152482C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CCB4B0-584F-4758-9239-889E0250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27E28-FA93-4553-A177-E63469BB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5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5C437-5AAD-47C0-8B82-F557BA9E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82DB22-413F-42BA-BC6E-E86423A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B5C88-D79D-4D75-AF87-A394C41E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94B7FF-A866-4DBB-AFAB-13FC78EE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2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14CA8B-9C1E-4920-9719-FDC6B5F1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32B972-D759-4787-8B0B-D32EF662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229F6F-8AFC-46D7-90E6-55609AFE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2495F-A2E1-4A84-9455-E01C9604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FC393-D6E4-40F9-8317-6F1DE2FF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3CEE0A-BEC3-4711-A67C-CEA3CE6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4B0D24-41E4-4733-9734-5A31374F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383F6F-666F-452E-BBBA-094DAB85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5160D7-BF8A-4D1B-B1A5-A2435F94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B5F6-17EA-4B02-A51B-F4E3575C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A597F9-B130-4F70-9E62-C50477796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C7399-332B-413F-B11C-175A5C59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4E013-F172-4DF1-9E14-BBBBD5BF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5DE2B-FD21-4970-A1C7-F7CD0E89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0A623E-F9F3-4EBA-90D9-1EC7B1E4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7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FCC50-3AA1-42B0-92AD-E1705EC1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A77FE6-FBAD-417B-B780-DEA09E65A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29C0F-6CFD-4DA2-A6C3-44C0FDB4C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7C32-8D25-4089-BFAC-E0EC1182D2E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1FE20-A03E-44A3-8A22-5EB4837EE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F76EC3-63C8-4474-B071-0909C6198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ED4D-10A0-46A2-B273-D149A8762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4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ELAS/sbqDYUcy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UFEn/CQosE6PM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5E35E7-1F98-4E22-834F-037A5C4CE472}"/>
              </a:ext>
            </a:extLst>
          </p:cNvPr>
          <p:cNvSpPr txBox="1"/>
          <p:nvPr/>
        </p:nvSpPr>
        <p:spPr>
          <a:xfrm>
            <a:off x="1659467" y="338667"/>
            <a:ext cx="9076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 школа №110»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512DCA-2AE0-438A-BC1D-DC5AEB0CA424}"/>
              </a:ext>
            </a:extLst>
          </p:cNvPr>
          <p:cNvSpPr/>
          <p:nvPr/>
        </p:nvSpPr>
        <p:spPr>
          <a:xfrm>
            <a:off x="1863078" y="1519995"/>
            <a:ext cx="84658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</a:t>
            </a:r>
          </a:p>
          <a:p>
            <a:pPr algn="ctr"/>
            <a:r>
              <a:rPr lang="ru-R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природе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456F4-FDFB-4005-AE86-E54D1C69B217}"/>
              </a:ext>
            </a:extLst>
          </p:cNvPr>
          <p:cNvSpPr txBox="1"/>
          <p:nvPr/>
        </p:nvSpPr>
        <p:spPr>
          <a:xfrm>
            <a:off x="5689600" y="4312356"/>
            <a:ext cx="5847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учитель общественных дисциплин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Кузина Ольга Александровна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57E3F-83F9-4DFC-8015-1914FD81479D}"/>
              </a:ext>
            </a:extLst>
          </p:cNvPr>
          <p:cNvSpPr txBox="1"/>
          <p:nvPr/>
        </p:nvSpPr>
        <p:spPr>
          <a:xfrm>
            <a:off x="3708400" y="6150001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Трехгорный  - 2022</a:t>
            </a:r>
          </a:p>
        </p:txBody>
      </p:sp>
    </p:spTree>
    <p:extLst>
      <p:ext uri="{BB962C8B-B14F-4D97-AF65-F5344CB8AC3E}">
        <p14:creationId xmlns:p14="http://schemas.microsoft.com/office/powerpoint/2010/main" val="310594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473241"/>
            <a:ext cx="7291130" cy="4888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85642" y="0"/>
            <a:ext cx="45112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Эколята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325B3F-3EA1-41C4-8162-12928890B786}"/>
              </a:ext>
            </a:extLst>
          </p:cNvPr>
          <p:cNvSpPr/>
          <p:nvPr/>
        </p:nvSpPr>
        <p:spPr>
          <a:xfrm>
            <a:off x="5452606" y="6357387"/>
            <a:ext cx="454483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cloud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public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ELAS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sbqDYUcyc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B3841-714A-495F-A75A-6878DF643914}"/>
              </a:ext>
            </a:extLst>
          </p:cNvPr>
          <p:cNvSpPr txBox="1"/>
          <p:nvPr/>
        </p:nvSpPr>
        <p:spPr>
          <a:xfrm>
            <a:off x="2193794" y="6378739"/>
            <a:ext cx="325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Ссылка на сигнал </a:t>
            </a:r>
            <a:r>
              <a:rPr lang="en-US" dirty="0"/>
              <a:t>SOS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83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BF68C5-2004-423F-A49F-E4AD2E8291A9}"/>
              </a:ext>
            </a:extLst>
          </p:cNvPr>
          <p:cNvSpPr/>
          <p:nvPr/>
        </p:nvSpPr>
        <p:spPr>
          <a:xfrm>
            <a:off x="225777" y="368880"/>
            <a:ext cx="112437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уважительного и бережного отношения к природе.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9EE7F5-BF5D-42F1-B672-9BB78D8060A8}"/>
              </a:ext>
            </a:extLst>
          </p:cNvPr>
          <p:cNvSpPr/>
          <p:nvPr/>
        </p:nvSpPr>
        <p:spPr>
          <a:xfrm>
            <a:off x="67733" y="1806276"/>
            <a:ext cx="1205653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 Сформировать первоначальные умения и навыки экологически грамотного и безопасного для природы и для самого человека поведения;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Сформировать умения  сохранять природу и при необходимости оказывать ей помощь, а также навыков элементарной природоохранной деятельности в ближайшем окружении.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Воспитывать гуманное, эмоционально-положительное, бережное, заботливое отношение к миру природы и окружающему миру в целом.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2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6B3E-E157-491A-86E0-B14BF8AF5237}"/>
              </a:ext>
            </a:extLst>
          </p:cNvPr>
          <p:cNvSpPr txBox="1"/>
          <p:nvPr/>
        </p:nvSpPr>
        <p:spPr>
          <a:xfrm>
            <a:off x="1761067" y="327378"/>
            <a:ext cx="83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 по станциям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780B4-399C-42D0-8540-D0410661E5E8}"/>
              </a:ext>
            </a:extLst>
          </p:cNvPr>
          <p:cNvSpPr txBox="1"/>
          <p:nvPr/>
        </p:nvSpPr>
        <p:spPr>
          <a:xfrm>
            <a:off x="409873" y="993349"/>
            <a:ext cx="11613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на математическую грамотность.</a:t>
            </a:r>
          </a:p>
          <a:p>
            <a:r>
              <a:rPr lang="ru-RU" b="1" dirty="0"/>
              <a:t>Заполните пропуски в тексте решив задачу. </a:t>
            </a:r>
            <a:endParaRPr lang="ru-RU" dirty="0"/>
          </a:p>
          <a:p>
            <a:r>
              <a:rPr lang="ru-RU" b="1" dirty="0"/>
              <a:t>Задача. </a:t>
            </a:r>
            <a:r>
              <a:rPr lang="ru-RU" dirty="0"/>
              <a:t>В нашем городе проживает свыше 32000 человек. Представим, что каждый четвёртый побывав в соседнем лесу, бросит там пакетик из-под чипсов и пластиковую бутылку. Сколько всего пакетов и бутылок будет под каждым деревом, если в лесу  всего 400 деревьев?</a:t>
            </a:r>
          </a:p>
          <a:p>
            <a:endParaRPr lang="ru-RU" dirty="0"/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9DC16B96-795B-40ED-95D1-A87E2AA56ED0}"/>
              </a:ext>
            </a:extLst>
          </p:cNvPr>
          <p:cNvSpPr txBox="1"/>
          <p:nvPr/>
        </p:nvSpPr>
        <p:spPr>
          <a:xfrm>
            <a:off x="304800" y="2653113"/>
            <a:ext cx="3228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Задание 2. Развитие креативного мышления</a:t>
            </a:r>
            <a:endParaRPr lang="ru-RU" dirty="0"/>
          </a:p>
          <a:p>
            <a:r>
              <a:rPr lang="ru-RU" dirty="0"/>
              <a:t>-Рассмотрите иллюстрацию и составьте схему  вторичного использования  любого вида мусора.</a:t>
            </a:r>
          </a:p>
          <a:p>
            <a:endParaRPr lang="ru-RU" dirty="0"/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3C34518B-7B0B-47D5-8A23-BF487AF702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4441552"/>
            <a:ext cx="2957689" cy="2148910"/>
          </a:xfrm>
          <a:prstGeom prst="rect">
            <a:avLst/>
          </a:prstGeom>
        </p:spPr>
      </p:pic>
      <p:sp>
        <p:nvSpPr>
          <p:cNvPr id="9" name="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A19C8ADC-6A7C-4D19-A230-88AAB2A81E27}"/>
              </a:ext>
            </a:extLst>
          </p:cNvPr>
          <p:cNvSpPr/>
          <p:nvPr/>
        </p:nvSpPr>
        <p:spPr>
          <a:xfrm>
            <a:off x="3576147" y="2412450"/>
            <a:ext cx="8297333" cy="1587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ru-RU" b="1" dirty="0"/>
              <a:t>Задание 3 на читательскую  </a:t>
            </a:r>
            <a:r>
              <a:rPr lang="ru-RU" b="1"/>
              <a:t>и информационную грамотность</a:t>
            </a: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Прочитайте текст стр. 49-50, проанализируйте его, сделайте вывод и  заполните таблицу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1003C9A-3EE4-4334-9174-FEDFF74BD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01960"/>
              </p:ext>
            </p:extLst>
          </p:nvPr>
        </p:nvGraphicFramePr>
        <p:xfrm>
          <a:off x="4307665" y="3725041"/>
          <a:ext cx="7227842" cy="1297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3921">
                  <a:extLst>
                    <a:ext uri="{9D8B030D-6E8A-4147-A177-3AD203B41FA5}">
                      <a16:colId xmlns:a16="http://schemas.microsoft.com/office/drawing/2014/main" val="167292512"/>
                    </a:ext>
                  </a:extLst>
                </a:gridCol>
                <a:gridCol w="3613921">
                  <a:extLst>
                    <a:ext uri="{9D8B030D-6E8A-4147-A177-3AD203B41FA5}">
                      <a16:colId xmlns:a16="http://schemas.microsoft.com/office/drawing/2014/main" val="1677693409"/>
                    </a:ext>
                  </a:extLst>
                </a:gridCol>
              </a:tblGrid>
              <a:tr h="6485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 народа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Отношение к природе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272"/>
                  </a:ext>
                </a:extLst>
              </a:tr>
              <a:tr h="6485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367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035BAA06-9CC8-481F-82F1-483120E96BC3}"/>
              </a:ext>
            </a:extLst>
          </p:cNvPr>
          <p:cNvSpPr/>
          <p:nvPr/>
        </p:nvSpPr>
        <p:spPr>
          <a:xfrm>
            <a:off x="3702756" y="5195327"/>
            <a:ext cx="8127998" cy="137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«облако слов» – ассоциаций к слову «экология».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Применяя использованные слова  составьте правила бережного отношения к природе.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4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0498" y="161910"/>
            <a:ext cx="9765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Лес-</a:t>
            </a:r>
            <a:r>
              <a:rPr lang="ru-RU" sz="3200" dirty="0"/>
              <a:t> уникальная экологическая система. Не зря леса называют легкими планеты.</a:t>
            </a:r>
          </a:p>
        </p:txBody>
      </p:sp>
      <p:pic>
        <p:nvPicPr>
          <p:cNvPr id="1029" name="Picture 5" descr="https://ae04.alicdn.com/kf/HTB1eqdIlRyWBuNkSmFPq6xguVXa2/Laeac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" y="2540977"/>
            <a:ext cx="5285181" cy="35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.wallhere.com/photos/89/4d/creativity_forest_lungs-193503.jpg!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49" y="1517871"/>
            <a:ext cx="6118505" cy="34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0584611" y="5857336"/>
            <a:ext cx="854015" cy="7591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9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4518B-7B0B-47D5-8A23-BF487AF702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0" y="500422"/>
            <a:ext cx="3994031" cy="3096792"/>
          </a:xfrm>
          <a:prstGeom prst="rect">
            <a:avLst/>
          </a:prstGeom>
        </p:spPr>
      </p:pic>
      <p:pic>
        <p:nvPicPr>
          <p:cNvPr id="2050" name="Picture 2" descr="https://molibden-wolfram.ru/wp-content/uploads/f/1/b/f1b111a2747da844f4b77f54d68c827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4" y="914400"/>
            <a:ext cx="7154171" cy="53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543464" y="5973791"/>
            <a:ext cx="785004" cy="6124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2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956476" y="5841011"/>
            <a:ext cx="1032962" cy="7504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1003C9A-3EE4-4334-9174-FEDFF74BD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01960"/>
              </p:ext>
            </p:extLst>
          </p:nvPr>
        </p:nvGraphicFramePr>
        <p:xfrm>
          <a:off x="1083211" y="1533379"/>
          <a:ext cx="9495692" cy="4914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47846">
                  <a:extLst>
                    <a:ext uri="{9D8B030D-6E8A-4147-A177-3AD203B41FA5}">
                      <a16:colId xmlns:a16="http://schemas.microsoft.com/office/drawing/2014/main" val="167292512"/>
                    </a:ext>
                  </a:extLst>
                </a:gridCol>
                <a:gridCol w="4747846">
                  <a:extLst>
                    <a:ext uri="{9D8B030D-6E8A-4147-A177-3AD203B41FA5}">
                      <a16:colId xmlns:a16="http://schemas.microsoft.com/office/drawing/2014/main" val="1677693409"/>
                    </a:ext>
                  </a:extLst>
                </a:gridCol>
              </a:tblGrid>
              <a:tr h="3230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Название народа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Отношение к природе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272"/>
                  </a:ext>
                </a:extLst>
              </a:tr>
              <a:tr h="87840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славян был праздник «именины Земли»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Люди не беспокоили землю, не 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пахали и не сеяли.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3670"/>
                  </a:ext>
                </a:extLst>
              </a:tr>
              <a:tr h="878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Саамы (северный народ)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Считали Землю живым существом и верили, что она чувствует боль, а поэтому её нельзя было ранить и т.д.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301">
                <a:tc>
                  <a:txBody>
                    <a:bodyPr/>
                    <a:lstStyle/>
                    <a:p>
                      <a:r>
                        <a:rPr lang="ru-RU" sz="2000" dirty="0"/>
                        <a:t>Народы коми, якуты, эвенки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Охотник должен</a:t>
                      </a:r>
                      <a:r>
                        <a:rPr lang="ru-RU" sz="2000" baseline="0" dirty="0"/>
                        <a:t> был соблюдать правила: не проявлять жестокости к зверю, не трогать детенышей животных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23">
                <a:tc>
                  <a:txBody>
                    <a:bodyPr/>
                    <a:lstStyle/>
                    <a:p>
                      <a:r>
                        <a:rPr lang="ru-RU" sz="2000" dirty="0"/>
                        <a:t>Народы Севера (</a:t>
                      </a:r>
                      <a:r>
                        <a:rPr lang="ru-RU" sz="2000" dirty="0" err="1"/>
                        <a:t>нивхы</a:t>
                      </a:r>
                      <a:r>
                        <a:rPr lang="ru-RU" sz="2000" dirty="0"/>
                        <a:t>, эвенки)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Существовала традиция выращивания медвежонка, для кормления делали ритуальную посуду: корытце, чашку, большой ковш и ложку.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94377" y="378880"/>
            <a:ext cx="57408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Отношение к природе </a:t>
            </a:r>
          </a:p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разных народов в древности </a:t>
            </a:r>
          </a:p>
        </p:txBody>
      </p:sp>
    </p:spTree>
    <p:extLst>
      <p:ext uri="{BB962C8B-B14F-4D97-AF65-F5344CB8AC3E}">
        <p14:creationId xmlns:p14="http://schemas.microsoft.com/office/powerpoint/2010/main" val="14475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3.ppt-online.org/files3/slide/x/Xe3ZJOIS6EApv7qf0u9W4zFoB1sHMtKgjPkC5N/slid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46" y="408412"/>
            <a:ext cx="8149986" cy="610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9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FAF4F-80E0-4F76-8B98-29A0146C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2" b="39270"/>
          <a:stretch/>
        </p:blipFill>
        <p:spPr>
          <a:xfrm>
            <a:off x="155829" y="1461673"/>
            <a:ext cx="5466038" cy="159173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F10A08-F155-4123-A842-5DCF48996ED2}"/>
              </a:ext>
            </a:extLst>
          </p:cNvPr>
          <p:cNvSpPr/>
          <p:nvPr/>
        </p:nvSpPr>
        <p:spPr>
          <a:xfrm>
            <a:off x="4239200" y="99958"/>
            <a:ext cx="34652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5E22C4-8DC1-4816-ADE6-B7B519A0E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0" y="3366973"/>
            <a:ext cx="5036511" cy="21798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E25202-4D10-4066-BC19-470B3654F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31" y="1310957"/>
            <a:ext cx="5002349" cy="29608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DE6B63-05A1-49BF-B5A3-561AD565A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93" y="4480271"/>
            <a:ext cx="4777478" cy="23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9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FAF4F-80E0-4F76-8B98-29A0146C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2" b="39270"/>
          <a:stretch/>
        </p:blipFill>
        <p:spPr>
          <a:xfrm>
            <a:off x="273774" y="1323650"/>
            <a:ext cx="5466038" cy="159173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F10A08-F155-4123-A842-5DCF48996ED2}"/>
              </a:ext>
            </a:extLst>
          </p:cNvPr>
          <p:cNvSpPr/>
          <p:nvPr/>
        </p:nvSpPr>
        <p:spPr>
          <a:xfrm>
            <a:off x="4239200" y="99958"/>
            <a:ext cx="34652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5E22C4-8DC1-4816-ADE6-B7B519A0E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8" y="4140328"/>
            <a:ext cx="5036511" cy="21798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E25202-4D10-4066-BC19-470B3654F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4" y="761677"/>
            <a:ext cx="3943801" cy="23343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DE6B63-05A1-49BF-B5A3-561AD565A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14" y="4078303"/>
            <a:ext cx="4777478" cy="230386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76126F-6B92-4BED-9E17-90F9700C4D47}"/>
              </a:ext>
            </a:extLst>
          </p:cNvPr>
          <p:cNvSpPr/>
          <p:nvPr/>
        </p:nvSpPr>
        <p:spPr>
          <a:xfrm>
            <a:off x="2792030" y="3032332"/>
            <a:ext cx="61812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</a:t>
            </a:r>
          </a:p>
        </p:txBody>
      </p:sp>
    </p:spTree>
    <p:extLst>
      <p:ext uri="{BB962C8B-B14F-4D97-AF65-F5344CB8AC3E}">
        <p14:creationId xmlns:p14="http://schemas.microsoft.com/office/powerpoint/2010/main" val="163803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188" y="801705"/>
            <a:ext cx="10055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Домашнее задание на выбор.</a:t>
            </a:r>
          </a:p>
          <a:p>
            <a:r>
              <a:rPr lang="ru-RU" sz="3600" dirty="0"/>
              <a:t>1. Придумать  задачу, решение которой помогло бы нам оценить вред, наносимый нами окружающей природе.</a:t>
            </a:r>
          </a:p>
          <a:p>
            <a:r>
              <a:rPr lang="ru-RU" sz="3600" dirty="0"/>
              <a:t>2. Подготовить сообщение о заповедниках Челябинской области</a:t>
            </a:r>
          </a:p>
          <a:p>
            <a:r>
              <a:rPr lang="ru-RU" sz="3600" dirty="0"/>
              <a:t>3. Подготовить сообщение о значении Красной или Черной книгах Челябинской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40179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18.img.avito.st/avatar/social/1024x1024/4733032218.jpg">
            <a:extLst>
              <a:ext uri="{FF2B5EF4-FFF2-40B4-BE49-F238E27FC236}">
                <a16:creationId xmlns:a16="http://schemas.microsoft.com/office/drawing/2014/main" id="{3E0732DC-A440-4492-8D4C-8E913E24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23" y="246944"/>
            <a:ext cx="6364111" cy="6364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52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D042FD-E216-4411-A3F3-C61F20A4D7A7}"/>
              </a:ext>
            </a:extLst>
          </p:cNvPr>
          <p:cNvSpPr/>
          <p:nvPr/>
        </p:nvSpPr>
        <p:spPr>
          <a:xfrm>
            <a:off x="1964268" y="1483989"/>
            <a:ext cx="8263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человека </a:t>
            </a:r>
          </a:p>
          <a:p>
            <a:pPr algn="ctr"/>
            <a:r>
              <a:rPr lang="ru-RU" sz="6000" b="1" i="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– </a:t>
            </a:r>
          </a:p>
          <a:p>
            <a:pPr algn="ctr"/>
            <a:r>
              <a:rPr lang="ru-RU" sz="6000" b="1" i="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 зеркало его души.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1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497266-7C21-48AB-A3F2-DBB82CF2C84B}"/>
              </a:ext>
            </a:extLst>
          </p:cNvPr>
          <p:cNvSpPr/>
          <p:nvPr/>
        </p:nvSpPr>
        <p:spPr>
          <a:xfrm>
            <a:off x="6924676" y="382356"/>
            <a:ext cx="4486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того земля жалеет.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5DFFE4-F922-439B-B53E-2DDD948CCED5}"/>
              </a:ext>
            </a:extLst>
          </p:cNvPr>
          <p:cNvSpPr/>
          <p:nvPr/>
        </p:nvSpPr>
        <p:spPr>
          <a:xfrm>
            <a:off x="7085936" y="2578024"/>
            <a:ext cx="4646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видать и дерева.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B69D76-DA83-45F7-976E-E816AD427AA5}"/>
              </a:ext>
            </a:extLst>
          </p:cNvPr>
          <p:cNvSpPr/>
          <p:nvPr/>
        </p:nvSpPr>
        <p:spPr>
          <a:xfrm>
            <a:off x="6762602" y="3695656"/>
            <a:ext cx="5293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нужна ему зелёная ветка.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ABE838-2977-47A2-B336-372D2B1C2989}"/>
              </a:ext>
            </a:extLst>
          </p:cNvPr>
          <p:cNvSpPr/>
          <p:nvPr/>
        </p:nvSpPr>
        <p:spPr>
          <a:xfrm>
            <a:off x="7104493" y="1542084"/>
            <a:ext cx="3872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круглая сирота.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C6FC5-1612-4734-9E5C-E8CD7EE4D76A}"/>
              </a:ext>
            </a:extLst>
          </p:cNvPr>
          <p:cNvSpPr txBox="1"/>
          <p:nvPr/>
        </p:nvSpPr>
        <p:spPr>
          <a:xfrm>
            <a:off x="348346" y="320801"/>
            <a:ext cx="5905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Возвращай земле долг –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03E8F-B2BD-48AC-B754-C20F26B86C82}"/>
              </a:ext>
            </a:extLst>
          </p:cNvPr>
          <p:cNvSpPr txBox="1"/>
          <p:nvPr/>
        </p:nvSpPr>
        <p:spPr>
          <a:xfrm>
            <a:off x="6762603" y="5064287"/>
            <a:ext cx="4461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будет толк.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3C979C-7A61-455B-94FE-E039C1862876}"/>
              </a:ext>
            </a:extLst>
          </p:cNvPr>
          <p:cNvSpPr txBox="1"/>
          <p:nvPr/>
        </p:nvSpPr>
        <p:spPr>
          <a:xfrm>
            <a:off x="348346" y="1256865"/>
            <a:ext cx="659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Сломать дерево - секунда,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4068D-ED81-494F-8618-617FB454A517}"/>
              </a:ext>
            </a:extLst>
          </p:cNvPr>
          <p:cNvSpPr txBox="1"/>
          <p:nvPr/>
        </p:nvSpPr>
        <p:spPr>
          <a:xfrm>
            <a:off x="445906" y="4769571"/>
            <a:ext cx="539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беречь поросли,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B99513-743A-405F-A2D2-A7D4F3D33891}"/>
              </a:ext>
            </a:extLst>
          </p:cNvPr>
          <p:cNvSpPr txBox="1"/>
          <p:nvPr/>
        </p:nvSpPr>
        <p:spPr>
          <a:xfrm>
            <a:off x="445906" y="2235309"/>
            <a:ext cx="5081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землю лелеет –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491559-66A4-4FAE-9A9B-FCE95C6FA654}"/>
              </a:ext>
            </a:extLst>
          </p:cNvPr>
          <p:cNvSpPr txBox="1"/>
          <p:nvPr/>
        </p:nvSpPr>
        <p:spPr>
          <a:xfrm>
            <a:off x="451553" y="3285910"/>
            <a:ext cx="6491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нужна соловью золотая клетка,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F7B136-38F6-4F5F-8E69-62242A437A15}"/>
              </a:ext>
            </a:extLst>
          </p:cNvPr>
          <p:cNvSpPr txBox="1"/>
          <p:nvPr/>
        </p:nvSpPr>
        <p:spPr>
          <a:xfrm>
            <a:off x="6580008" y="5705635"/>
            <a:ext cx="5234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ырастить года.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11A21-E7BB-4983-B659-888DE3679F7A}"/>
              </a:ext>
            </a:extLst>
          </p:cNvPr>
          <p:cNvSpPr txBox="1"/>
          <p:nvPr/>
        </p:nvSpPr>
        <p:spPr>
          <a:xfrm>
            <a:off x="445907" y="5705635"/>
            <a:ext cx="539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хозяина земля- </a:t>
            </a:r>
          </a:p>
        </p:txBody>
      </p:sp>
    </p:spTree>
    <p:extLst>
      <p:ext uri="{BB962C8B-B14F-4D97-AF65-F5344CB8AC3E}">
        <p14:creationId xmlns:p14="http://schemas.microsoft.com/office/powerpoint/2010/main" val="353266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497266-7C21-48AB-A3F2-DBB82CF2C84B}"/>
              </a:ext>
            </a:extLst>
          </p:cNvPr>
          <p:cNvSpPr/>
          <p:nvPr/>
        </p:nvSpPr>
        <p:spPr>
          <a:xfrm>
            <a:off x="4134259" y="2160752"/>
            <a:ext cx="3629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того земля жалеет.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5DFFE4-F922-439B-B53E-2DDD948CCED5}"/>
              </a:ext>
            </a:extLst>
          </p:cNvPr>
          <p:cNvSpPr/>
          <p:nvPr/>
        </p:nvSpPr>
        <p:spPr>
          <a:xfrm>
            <a:off x="4042759" y="4477592"/>
            <a:ext cx="3721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видать и дерева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B69D76-DA83-45F7-976E-E816AD427AA5}"/>
              </a:ext>
            </a:extLst>
          </p:cNvPr>
          <p:cNvSpPr/>
          <p:nvPr/>
        </p:nvSpPr>
        <p:spPr>
          <a:xfrm>
            <a:off x="1956314" y="3512808"/>
            <a:ext cx="5293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нужна ему зелёная ветка.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ABE838-2977-47A2-B336-372D2B1C2989}"/>
              </a:ext>
            </a:extLst>
          </p:cNvPr>
          <p:cNvSpPr/>
          <p:nvPr/>
        </p:nvSpPr>
        <p:spPr>
          <a:xfrm>
            <a:off x="4066769" y="5416014"/>
            <a:ext cx="3138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круглая сирота.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C6FC5-1612-4734-9E5C-E8CD7EE4D76A}"/>
              </a:ext>
            </a:extLst>
          </p:cNvPr>
          <p:cNvSpPr txBox="1"/>
          <p:nvPr/>
        </p:nvSpPr>
        <p:spPr>
          <a:xfrm>
            <a:off x="451553" y="320801"/>
            <a:ext cx="549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Возвращай земле долг –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03E8F-B2BD-48AC-B754-C20F26B86C82}"/>
              </a:ext>
            </a:extLst>
          </p:cNvPr>
          <p:cNvSpPr txBox="1"/>
          <p:nvPr/>
        </p:nvSpPr>
        <p:spPr>
          <a:xfrm>
            <a:off x="5098664" y="330083"/>
            <a:ext cx="265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будет толк.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3C979C-7A61-455B-94FE-E039C1862876}"/>
              </a:ext>
            </a:extLst>
          </p:cNvPr>
          <p:cNvSpPr txBox="1"/>
          <p:nvPr/>
        </p:nvSpPr>
        <p:spPr>
          <a:xfrm>
            <a:off x="348346" y="1256865"/>
            <a:ext cx="5081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Сломать дерево - секунда,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4068D-ED81-494F-8618-617FB454A517}"/>
              </a:ext>
            </a:extLst>
          </p:cNvPr>
          <p:cNvSpPr txBox="1"/>
          <p:nvPr/>
        </p:nvSpPr>
        <p:spPr>
          <a:xfrm>
            <a:off x="414961" y="4503954"/>
            <a:ext cx="539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беречь поросли,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B99513-743A-405F-A2D2-A7D4F3D33891}"/>
              </a:ext>
            </a:extLst>
          </p:cNvPr>
          <p:cNvSpPr txBox="1"/>
          <p:nvPr/>
        </p:nvSpPr>
        <p:spPr>
          <a:xfrm>
            <a:off x="451554" y="2165683"/>
            <a:ext cx="508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землю лелеет –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491559-66A4-4FAE-9A9B-FCE95C6FA654}"/>
              </a:ext>
            </a:extLst>
          </p:cNvPr>
          <p:cNvSpPr txBox="1"/>
          <p:nvPr/>
        </p:nvSpPr>
        <p:spPr>
          <a:xfrm>
            <a:off x="414961" y="3017697"/>
            <a:ext cx="6491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нужна соловью золотая клетка,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F7B136-38F6-4F5F-8E69-62242A437A15}"/>
              </a:ext>
            </a:extLst>
          </p:cNvPr>
          <p:cNvSpPr txBox="1"/>
          <p:nvPr/>
        </p:nvSpPr>
        <p:spPr>
          <a:xfrm>
            <a:off x="5348208" y="1251934"/>
            <a:ext cx="371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ырастить года.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B0799-55AB-4B69-B6CD-7CFA11AB36F5}"/>
              </a:ext>
            </a:extLst>
          </p:cNvPr>
          <p:cNvSpPr txBox="1"/>
          <p:nvPr/>
        </p:nvSpPr>
        <p:spPr>
          <a:xfrm>
            <a:off x="451553" y="5442376"/>
            <a:ext cx="539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хозяина земля- </a:t>
            </a:r>
          </a:p>
        </p:txBody>
      </p:sp>
    </p:spTree>
    <p:extLst>
      <p:ext uri="{BB962C8B-B14F-4D97-AF65-F5344CB8AC3E}">
        <p14:creationId xmlns:p14="http://schemas.microsoft.com/office/powerpoint/2010/main" val="164937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15CB3-37C7-45CF-AF72-34E62F859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8" y="342459"/>
            <a:ext cx="3816505" cy="25418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8C7D9-F1B5-4F86-9726-5123F1280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21" y="342459"/>
            <a:ext cx="3396212" cy="25418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9C2897-EC26-454A-B910-BECAA4FDE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3" y="342460"/>
            <a:ext cx="4008940" cy="25418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F0DC08-AE43-4A3C-A0CF-0CDE7F1E5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69" y="3578579"/>
            <a:ext cx="4064794" cy="29934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1C42BE-6F12-4460-ADCE-AE53D4BA7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5" y="3578580"/>
            <a:ext cx="3836028" cy="29369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FA5010-5FCA-4F78-9EAC-69E5951237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52" y="3578579"/>
            <a:ext cx="3657600" cy="29369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FD1700-342D-474A-BC60-A8AD16739176}"/>
              </a:ext>
            </a:extLst>
          </p:cNvPr>
          <p:cNvSpPr txBox="1"/>
          <p:nvPr/>
        </p:nvSpPr>
        <p:spPr>
          <a:xfrm>
            <a:off x="5249924" y="1613385"/>
            <a:ext cx="19755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Рисунок 15">
            <a:hlinkClick r:id="rId8" action="ppaction://hlinksldjump"/>
            <a:extLst>
              <a:ext uri="{FF2B5EF4-FFF2-40B4-BE49-F238E27FC236}">
                <a16:creationId xmlns:a16="http://schemas.microsoft.com/office/drawing/2014/main" id="{11888F56-737E-4FB3-8D72-755B04510F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40" y="2437098"/>
            <a:ext cx="1507284" cy="15072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337F610-DB24-4439-B6C6-B4F0889CC9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19" y="2340621"/>
            <a:ext cx="1685171" cy="1685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94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15CB3-37C7-45CF-AF72-34E62F859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8" y="342459"/>
            <a:ext cx="3816505" cy="25418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8C7D9-F1B5-4F86-9726-5123F1280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21" y="342459"/>
            <a:ext cx="3396212" cy="25418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9C2897-EC26-454A-B910-BECAA4FDE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3" y="342460"/>
            <a:ext cx="4008940" cy="25418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F0DC08-AE43-4A3C-A0CF-0CDE7F1E5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69" y="3578579"/>
            <a:ext cx="4064794" cy="29934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1C42BE-6F12-4460-ADCE-AE53D4BA7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5" y="3578580"/>
            <a:ext cx="3836028" cy="29369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FA5010-5FCA-4F78-9EAC-69E5951237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52" y="3578579"/>
            <a:ext cx="3657600" cy="29369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FD1700-342D-474A-BC60-A8AD16739176}"/>
              </a:ext>
            </a:extLst>
          </p:cNvPr>
          <p:cNvSpPr txBox="1"/>
          <p:nvPr/>
        </p:nvSpPr>
        <p:spPr>
          <a:xfrm>
            <a:off x="5249924" y="1613385"/>
            <a:ext cx="19755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888F56-737E-4FB3-8D72-755B04510F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4" y="3578579"/>
            <a:ext cx="1041390" cy="1041390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  <a:extLst>
              <a:ext uri="{FF2B5EF4-FFF2-40B4-BE49-F238E27FC236}">
                <a16:creationId xmlns:a16="http://schemas.microsoft.com/office/drawing/2014/main" id="{E337F610-DB24-4439-B6C6-B4F0889CC9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67" y="2288518"/>
            <a:ext cx="1685171" cy="1685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FCFB5-81F2-45AA-B401-BF95CC845A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95" y="3475573"/>
            <a:ext cx="1041390" cy="10413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142689-F36F-4017-B126-3DF2584557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47" y="3452995"/>
            <a:ext cx="1041390" cy="10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15CB3-37C7-45CF-AF72-34E62F859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8" y="342459"/>
            <a:ext cx="3816505" cy="25418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8C7D9-F1B5-4F86-9726-5123F1280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12" y="342459"/>
            <a:ext cx="3396212" cy="25418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9C2897-EC26-454A-B910-BECAA4FDE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3" y="342460"/>
            <a:ext cx="4008940" cy="25418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F0DC08-AE43-4A3C-A0CF-0CDE7F1E5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69" y="3578579"/>
            <a:ext cx="4064794" cy="29934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1C42BE-6F12-4460-ADCE-AE53D4BA7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5" y="3578580"/>
            <a:ext cx="3836028" cy="29369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FA5010-5FCA-4F78-9EAC-69E5951237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52" y="3578579"/>
            <a:ext cx="3657600" cy="29369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888F56-737E-4FB3-8D72-755B04510F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4" y="3578579"/>
            <a:ext cx="1041390" cy="104139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337F610-DB24-4439-B6C6-B4F0889CC9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8" y="342458"/>
            <a:ext cx="769841" cy="76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FCFB5-81F2-45AA-B401-BF95CC845A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95" y="3475573"/>
            <a:ext cx="1041390" cy="10413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142689-F36F-4017-B126-3DF2584557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47" y="3452995"/>
            <a:ext cx="1041390" cy="10413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543340-F01A-498F-BAF2-2AF392E88A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22" y="352992"/>
            <a:ext cx="769841" cy="76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E4F1D2-29DB-45E7-8D59-0307D4F281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96" y="314579"/>
            <a:ext cx="769841" cy="76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53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512DCA-2AE0-438A-BC1D-DC5AEB0CA424}"/>
              </a:ext>
            </a:extLst>
          </p:cNvPr>
          <p:cNvSpPr/>
          <p:nvPr/>
        </p:nvSpPr>
        <p:spPr>
          <a:xfrm>
            <a:off x="412540" y="1045542"/>
            <a:ext cx="11228907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  <a:p>
            <a:pPr algn="ctr"/>
            <a:r>
              <a:rPr lang="ru-RU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</a:t>
            </a:r>
          </a:p>
          <a:p>
            <a:pPr algn="ctr"/>
            <a:r>
              <a:rPr lang="ru-RU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310594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958" y="539259"/>
            <a:ext cx="11041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серии «Жила- была царевна» «Спасение осьминога»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369" y="2743200"/>
            <a:ext cx="1116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Внимательно посмотреть фрагмент мультфильма и записать в тетрадь виды бытового мусора.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5389D8-B5FF-4CE9-B0BD-E61C1FB523CD}"/>
              </a:ext>
            </a:extLst>
          </p:cNvPr>
          <p:cNvSpPr/>
          <p:nvPr/>
        </p:nvSpPr>
        <p:spPr>
          <a:xfrm>
            <a:off x="3525738" y="1768813"/>
            <a:ext cx="471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https://cloud.mail.ru/public/UFEn/CQosE6PMW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2B615-AF27-41B8-B9CE-DFE9A11FB80B}"/>
              </a:ext>
            </a:extLst>
          </p:cNvPr>
          <p:cNvSpPr txBox="1"/>
          <p:nvPr/>
        </p:nvSpPr>
        <p:spPr>
          <a:xfrm>
            <a:off x="1098772" y="1768813"/>
            <a:ext cx="325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Ссылка на мультфильм</a:t>
            </a:r>
          </a:p>
        </p:txBody>
      </p:sp>
    </p:spTree>
    <p:extLst>
      <p:ext uri="{BB962C8B-B14F-4D97-AF65-F5344CB8AC3E}">
        <p14:creationId xmlns:p14="http://schemas.microsoft.com/office/powerpoint/2010/main" val="1324393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545</Words>
  <Application>Microsoft Office PowerPoint</Application>
  <PresentationFormat>Широкоэкранный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2022-11-23T16:07:15Z</dcterms:created>
  <dcterms:modified xsi:type="dcterms:W3CDTF">2023-10-31T17:03:27Z</dcterms:modified>
</cp:coreProperties>
</file>