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60" r:id="rId3"/>
    <p:sldId id="257" r:id="rId4"/>
    <p:sldId id="258" r:id="rId5"/>
    <p:sldId id="261" r:id="rId6"/>
    <p:sldId id="278" r:id="rId7"/>
    <p:sldId id="259" r:id="rId8"/>
    <p:sldId id="262" r:id="rId9"/>
    <p:sldId id="272" r:id="rId10"/>
    <p:sldId id="273" r:id="rId11"/>
    <p:sldId id="263" r:id="rId12"/>
    <p:sldId id="264" r:id="rId13"/>
    <p:sldId id="265" r:id="rId14"/>
    <p:sldId id="276" r:id="rId15"/>
    <p:sldId id="277" r:id="rId16"/>
    <p:sldId id="266" r:id="rId17"/>
    <p:sldId id="267" r:id="rId18"/>
    <p:sldId id="282" r:id="rId19"/>
    <p:sldId id="281" r:id="rId20"/>
    <p:sldId id="279" r:id="rId21"/>
    <p:sldId id="280" r:id="rId22"/>
    <p:sldId id="283" r:id="rId23"/>
    <p:sldId id="268" r:id="rId24"/>
    <p:sldId id="269" r:id="rId25"/>
    <p:sldId id="270" r:id="rId26"/>
    <p:sldId id="271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A6BFE-67E7-4563-BF7E-A73C93F1BE4E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C9A5-CA54-4125-8818-D5BA95A5E8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C9A5-CA54-4125-8818-D5BA95A5E8D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485778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развития критического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мышления</a:t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как способ достижения метапредметных результатов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786322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1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«Парные согласные»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357429"/>
          <a:ext cx="8229599" cy="376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1051037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Рассмотрите таблицу.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Какие слоги должны быть в пустых ячейках?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324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/>
                </a:tc>
              </a:tr>
              <a:tr h="903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032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Математика 1 класс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«Справа. Слева»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Прием: верные и неверные утверждения.</a:t>
            </a:r>
            <a:r>
              <a:rPr lang="ru-RU" b="1" dirty="0" smtClean="0"/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Верно ли, что я постучала пять раз?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Верно ли, что звуки доносились слева?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1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«Антонимы»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Прием: верные и неверные утверждения.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 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Верно ли, что речка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Кыштымка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самая глубокая в России?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Верно ли, что озеро Байкал – самое глубокое в мире?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1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«Антонимы»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Прием: перепутанные логические цепочки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3000372"/>
          <a:ext cx="6096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узкий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маленький</a:t>
                      </a:r>
                      <a:endParaRPr lang="ru-RU" dirty="0"/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пол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глубокий</a:t>
                      </a:r>
                      <a:endParaRPr lang="ru-RU" dirty="0"/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широкий</a:t>
                      </a:r>
                      <a:endParaRPr lang="ru-RU" dirty="0"/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потолок</a:t>
                      </a:r>
                      <a:endParaRPr lang="ru-RU" dirty="0"/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толстый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низкий</a:t>
                      </a:r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далеко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верх</a:t>
                      </a:r>
                      <a:endParaRPr lang="ru-RU" dirty="0"/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низ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тонкий</a:t>
                      </a:r>
                      <a:endParaRPr lang="ru-RU" dirty="0"/>
                    </a:p>
                  </a:txBody>
                  <a:tcPr/>
                </a:tc>
              </a:tr>
              <a:tr h="197208">
                <a:tc>
                  <a:txBody>
                    <a:bodyPr/>
                    <a:lstStyle/>
                    <a:p>
                      <a:r>
                        <a:rPr lang="ru-RU" dirty="0" smtClean="0"/>
                        <a:t>мелкий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близко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1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850112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0242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2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«Имя существительное»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Прием: перепутанные логические цепочки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Упражнение №2.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 разнести по трем столбикам.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Собака, лаять, корова, рычать, собачья,  летать, мычать, лев,   пчела, заячья, заяц.                          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13098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ФАЗА «РЕАЛИЗАЦИЯ СМЫСЛА» (ОСМЫСЛЕНИЯ)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Целеполагание как постановка учебной задачи на основе соотнесения того, что уже известно и того, что еще неизвестно;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поиск и выделение необходимой информации; применение методов поиска, в том числе с помощью компьютерных средств;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моделирование – преобразование объекта  из чувственной в модель;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построение логической цепи рассуждений; </a:t>
            </a:r>
          </a:p>
          <a:p>
            <a:pPr>
              <a:lnSpc>
                <a:spcPct val="120000"/>
              </a:lnSpc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инициативное сотрудничество.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Возможные приемы и методы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ahoma" pitchFamily="34" charset="0"/>
                <a:cs typeface="Arial" charset="0"/>
              </a:rPr>
              <a:t/>
            </a:r>
            <a:br>
              <a:rPr lang="ru-RU" dirty="0" smtClean="0">
                <a:latin typeface="Tahoma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маркировка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" action="ppaction://noaction"/>
              </a:rPr>
              <a:t>“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INSERT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”;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ведение различных записей типа двойного дневника, бортового журнала;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поиск ответов на поставленные в первой части занятия вопросы и т.д.; 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взаимоопрос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взаимообучение («ажурная пила», «зигзаг»).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	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"+"	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" -"	"?"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поставьте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"(да)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полях, если то, что вы читаете, соответствует тому, что вы знаете; 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- поставьте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"+"(плюс)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полях, если то, что вы читаете, является для вас новым; 	  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  - поставьте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 -"(минус)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полях, если то, что вы читаете, противоречит тому, что вы уже знали, или думали, что знаете;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- поставьте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"?"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полях, если то, что вы читаете, непонятно, или же вы хотели бы получить более подробные сведения по данному вопросу.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53"/>
            <a:ext cx="6215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приема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«ажурная пила»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77867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Первый этап: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Учащиеся разбиваются на группы по  4-6 человек для работы над материалом, который разбит на фрагменты. Каждый член группы находит материал по своей части.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Второй этап «Встреча экспертов»: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Учащиеся, изучающие один и тот же вопрос, но состоящие в разных группах, встречаются и обмениваются информацией как эксперты по данному вопросу.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100" dirty="0" smtClean="0"/>
              <a:t>       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Технология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упорядоченная совокупность действий, операций, обеспечивающая достижения прогнозируемого результата в измененных условиях образовательного и воспитательного процесса.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(В.В.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Гузеев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000528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8501122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521257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Третий этап:</a:t>
            </a:r>
          </a:p>
          <a:p>
            <a:pPr>
              <a:buFont typeface="Wingdings" pitchFamily="2" charset="2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Ученики возвращаются в свои группы и обучают всему новому, что узнали сами, других членов группы. Те, в свою очередь, докладывают о своей части задания.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Заключительный:</a:t>
            </a:r>
          </a:p>
          <a:p>
            <a:pPr>
              <a:buFont typeface="Wingdings" pitchFamily="2" charset="2"/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может попросить ЛЮБОГО ученика группы ответить на ЛЮБОЙ вопрос по данной теме.</a:t>
            </a:r>
          </a:p>
          <a:p>
            <a:pPr marL="0" lvl="0" indent="0" fontAlgn="base"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1429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Описание приема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«ажурная пила»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000528"/>
          </a:xfrm>
        </p:spPr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зображение 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572560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Прием: взаимообучение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50072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Отзывы учащихся после применения приема взаимообучения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«Оказывается спорить не так-то просто. Этому тоже нужно учиться».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«Общаться в группе намного легче. Интереснее получать знания, общаясь между собой».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«Я учусь сама искать информацию, рассуждать, объективно оценивать себя».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«Каждый может внести лепту, каждый работает…»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«Происходит обмен не только информацией, но и мнениями. Понимаешь материал не только с точки зрения учителя, появляется собственное мнение. Развивается способность самим оценивать прочитанное».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«Помогает усвоить больше нового материала и разобраться в нем лучше».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«На каждом лежит ответственность правильнее изложить информацию».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ФАЗА «РЕФЛЕКСИЯ»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folHlink"/>
              </a:buClr>
              <a:buSzPct val="60000"/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ЗАДАЧИ ФАЗЫ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соотнесение старых и новых представлений;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обобщение изученного материала;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направлений для дальнейшего изучения темы.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78581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Arial" charset="0"/>
              </a:rPr>
              <a:t>Возможные приемы и методы </a:t>
            </a:r>
            <a:r>
              <a:rPr lang="ru-RU" sz="3200" dirty="0" smtClean="0">
                <a:latin typeface="Times New Roman" pitchFamily="18" charset="0"/>
                <a:cs typeface="Arial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заполнение кластеров,</a:t>
            </a:r>
            <a:r>
              <a:rPr lang="en-US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таблиц, установление причинно-следственных связей между блоками информации;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возврат к ключевым словам, верным и неверным утверждениям;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ответы на поставленные вопросы;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организация устных и письменных  круглых столов;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организация различных видов дискуссий;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написание творческих работ (пятистишия – </a:t>
            </a:r>
            <a:r>
              <a:rPr lang="ru-RU" dirty="0" err="1" smtClean="0">
                <a:latin typeface="Times New Roman" pitchFamily="18" charset="0"/>
                <a:cs typeface="Arial" charset="0"/>
              </a:rPr>
              <a:t>синквейны</a:t>
            </a:r>
            <a:r>
              <a:rPr lang="ru-RU" dirty="0" smtClean="0">
                <a:latin typeface="Times New Roman" pitchFamily="18" charset="0"/>
                <a:cs typeface="Arial" charset="0"/>
              </a:rPr>
              <a:t>, эссе);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1800"/>
              <a:buFont typeface="Times New Roman" pitchFamily="18" charset="0"/>
              <a:buChar char="•"/>
            </a:pPr>
            <a:r>
              <a:rPr lang="ru-RU" dirty="0" smtClean="0">
                <a:latin typeface="Times New Roman" pitchFamily="18" charset="0"/>
                <a:cs typeface="Arial" charset="0"/>
              </a:rPr>
              <a:t> исследования по отдельным вопросам темы и </a:t>
            </a:r>
            <a:r>
              <a:rPr lang="ru-RU" dirty="0" err="1" smtClean="0">
                <a:latin typeface="Times New Roman" pitchFamily="18" charset="0"/>
                <a:cs typeface="Arial" charset="0"/>
              </a:rPr>
              <a:t>т.д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ФАЗА «РЕФЛЕКСИЯ»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Математика 1 класс. Тема «Справа. Слева»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прав: учитель, утверждающий, что звуки доносились слева, или учащиеся, которые слышали звуки справа?</a:t>
            </a:r>
          </a:p>
          <a:p>
            <a:pPr>
              <a:buNone/>
            </a:pPr>
            <a:endParaRPr lang="ru-RU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Русский язык 1 класс. Тема: «Антонимы»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каких парах вы допустили ошибку?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Верно ли, что озеро Байкал – самое глубокое в мире?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технологии: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486780" cy="514113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критического мышления посредством интерактивного включения учащихся в образовательный процесс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(развитие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мыслительных навыков учащихся, необходимых не только в учебе, но и в обычной жизни - умение принимать взвешенные решения, работать с информацией, анализировать различные стороны явлений и т.п.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технологии: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культуру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включающую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себя умение ориентироваться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информации, пользоваться разными стратегиями чтения, адекватно понимать прочитанное, сортировать информацию с точки зрения ее важности, «отсеивать» второстепенную, критически оценивать новые знания, делать выводы и обобщения.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0005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ВАНИ: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елку купили 46 красных, синих и зеленых шаров. Красных – 20, а синих и зеленых поровну. Сколько купили синих шаров?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ОТЗЫВ ТАНИ: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Сначала ты сказал, что купили 46 красных, а потом, что купили 20 красных!?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0005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КРИТИЧЕСКИ  МЫСЛЯЩИЙ  ЧЕЛОВЕК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1" descr="BD05552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3071834" cy="342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1000108"/>
            <a:ext cx="564360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УМ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ОТСТАИВАТЬ СВОЕ МНЕНИЕ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ВИДЕНИЕ СИТУАЦИИ ЦЕЛИКОМ, А НЕ ОТДЕЛЬНОЙ ЧАСТИ ПРОБЛЕМЫ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ЧЕТКО ОПРЕДЕЛЯТЬ ПРОБЛЕМУ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ОЦЕНИТЬ, ПОЧЕМУ ПРОБЛЕМА СУЩЕСТВУЕТ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НЕ ВЫПУСКАТЬ ПРОБЛЕМУ ИЗ ВИДУ В ПРОЦЕССЕ ПОИСКА РЕШЕНИЯ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ДОБЫВАТЬ ИНФОРМАЦИЮ ИЗ РАЗНЫХ ИСТОЧНИКОВ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АНАЛИЗИРОВАТЬ ИНФОРМАЦИЮ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 ФАЗЫ, НА КОТОРЫХ «ДЕРЖИТСЯ» ТЕХНОЛОГИЯ РАЗВИТИЕ КРИТИЧЕСКОГО МЫШЛЕНИЯ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8634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ФАЗА «ВЫЗОВ»</a:t>
            </a:r>
          </a:p>
          <a:p>
            <a:pPr algn="ctr">
              <a:buClr>
                <a:schemeClr val="folHlink"/>
              </a:buClr>
              <a:buSzPct val="60000"/>
              <a:buNone/>
            </a:pP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ЗАДАЧИ ФАЗЫ: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имеющихся знаний, представлений;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пробуждение познавательного интереса к изучаемой теме;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самостоятельное выделение и формулирование познавательной цели;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промежуточных целей с учетом конечного результата.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Возможные приемы и методы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ahoma" pitchFamily="34" charset="0"/>
                <a:cs typeface="Arial" charset="0"/>
              </a:rPr>
              <a:t/>
            </a:r>
            <a:br>
              <a:rPr lang="ru-RU" dirty="0" smtClean="0">
                <a:latin typeface="Tahoma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21537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dirty="0" smtClean="0">
                <a:latin typeface="Tahoma" pitchFamily="34" charset="0"/>
                <a:cs typeface="Arial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рассказ – предположение по ключевым словам;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систематизация материала (графическая)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кластеры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 таблицы;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верные и неверные утверждения;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перепутанные логические цепочки;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парная и групповая мозговая атака;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чтение с остановками;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таблица: «Знаю», «Хочу узнать», «Узнал»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Русский язык 1 класс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«Парные согласные»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688" y="1643050"/>
            <a:ext cx="885831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Прием: систематизация материала (графическая) таблицы.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3143248"/>
          <a:ext cx="6095999" cy="2719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569131">
                <a:tc gridSpan="7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Рассмотрите таблицу.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Какие слоги должны быть в пустых ячейках?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4109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/>
                </a:tc>
              </a:tr>
              <a:tr h="8515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61795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632</TotalTime>
  <Words>1040</Words>
  <Application>Microsoft Office PowerPoint</Application>
  <PresentationFormat>Экран (4:3)</PresentationFormat>
  <Paragraphs>168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</vt:lpstr>
      <vt:lpstr>Технология развития критического мышления  как способ достижения метапредметных результатов</vt:lpstr>
      <vt:lpstr>Определение</vt:lpstr>
      <vt:lpstr>Цель технологии:</vt:lpstr>
      <vt:lpstr>Цель технологии:</vt:lpstr>
      <vt:lpstr>ЗАДАЧА ВАНИ: На елку купили 46 красных, синих и зеленых шаров. Красных – 20, а синих и зеленых поровну. Сколько купили синих шаров? </vt:lpstr>
      <vt:lpstr> </vt:lpstr>
      <vt:lpstr>ТРИ ФАЗЫ, НА КОТОРЫХ «ДЕРЖИТСЯ» ТЕХНОЛОГИЯ РАЗВИТИЕ КРИТИЧЕСКОГО МЫШЛЕНИЯ</vt:lpstr>
      <vt:lpstr>Возможные приемы и методы  </vt:lpstr>
      <vt:lpstr>Русский язык 1 класс Тема: «Парные согласные»</vt:lpstr>
      <vt:lpstr>Русский язык 1 класс Тема: «Парные согласные»</vt:lpstr>
      <vt:lpstr>Математика 1 класс  Тема «Справа. Слева»</vt:lpstr>
      <vt:lpstr>Русский язык 1 класс Тема: «Антонимы»</vt:lpstr>
      <vt:lpstr>Русский язык 1 класс Тема: «Антонимы»</vt:lpstr>
      <vt:lpstr>Слайд 14</vt:lpstr>
      <vt:lpstr>Русский язык 2 класс Тема: «Имя существительное»</vt:lpstr>
      <vt:lpstr>2 ФАЗА «РЕАЛИЗАЦИЯ СМЫСЛА» (ОСМЫСЛЕНИЯ) </vt:lpstr>
      <vt:lpstr> Возможные приемы и методы  </vt:lpstr>
      <vt:lpstr> </vt:lpstr>
      <vt:lpstr> </vt:lpstr>
      <vt:lpstr>Слайд 20</vt:lpstr>
      <vt:lpstr> </vt:lpstr>
      <vt:lpstr>Слайд 22</vt:lpstr>
      <vt:lpstr>Прием: взаимообучение</vt:lpstr>
      <vt:lpstr>3 ФАЗА «РЕФЛЕКСИЯ» </vt:lpstr>
      <vt:lpstr>Возможные приемы и методы  </vt:lpstr>
      <vt:lpstr>3 ФАЗА «РЕФЛЕКСИЯ»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</dc:title>
  <cp:lastModifiedBy>Admin</cp:lastModifiedBy>
  <cp:revision>73</cp:revision>
  <dcterms:modified xsi:type="dcterms:W3CDTF">2013-05-19T13:18:38Z</dcterms:modified>
</cp:coreProperties>
</file>