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8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DCF41-82FA-4337-AC67-16DBDB54F886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95341-4D6E-4ACC-B1D3-DC0336AEF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40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Хромова Е.М. учитель-дефектолог МБОУ СОШ №39 г. Челябинска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2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10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605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17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464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88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57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Хромова Е.М. учитель-дефектолог МБОУ СОШ №39 г. Челябинска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7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Е.М. учитель-дефектолог МБОУ СОШ №39 г. Челябинска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47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Хромова Е. М.,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читель-дефектолог МБОУ СОШ №39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005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648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61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21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31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Хромова Е. М., учитель-дефектолог МБОУ СОШ №39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95341-4D6E-4ACC-B1D3-DC0336AEF52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4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9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0301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05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399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87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63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7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1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5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0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7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7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9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19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E7AF-82C3-478B-9AC5-216662FF7401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48552F-6E8B-4FD4-999F-7F059EB36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6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svg"/><Relationship Id="rId18" Type="http://schemas.openxmlformats.org/officeDocument/2006/relationships/image" Target="../media/image20.png"/><Relationship Id="rId3" Type="http://schemas.openxmlformats.org/officeDocument/2006/relationships/image" Target="../media/image12.png"/><Relationship Id="rId21" Type="http://schemas.openxmlformats.org/officeDocument/2006/relationships/image" Target="../media/image23.png"/><Relationship Id="rId12" Type="http://schemas.openxmlformats.org/officeDocument/2006/relationships/image" Target="../media/image16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png"/><Relationship Id="rId15" Type="http://schemas.openxmlformats.org/officeDocument/2006/relationships/image" Target="../media/image23.svg"/><Relationship Id="rId10" Type="http://schemas.openxmlformats.org/officeDocument/2006/relationships/image" Target="../media/image15.png"/><Relationship Id="rId19" Type="http://schemas.openxmlformats.org/officeDocument/2006/relationships/image" Target="../media/image21.png"/><Relationship Id="rId4" Type="http://schemas.openxmlformats.org/officeDocument/2006/relationships/image" Target="../media/image12.svg"/><Relationship Id="rId9" Type="http://schemas.openxmlformats.org/officeDocument/2006/relationships/image" Target="../media/image17.svg"/><Relationship Id="rId1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12" Type="http://schemas.openxmlformats.org/officeDocument/2006/relationships/image" Target="../media/image33.sv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11" Type="http://schemas.openxmlformats.org/officeDocument/2006/relationships/image" Target="../media/image28.png"/><Relationship Id="rId5" Type="http://schemas.openxmlformats.org/officeDocument/2006/relationships/image" Target="../media/image25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23rf.com/photo_3408105_hous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opilkaurokov.ru/corect/uroki/korriektsionnyi_kurs_psikhokorriektsionnoie_zaniatiie_tiema_formirovaniie_navyk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A65791-A36E-488F-858F-49812DB45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320" y="400670"/>
            <a:ext cx="11226800" cy="77068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в город Геометрических фигур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EEA03C-39BC-4819-A3CB-B72D391846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086" y="1303722"/>
            <a:ext cx="5141976" cy="5158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Блок-схема: узел 5">
            <a:extLst>
              <a:ext uri="{FF2B5EF4-FFF2-40B4-BE49-F238E27FC236}">
                <a16:creationId xmlns:a16="http://schemas.microsoft.com/office/drawing/2014/main" id="{D61B84E8-27FF-4478-A4B7-2265D280739E}"/>
              </a:ext>
            </a:extLst>
          </p:cNvPr>
          <p:cNvSpPr/>
          <p:nvPr/>
        </p:nvSpPr>
        <p:spPr>
          <a:xfrm>
            <a:off x="10684764" y="5438334"/>
            <a:ext cx="1133856" cy="108813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3FF85099-47D5-4ED0-ADCD-0D1298679136}"/>
              </a:ext>
            </a:extLst>
          </p:cNvPr>
          <p:cNvSpPr/>
          <p:nvPr/>
        </p:nvSpPr>
        <p:spPr>
          <a:xfrm>
            <a:off x="1744218" y="3339450"/>
            <a:ext cx="1463040" cy="8778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extLst>
              <a:ext uri="{FF2B5EF4-FFF2-40B4-BE49-F238E27FC236}">
                <a16:creationId xmlns:a16="http://schemas.microsoft.com/office/drawing/2014/main" id="{1C6B98F3-645B-4C91-B0FF-14F2F3FA64B3}"/>
              </a:ext>
            </a:extLst>
          </p:cNvPr>
          <p:cNvSpPr/>
          <p:nvPr/>
        </p:nvSpPr>
        <p:spPr>
          <a:xfrm>
            <a:off x="10607040" y="1380032"/>
            <a:ext cx="1289304" cy="126187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7007A04-315D-40A8-B13B-0F0613FA7CE7}"/>
              </a:ext>
            </a:extLst>
          </p:cNvPr>
          <p:cNvSpPr/>
          <p:nvPr/>
        </p:nvSpPr>
        <p:spPr>
          <a:xfrm>
            <a:off x="478790" y="1303722"/>
            <a:ext cx="1623060" cy="9784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8D8DD28-7FE3-42C4-BF1A-1C77E155247C}"/>
              </a:ext>
            </a:extLst>
          </p:cNvPr>
          <p:cNvSpPr/>
          <p:nvPr/>
        </p:nvSpPr>
        <p:spPr>
          <a:xfrm>
            <a:off x="9299448" y="3538728"/>
            <a:ext cx="996696" cy="9875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>
            <a:extLst>
              <a:ext uri="{FF2B5EF4-FFF2-40B4-BE49-F238E27FC236}">
                <a16:creationId xmlns:a16="http://schemas.microsoft.com/office/drawing/2014/main" id="{817C3945-5823-4F49-A2D4-D215C0BA4747}"/>
              </a:ext>
            </a:extLst>
          </p:cNvPr>
          <p:cNvSpPr/>
          <p:nvPr/>
        </p:nvSpPr>
        <p:spPr>
          <a:xfrm>
            <a:off x="610362" y="5584638"/>
            <a:ext cx="1133856" cy="108813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05088" y="4699670"/>
            <a:ext cx="2185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Хромова Е.М. учитель-дефектолог МБОУ СОШ №39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Челябинска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949B2C-3853-46D9-B362-A65228BF6AD5}"/>
              </a:ext>
            </a:extLst>
          </p:cNvPr>
          <p:cNvSpPr/>
          <p:nvPr/>
        </p:nvSpPr>
        <p:spPr>
          <a:xfrm>
            <a:off x="4175029" y="272929"/>
            <a:ext cx="4881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«Найди лишнее»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4B53C6D-29DB-4AEA-966D-FE57D2294403}"/>
              </a:ext>
            </a:extLst>
          </p:cNvPr>
          <p:cNvSpPr/>
          <p:nvPr/>
        </p:nvSpPr>
        <p:spPr>
          <a:xfrm>
            <a:off x="2414016" y="2596896"/>
            <a:ext cx="1480312" cy="12781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BDF4158E-9F91-42AA-9636-491015BE3F05}"/>
              </a:ext>
            </a:extLst>
          </p:cNvPr>
          <p:cNvSpPr/>
          <p:nvPr/>
        </p:nvSpPr>
        <p:spPr>
          <a:xfrm>
            <a:off x="4270248" y="2596896"/>
            <a:ext cx="1271922" cy="12781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>
            <a:extLst>
              <a:ext uri="{FF2B5EF4-FFF2-40B4-BE49-F238E27FC236}">
                <a16:creationId xmlns:a16="http://schemas.microsoft.com/office/drawing/2014/main" id="{A58DE8EF-F799-4CD2-8619-61A975F1E2E5}"/>
              </a:ext>
            </a:extLst>
          </p:cNvPr>
          <p:cNvSpPr/>
          <p:nvPr/>
        </p:nvSpPr>
        <p:spPr>
          <a:xfrm>
            <a:off x="5861908" y="2505456"/>
            <a:ext cx="1526444" cy="138785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CCB708-D2AA-4E77-A0DC-DD2CD871FA2A}"/>
              </a:ext>
            </a:extLst>
          </p:cNvPr>
          <p:cNvSpPr/>
          <p:nvPr/>
        </p:nvSpPr>
        <p:spPr>
          <a:xfrm>
            <a:off x="7808976" y="2596896"/>
            <a:ext cx="2350008" cy="13294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3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8E9611-2D5A-4FF6-B96E-49DBEF62C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879" y="404326"/>
            <a:ext cx="5194242" cy="969348"/>
          </a:xfrm>
          <a:prstGeom prst="rect">
            <a:avLst/>
          </a:prstGeom>
        </p:spPr>
      </p:pic>
      <p:sp>
        <p:nvSpPr>
          <p:cNvPr id="5" name="Блок-схема: узел 4">
            <a:extLst>
              <a:ext uri="{FF2B5EF4-FFF2-40B4-BE49-F238E27FC236}">
                <a16:creationId xmlns:a16="http://schemas.microsoft.com/office/drawing/2014/main" id="{47F2A53A-B920-404A-AFC0-98089151622D}"/>
              </a:ext>
            </a:extLst>
          </p:cNvPr>
          <p:cNvSpPr/>
          <p:nvPr/>
        </p:nvSpPr>
        <p:spPr>
          <a:xfrm>
            <a:off x="2550160" y="2540000"/>
            <a:ext cx="1524000" cy="156464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941103-E359-4ABB-8634-D996B8ABB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719" y="2533391"/>
            <a:ext cx="1624641" cy="157124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3D478A6-6E5F-49A1-A9F7-82C395E60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4559" y="2540000"/>
            <a:ext cx="1634729" cy="158100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331A65A-0168-4038-85A1-39DA6DF3E69B}"/>
              </a:ext>
            </a:extLst>
          </p:cNvPr>
          <p:cNvSpPr/>
          <p:nvPr/>
        </p:nvSpPr>
        <p:spPr>
          <a:xfrm>
            <a:off x="6522720" y="2611120"/>
            <a:ext cx="1645920" cy="14935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0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0BF8639-39D8-422B-AA7E-C67CF9993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999" y="505926"/>
            <a:ext cx="5194242" cy="969348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0E180A0-897B-428A-AB58-D99F0FAD7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701" y="2626678"/>
            <a:ext cx="1577083" cy="163741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09A32B0D-B5EF-42E9-9822-EB3482C1F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644" y="3264408"/>
            <a:ext cx="1863662" cy="1060704"/>
          </a:xfrm>
          <a:prstGeom prst="ellipse">
            <a:avLst/>
          </a:prstGeom>
          <a:solidFill>
            <a:srgbClr val="1736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1933B4C8-E931-439F-8F69-CAF709361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8242" y="2626678"/>
            <a:ext cx="1634518" cy="1637411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53064075-957B-45BE-8894-84243CD9B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170" y="2626678"/>
            <a:ext cx="1650209" cy="169843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6720D-0AA2-4920-AEB5-180AC5EE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68662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«Нарисуй и раскрась коврик»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4588E78-2787-466D-BBD3-6E7B426D2207}"/>
              </a:ext>
            </a:extLst>
          </p:cNvPr>
          <p:cNvSpPr/>
          <p:nvPr/>
        </p:nvSpPr>
        <p:spPr>
          <a:xfrm>
            <a:off x="2226564" y="1319784"/>
            <a:ext cx="8586216" cy="4626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>
            <a:extLst>
              <a:ext uri="{FF2B5EF4-FFF2-40B4-BE49-F238E27FC236}">
                <a16:creationId xmlns:a16="http://schemas.microsoft.com/office/drawing/2014/main" id="{08A92A28-6891-478C-AEB1-ABB44DE51DEE}"/>
              </a:ext>
            </a:extLst>
          </p:cNvPr>
          <p:cNvSpPr/>
          <p:nvPr/>
        </p:nvSpPr>
        <p:spPr>
          <a:xfrm>
            <a:off x="5699474" y="2661634"/>
            <a:ext cx="1598168" cy="162588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0A26164-2E4D-4540-84C3-C2C370DDB77D}"/>
              </a:ext>
            </a:extLst>
          </p:cNvPr>
          <p:cNvSpPr/>
          <p:nvPr/>
        </p:nvSpPr>
        <p:spPr>
          <a:xfrm>
            <a:off x="2702560" y="1493520"/>
            <a:ext cx="1997456" cy="11681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8E1D722-661E-41FD-B23A-A398D81BF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0" y="4165600"/>
            <a:ext cx="1620930" cy="157181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001DFC5-4B18-489E-8C54-CBCFB988D5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5761" y="1644553"/>
            <a:ext cx="2524668" cy="112912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85EC61C-11B8-4A86-ABDA-93C0E2E3FE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9235" y="4165600"/>
            <a:ext cx="1591194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 descr="Цветок">
            <a:extLst>
              <a:ext uri="{FF2B5EF4-FFF2-40B4-BE49-F238E27FC236}">
                <a16:creationId xmlns:a16="http://schemas.microsoft.com/office/drawing/2014/main" id="{ABDD2E65-BBC0-4A42-87DA-CD3E08E1046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479157" y="6227948"/>
            <a:ext cx="445735" cy="44573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2562C-9871-4E86-BDF1-547460D02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165" y="75470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 «Дом»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8A4C8C-6235-4C71-97CB-BC2F656D509C}"/>
              </a:ext>
            </a:extLst>
          </p:cNvPr>
          <p:cNvSpPr/>
          <p:nvPr/>
        </p:nvSpPr>
        <p:spPr>
          <a:xfrm>
            <a:off x="1307592" y="992914"/>
            <a:ext cx="7516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хочу построить дом,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окошко было в нём,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у дома дверь была,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чтоб сосна росла.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вокруг забор стоял,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Пёс ворота охранял,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было, дождик шёл,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тюльпан в саду расцвёл!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55AF79-A914-49CE-8DC9-56401062B6D1}"/>
              </a:ext>
            </a:extLst>
          </p:cNvPr>
          <p:cNvSpPr/>
          <p:nvPr/>
        </p:nvSpPr>
        <p:spPr>
          <a:xfrm>
            <a:off x="5775960" y="108524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-Руки кладут домиком, и поднимают над головой.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-Пальцы обеих рук соединяют в кружок.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-Ладони рук соединяют вместе вертикально.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-Одну руку поднимают вверх и «растопыривают» пальцы.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-Соединяют руки в замок и делают круг перед собой.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Сначала поднимают руки вверх, пальцы «растопырены». Потом пальцы опускают вниз, делают «стряхивающие» движения).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-Соединяют вместе ладони и медленно раскрывают пальцы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бутончик тюльпана»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521094-6A22-4C94-82A7-9479420D29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6813" y="5031446"/>
            <a:ext cx="932769" cy="162167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B6E1374-F318-44A9-B875-743D157F17D8}"/>
              </a:ext>
            </a:extLst>
          </p:cNvPr>
          <p:cNvSpPr/>
          <p:nvPr/>
        </p:nvSpPr>
        <p:spPr>
          <a:xfrm>
            <a:off x="4771349" y="5963733"/>
            <a:ext cx="345440" cy="345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942C1F0-8FC6-48CA-81EB-A38072C1EAAB}"/>
              </a:ext>
            </a:extLst>
          </p:cNvPr>
          <p:cNvSpPr/>
          <p:nvPr/>
        </p:nvSpPr>
        <p:spPr>
          <a:xfrm>
            <a:off x="5290547" y="6142235"/>
            <a:ext cx="258065" cy="4938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30B4649C-AD86-41CD-BCC2-1ACD4C1F4D21}"/>
              </a:ext>
            </a:extLst>
          </p:cNvPr>
          <p:cNvCxnSpPr/>
          <p:nvPr/>
        </p:nvCxnSpPr>
        <p:spPr>
          <a:xfrm flipV="1">
            <a:off x="2390792" y="6592457"/>
            <a:ext cx="7452852" cy="87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 descr="Собака">
            <a:extLst>
              <a:ext uri="{FF2B5EF4-FFF2-40B4-BE49-F238E27FC236}">
                <a16:creationId xmlns:a16="http://schemas.microsoft.com/office/drawing/2014/main" id="{1DD42244-93CA-4358-BCEA-E16DF3E7F79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205853" y="5961259"/>
            <a:ext cx="914400" cy="914400"/>
          </a:xfrm>
          <a:prstGeom prst="rect">
            <a:avLst/>
          </a:prstGeom>
        </p:spPr>
      </p:pic>
      <p:sp>
        <p:nvSpPr>
          <p:cNvPr id="55" name="Равнобедренный треугольник 54">
            <a:extLst>
              <a:ext uri="{FF2B5EF4-FFF2-40B4-BE49-F238E27FC236}">
                <a16:creationId xmlns:a16="http://schemas.microsoft.com/office/drawing/2014/main" id="{A69F26C3-0917-4DBA-987F-B637257971E4}"/>
              </a:ext>
            </a:extLst>
          </p:cNvPr>
          <p:cNvSpPr/>
          <p:nvPr/>
        </p:nvSpPr>
        <p:spPr>
          <a:xfrm>
            <a:off x="6669943" y="6265850"/>
            <a:ext cx="62773" cy="676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Часть круга 30">
            <a:extLst>
              <a:ext uri="{FF2B5EF4-FFF2-40B4-BE49-F238E27FC236}">
                <a16:creationId xmlns:a16="http://schemas.microsoft.com/office/drawing/2014/main" id="{FD5A1204-B47B-4C77-9787-F5B848DCD901}"/>
              </a:ext>
            </a:extLst>
          </p:cNvPr>
          <p:cNvSpPr/>
          <p:nvPr/>
        </p:nvSpPr>
        <p:spPr>
          <a:xfrm rot="19233742">
            <a:off x="6579926" y="6232030"/>
            <a:ext cx="244198" cy="238958"/>
          </a:xfrm>
          <a:prstGeom prst="pie">
            <a:avLst>
              <a:gd name="adj1" fmla="val 20975295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Дождь">
            <a:extLst>
              <a:ext uri="{FF2B5EF4-FFF2-40B4-BE49-F238E27FC236}">
                <a16:creationId xmlns:a16="http://schemas.microsoft.com/office/drawing/2014/main" id="{7D534BAB-E8D9-4688-91B0-3A1171EAD50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669943" y="4319440"/>
            <a:ext cx="914400" cy="914400"/>
          </a:xfrm>
          <a:prstGeom prst="rect">
            <a:avLst/>
          </a:prstGeom>
        </p:spPr>
      </p:pic>
      <p:pic>
        <p:nvPicPr>
          <p:cNvPr id="15" name="Рисунок 14" descr="Солнце">
            <a:extLst>
              <a:ext uri="{FF2B5EF4-FFF2-40B4-BE49-F238E27FC236}">
                <a16:creationId xmlns:a16="http://schemas.microsoft.com/office/drawing/2014/main" id="{A4A7CDAA-60F4-4779-BB62-CE88BD233C45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675409" y="4282280"/>
            <a:ext cx="914400" cy="914400"/>
          </a:xfrm>
          <a:prstGeom prst="rect">
            <a:avLst/>
          </a:prstGeom>
        </p:spPr>
      </p:pic>
      <p:pic>
        <p:nvPicPr>
          <p:cNvPr id="17" name="Рисунок 16" descr="Елка">
            <a:extLst>
              <a:ext uri="{FF2B5EF4-FFF2-40B4-BE49-F238E27FC236}">
                <a16:creationId xmlns:a16="http://schemas.microsoft.com/office/drawing/2014/main" id="{FBC2B7ED-37A8-4CC2-8EE2-F3AA7375942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00413" y="5283585"/>
            <a:ext cx="1439521" cy="143952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641296" y="6351509"/>
            <a:ext cx="130178" cy="276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64415" y="6343448"/>
            <a:ext cx="152413" cy="2926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00100" y="6342697"/>
            <a:ext cx="152413" cy="29263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28977" y="6342697"/>
            <a:ext cx="152413" cy="292633"/>
          </a:xfrm>
          <a:prstGeom prst="rect">
            <a:avLst/>
          </a:prstGeom>
        </p:spPr>
      </p:pic>
      <p:sp>
        <p:nvSpPr>
          <p:cNvPr id="13" name="Равнобедренный треугольник 12"/>
          <p:cNvSpPr/>
          <p:nvPr/>
        </p:nvSpPr>
        <p:spPr>
          <a:xfrm>
            <a:off x="5640984" y="6263886"/>
            <a:ext cx="130490" cy="69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64415" y="6263136"/>
            <a:ext cx="152413" cy="9627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900099" y="6249550"/>
            <a:ext cx="152413" cy="9754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028977" y="6254145"/>
            <a:ext cx="152413" cy="9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1FD8B-2640-40F9-9B30-F37E23759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027" y="152816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деятельности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1B590A-481C-4A25-9573-F16A620AFCE0}"/>
              </a:ext>
            </a:extLst>
          </p:cNvPr>
          <p:cNvSpPr/>
          <p:nvPr/>
        </p:nvSpPr>
        <p:spPr>
          <a:xfrm>
            <a:off x="2631688" y="1527707"/>
            <a:ext cx="88317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городе мы побывали, как зовут его жителей?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думаете, ребята, все ли у вас получилось?  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задание тебе понравилось больше всего?                                                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тебя было самым трудным?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хорошо позанимались, молодцы! До свидания!</a:t>
            </a:r>
          </a:p>
        </p:txBody>
      </p:sp>
      <p:pic>
        <p:nvPicPr>
          <p:cNvPr id="6" name="Рисунок 5" descr="Воздушные шары">
            <a:extLst>
              <a:ext uri="{FF2B5EF4-FFF2-40B4-BE49-F238E27FC236}">
                <a16:creationId xmlns:a16="http://schemas.microsoft.com/office/drawing/2014/main" id="{BE10A9B8-F5E3-49F3-81AC-C9F36CCB7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0" y="4525315"/>
            <a:ext cx="2010936" cy="2492299"/>
          </a:xfrm>
          <a:prstGeom prst="rect">
            <a:avLst/>
          </a:prstGeom>
        </p:spPr>
      </p:pic>
      <p:pic>
        <p:nvPicPr>
          <p:cNvPr id="10" name="Рисунок 9" descr="Подмигивающее лицо (без заливки)">
            <a:extLst>
              <a:ext uri="{FF2B5EF4-FFF2-40B4-BE49-F238E27FC236}">
                <a16:creationId xmlns:a16="http://schemas.microsoft.com/office/drawing/2014/main" id="{FCEA5701-8F87-4142-8C5F-CA8C0796E7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012047" y="4457946"/>
            <a:ext cx="1354745" cy="1354745"/>
          </a:xfrm>
          <a:prstGeom prst="rect">
            <a:avLst/>
          </a:prstGeom>
        </p:spPr>
      </p:pic>
      <p:pic>
        <p:nvPicPr>
          <p:cNvPr id="12" name="Рисунок 11" descr="Усмехающееся лицо (со сплошной заливкой)">
            <a:extLst>
              <a:ext uri="{FF2B5EF4-FFF2-40B4-BE49-F238E27FC236}">
                <a16:creationId xmlns:a16="http://schemas.microsoft.com/office/drawing/2014/main" id="{3560D3F7-5DA8-490E-8E03-36968F9745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879321" y="4513691"/>
            <a:ext cx="1609656" cy="1609656"/>
          </a:xfrm>
          <a:prstGeom prst="rect">
            <a:avLst/>
          </a:prstGeom>
        </p:spPr>
      </p:pic>
      <p:pic>
        <p:nvPicPr>
          <p:cNvPr id="14" name="Рисунок 13" descr="Улыбающееся лицо (без заливки)">
            <a:extLst>
              <a:ext uri="{FF2B5EF4-FFF2-40B4-BE49-F238E27FC236}">
                <a16:creationId xmlns:a16="http://schemas.microsoft.com/office/drawing/2014/main" id="{33FD5805-ED03-4556-8261-88F41D28F4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490786" y="5598385"/>
            <a:ext cx="1288592" cy="1288592"/>
          </a:xfrm>
          <a:prstGeom prst="rect">
            <a:avLst/>
          </a:prstGeom>
        </p:spPr>
      </p:pic>
      <p:pic>
        <p:nvPicPr>
          <p:cNvPr id="16" name="Рисунок 15" descr="Улыбающееся лицо (со сплошной заливкой)">
            <a:extLst>
              <a:ext uri="{FF2B5EF4-FFF2-40B4-BE49-F238E27FC236}">
                <a16:creationId xmlns:a16="http://schemas.microsoft.com/office/drawing/2014/main" id="{12DF6121-5004-47E4-B426-9BE05A7C68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0360240" y="5440181"/>
            <a:ext cx="1366333" cy="136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C393C-CDB9-4C63-8F7F-8AE106817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295" y="304800"/>
            <a:ext cx="10213848" cy="690241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занятия: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подгрупповое занятие для обучающихся с задержкой психического  развития (40 минут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 геометрических фигурах.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Коррекционно-образовательная: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закрепить знания об основных геометрических фигурах.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навык ориентировки в пространстве и на листе бумаги.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Коррекционно-развивающая: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устойчивость внимания, умения работать по наглядному образцу и словесной инструкции;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логическое мышление;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память, мышление, воображение;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мимическую мускулатуру;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развивать пространственное и зрительное восприятие, сенсомоторную координацию, мелкую моторику.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Коррекционно-воспитательная: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познавательную активность и усидчивость.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3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BD1A5-651C-4683-B364-AFEF9E8C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31502"/>
            <a:ext cx="8911687" cy="128089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2309B9-7912-4F37-AB5D-3DB7F5868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572" y="1091184"/>
            <a:ext cx="8915400" cy="377762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научатся: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различать геометрические фигуры  - квадрат, прямоугольник, треугольник, овал, круг.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использовать  приобретённые знания и умения  в практической деятельности.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формирование мотивации к обучению и целенаправленной познавательной деятельности;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формирование умения отстаивать и аргументировать свое мнение.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формирование умения прогнозировать предстоящую работу;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оценивать учебные действия в соответствии с поставленной задачей;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формирование умения осуществлять познавательную и личностную рефлексию;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выводы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анализа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C71FE-0E5B-4085-A4FF-AA6D04A51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637" y="264446"/>
            <a:ext cx="6359051" cy="103400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4412A9-1B59-486A-9D62-C6DC38BA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" y="1682496"/>
            <a:ext cx="10546080" cy="444398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проектор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доска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компьютер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магнитная доска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геометрических фигур в индивидуальных конвертах для каждого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бумага формата А4 для каждого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цветные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96F9B-9AFF-4C32-9178-399FD59F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использованный материал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E99F74-603E-487B-BAB6-2B0121AAD2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609344" y="1795272"/>
            <a:ext cx="97946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Картинка города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https://www.123rf.com/photo_3408105_houses.html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Оргмомент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http://tak-to-ent.net/load/494-1-0-11715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про геометрические фигуры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http://ped-kopilka.ru/blogs/elena-anatolevna-kovaleva/zagadki-o-geometricheskih-figurah.html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«Мозаика» и «Найди лишнее»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конспект-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infourok.ru/formirovanie-navikov-prostranstvennoy-orientirovki-2001487.html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://nsportal.ru/nachalnaya-shkola/obshchepedagogicheskie-tekhnologii/2012/09/16/sbornik-fizkultminutok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«Нарисуй и раскрась коврик»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https://kopilkaurokov.ru/corect/uroki/korriektsionnyi_kurs_psikhokorriektsionnoie_zaniatiie_tiema_formirovaniie_navyko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 «Дом»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http://dadandmom.ru/razvitie/palchikovaya-gimnastika-dlya-detej-v-stixax.html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FE2A2-7950-46B7-B99C-4F83ECEA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3769" y="259934"/>
            <a:ext cx="2492599" cy="6469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19B2DD-FD5F-4954-BBB4-F9E054F8D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698" y="1159390"/>
            <a:ext cx="2705894" cy="2589650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Блок-схема: узел 4">
            <a:extLst>
              <a:ext uri="{FF2B5EF4-FFF2-40B4-BE49-F238E27FC236}">
                <a16:creationId xmlns:a16="http://schemas.microsoft.com/office/drawing/2014/main" id="{672E15D1-F87C-4FA1-A6F2-352644056C8B}"/>
              </a:ext>
            </a:extLst>
          </p:cNvPr>
          <p:cNvSpPr/>
          <p:nvPr/>
        </p:nvSpPr>
        <p:spPr>
          <a:xfrm>
            <a:off x="1389888" y="3904488"/>
            <a:ext cx="850392" cy="76809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5599679-29EC-46E4-B93C-33C48FAE6181}"/>
              </a:ext>
            </a:extLst>
          </p:cNvPr>
          <p:cNvSpPr/>
          <p:nvPr/>
        </p:nvSpPr>
        <p:spPr>
          <a:xfrm>
            <a:off x="3777996" y="1175780"/>
            <a:ext cx="2923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вершины тут видны,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угла, три стороны,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пожалуй, и довольно!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ты видишь? - ...</a:t>
            </a: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7F9DB78B-BF7C-4D58-A805-8F4D42034268}"/>
              </a:ext>
            </a:extLst>
          </p:cNvPr>
          <p:cNvSpPr/>
          <p:nvPr/>
        </p:nvSpPr>
        <p:spPr>
          <a:xfrm>
            <a:off x="4315968" y="2503275"/>
            <a:ext cx="969264" cy="896112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F591F5-6EB8-4C68-A7C1-F21000D19098}"/>
              </a:ext>
            </a:extLst>
          </p:cNvPr>
          <p:cNvSpPr/>
          <p:nvPr/>
        </p:nvSpPr>
        <p:spPr>
          <a:xfrm>
            <a:off x="7281672" y="11593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взял бы я окружность,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двух сторон немного сжал,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Отвечайте дети дружно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Получился бы ...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F2C8C949-0694-414A-AE11-D826710D0CB6}"/>
              </a:ext>
            </a:extLst>
          </p:cNvPr>
          <p:cNvSpPr/>
          <p:nvPr/>
        </p:nvSpPr>
        <p:spPr>
          <a:xfrm>
            <a:off x="10329672" y="1566772"/>
            <a:ext cx="1560576" cy="7416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45E2418-7C28-446E-9778-94A109C84883}"/>
              </a:ext>
            </a:extLst>
          </p:cNvPr>
          <p:cNvSpPr/>
          <p:nvPr/>
        </p:nvSpPr>
        <p:spPr>
          <a:xfrm>
            <a:off x="3777996" y="3904488"/>
            <a:ext cx="3217164" cy="121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овал я и не круг,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Треугольнику я друг,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Прямоугольнику я брат,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зовут меня...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F7912D4-CB83-4AEA-B5DE-D48437363CC7}"/>
              </a:ext>
            </a:extLst>
          </p:cNvPr>
          <p:cNvSpPr/>
          <p:nvPr/>
        </p:nvSpPr>
        <p:spPr>
          <a:xfrm>
            <a:off x="4416552" y="5294376"/>
            <a:ext cx="932688" cy="8869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9C2E443-BBA2-4CED-A1B2-651ED173E8E9}"/>
              </a:ext>
            </a:extLst>
          </p:cNvPr>
          <p:cNvSpPr/>
          <p:nvPr/>
        </p:nvSpPr>
        <p:spPr>
          <a:xfrm>
            <a:off x="7281672" y="302732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Растянули мы квадрат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представили на взгляд,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кого он стал похожим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 чем-то очень схожим?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кирпич, не треугольник –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квадрат…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C5B462C-B555-47C1-AC53-2ED5F33A744D}"/>
              </a:ext>
            </a:extLst>
          </p:cNvPr>
          <p:cNvSpPr/>
          <p:nvPr/>
        </p:nvSpPr>
        <p:spPr>
          <a:xfrm>
            <a:off x="8217408" y="5120640"/>
            <a:ext cx="2112264" cy="84124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D8DDC90-ED57-428B-8514-C02905CC91E7}"/>
              </a:ext>
            </a:extLst>
          </p:cNvPr>
          <p:cNvSpPr/>
          <p:nvPr/>
        </p:nvSpPr>
        <p:spPr>
          <a:xfrm>
            <a:off x="729996" y="1272999"/>
            <a:ext cx="28635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углов у меня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похож на блюдце я,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медаль, на блинок,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осиновый листок.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 я старинный друг.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меня …</a:t>
            </a:r>
          </a:p>
        </p:txBody>
      </p:sp>
    </p:spTree>
    <p:extLst>
      <p:ext uri="{BB962C8B-B14F-4D97-AF65-F5344CB8AC3E}">
        <p14:creationId xmlns:p14="http://schemas.microsoft.com/office/powerpoint/2010/main" val="8800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E6AC4-B8BD-4A01-80F2-85770FC8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341" y="0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«Мозаика»</a:t>
            </a:r>
          </a:p>
        </p:txBody>
      </p: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121675A3-EB33-4CEE-9869-913333471264}"/>
              </a:ext>
            </a:extLst>
          </p:cNvPr>
          <p:cNvSpPr/>
          <p:nvPr/>
        </p:nvSpPr>
        <p:spPr>
          <a:xfrm>
            <a:off x="1682496" y="869410"/>
            <a:ext cx="613664" cy="4114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66747DB-00AD-4FD5-AF71-7517717EF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496" y="1280890"/>
            <a:ext cx="613664" cy="51816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5090A05-DD35-45AA-8D16-320BB6CF9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5787" y="1799050"/>
            <a:ext cx="761493" cy="52367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ADA86CE-ACB0-421E-B3C4-7E922CECF3AD}"/>
              </a:ext>
            </a:extLst>
          </p:cNvPr>
          <p:cNvSpPr/>
          <p:nvPr/>
        </p:nvSpPr>
        <p:spPr>
          <a:xfrm>
            <a:off x="1912365" y="2317210"/>
            <a:ext cx="148336" cy="39624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C1E8213-85CE-4E6D-B9B2-A763484C23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0724" y="2987770"/>
            <a:ext cx="2052319" cy="93474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AA8FC7E-739F-4991-A2BE-08BDAA8944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3447" y="4468221"/>
            <a:ext cx="1146875" cy="1435755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18E9122-9D4D-453C-9685-549638B71730}"/>
              </a:ext>
            </a:extLst>
          </p:cNvPr>
          <p:cNvSpPr/>
          <p:nvPr/>
        </p:nvSpPr>
        <p:spPr>
          <a:xfrm>
            <a:off x="8165592" y="2987770"/>
            <a:ext cx="914400" cy="8069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A6999DB0-C104-4F2E-A9CA-6DF14B739613}"/>
              </a:ext>
            </a:extLst>
          </p:cNvPr>
          <p:cNvSpPr/>
          <p:nvPr/>
        </p:nvSpPr>
        <p:spPr>
          <a:xfrm>
            <a:off x="8165592" y="2194560"/>
            <a:ext cx="914400" cy="79321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BBBA4B1-A5EF-4D5D-B3E9-5708E84A679A}"/>
              </a:ext>
            </a:extLst>
          </p:cNvPr>
          <p:cNvSpPr/>
          <p:nvPr/>
        </p:nvSpPr>
        <p:spPr>
          <a:xfrm>
            <a:off x="3776472" y="2987770"/>
            <a:ext cx="923544" cy="8869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:a16="http://schemas.microsoft.com/office/drawing/2014/main" id="{019EC44C-5D5F-4BE8-B6BC-35191DD7E815}"/>
              </a:ext>
            </a:extLst>
          </p:cNvPr>
          <p:cNvSpPr/>
          <p:nvPr/>
        </p:nvSpPr>
        <p:spPr>
          <a:xfrm>
            <a:off x="3785616" y="2223452"/>
            <a:ext cx="914400" cy="764318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F0900CC-AD0A-4368-A999-A833709E0532}"/>
              </a:ext>
            </a:extLst>
          </p:cNvPr>
          <p:cNvSpPr/>
          <p:nvPr/>
        </p:nvSpPr>
        <p:spPr>
          <a:xfrm>
            <a:off x="5887115" y="1608495"/>
            <a:ext cx="859536" cy="8335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BEBB5698-584F-421B-8B5A-DEDF1179F836}"/>
              </a:ext>
            </a:extLst>
          </p:cNvPr>
          <p:cNvSpPr/>
          <p:nvPr/>
        </p:nvSpPr>
        <p:spPr>
          <a:xfrm>
            <a:off x="5868827" y="920377"/>
            <a:ext cx="877824" cy="67056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>
            <a:extLst>
              <a:ext uri="{FF2B5EF4-FFF2-40B4-BE49-F238E27FC236}">
                <a16:creationId xmlns:a16="http://schemas.microsoft.com/office/drawing/2014/main" id="{D528CF2F-EF00-4F35-B56A-9CBD85E6ADFB}"/>
              </a:ext>
            </a:extLst>
          </p:cNvPr>
          <p:cNvSpPr/>
          <p:nvPr/>
        </p:nvSpPr>
        <p:spPr>
          <a:xfrm>
            <a:off x="8622792" y="146304"/>
            <a:ext cx="1088136" cy="98828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1256" y="541814"/>
            <a:ext cx="6208776" cy="71091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Вы, наверное, устали?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Ну, тогда все дружно встали.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Ножками потопали,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Ручками похлопали.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Покрутились, повертелись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 парты все уселись.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крепко закрываем,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Дружно до 5 считаем.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Открываем, поморгаем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работать продолжаем.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364" y="1979108"/>
            <a:ext cx="5484655" cy="4086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52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FBBDE-CA17-40C7-801B-78EE2953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0"/>
            <a:ext cx="4501231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«Найди лишнее»</a:t>
            </a:r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587B55C6-DF24-465F-82B1-A75C7253846B}"/>
              </a:ext>
            </a:extLst>
          </p:cNvPr>
          <p:cNvSpPr/>
          <p:nvPr/>
        </p:nvSpPr>
        <p:spPr>
          <a:xfrm>
            <a:off x="2721864" y="2212848"/>
            <a:ext cx="1804416" cy="1911096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0C8E6CC3-96F7-4A92-8037-CAC61EEF39BB}"/>
              </a:ext>
            </a:extLst>
          </p:cNvPr>
          <p:cNvSpPr/>
          <p:nvPr/>
        </p:nvSpPr>
        <p:spPr>
          <a:xfrm>
            <a:off x="4526280" y="2249424"/>
            <a:ext cx="1636776" cy="187452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>
            <a:extLst>
              <a:ext uri="{FF2B5EF4-FFF2-40B4-BE49-F238E27FC236}">
                <a16:creationId xmlns:a16="http://schemas.microsoft.com/office/drawing/2014/main" id="{3BBB9D81-A6F0-4147-8751-58F56A7B4C80}"/>
              </a:ext>
            </a:extLst>
          </p:cNvPr>
          <p:cNvSpPr/>
          <p:nvPr/>
        </p:nvSpPr>
        <p:spPr>
          <a:xfrm>
            <a:off x="6163056" y="2779776"/>
            <a:ext cx="1389888" cy="1344168"/>
          </a:xfrm>
          <a:prstGeom prst="triangle">
            <a:avLst>
              <a:gd name="adj" fmla="val 5170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>
            <a:extLst>
              <a:ext uri="{FF2B5EF4-FFF2-40B4-BE49-F238E27FC236}">
                <a16:creationId xmlns:a16="http://schemas.microsoft.com/office/drawing/2014/main" id="{B400C6EF-8E32-4030-81DE-8B8A34A200AB}"/>
              </a:ext>
            </a:extLst>
          </p:cNvPr>
          <p:cNvSpPr/>
          <p:nvPr/>
        </p:nvSpPr>
        <p:spPr>
          <a:xfrm>
            <a:off x="7552944" y="2212848"/>
            <a:ext cx="1636776" cy="1911096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5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304</TotalTime>
  <Words>661</Words>
  <Application>Microsoft Office PowerPoint</Application>
  <PresentationFormat>Широкоэкранный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Путешествие в город Геометрических фигур </vt:lpstr>
      <vt:lpstr>Тип занятия: подгрупповое занятие для обучающихся с задержкой психического  развития (40 минут) Класс: 1 Цель: закрепление знаний о геометрических фигурах. Задачи: Коррекционно-образовательная: • закрепить знания об основных геометрических фигурах. • развивать навык ориентировки в пространстве и на листе бумаги. Коррекционно-развивающая: • развивать устойчивость внимания, умения работать по наглядному образцу и словесной инструкции; • развивать логическое мышление; • развивать память, мышление, воображение; • развивать мимическую мускулатуру; •  развивать пространственное и зрительное восприятие, сенсомоторную координацию, мелкую моторику. Коррекционно-воспитательная:  • воспитывать познавательную активность и усидчивость.  </vt:lpstr>
      <vt:lpstr>Планируемые результаты  </vt:lpstr>
      <vt:lpstr>Оборудование</vt:lpstr>
      <vt:lpstr>Ссылки на использованный материал </vt:lpstr>
      <vt:lpstr>Загадки </vt:lpstr>
      <vt:lpstr>Игра «Мозаика»</vt:lpstr>
      <vt:lpstr>Физминутка</vt:lpstr>
      <vt:lpstr>Игра «Найди лишнее»</vt:lpstr>
      <vt:lpstr>Презентация PowerPoint</vt:lpstr>
      <vt:lpstr>Презентация PowerPoint</vt:lpstr>
      <vt:lpstr>Презентация PowerPoint</vt:lpstr>
      <vt:lpstr>Задание «Нарисуй и раскрась коврик»</vt:lpstr>
      <vt:lpstr>Пальчиковая гимнастика «Дом»</vt:lpstr>
      <vt:lpstr>Рефлексия деятельности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город Геометрических фигур. </dc:title>
  <dc:creator>hexe_dixi@outlook.com</dc:creator>
  <cp:lastModifiedBy>hexe_dixi@outlook.com</cp:lastModifiedBy>
  <cp:revision>38</cp:revision>
  <dcterms:created xsi:type="dcterms:W3CDTF">2017-10-06T12:08:18Z</dcterms:created>
  <dcterms:modified xsi:type="dcterms:W3CDTF">2017-10-10T03:27:28Z</dcterms:modified>
</cp:coreProperties>
</file>