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8"/>
  </p:notesMasterIdLst>
  <p:sldIdLst>
    <p:sldId id="256" r:id="rId2"/>
    <p:sldId id="529" r:id="rId3"/>
    <p:sldId id="490" r:id="rId4"/>
    <p:sldId id="491" r:id="rId5"/>
    <p:sldId id="489" r:id="rId6"/>
    <p:sldId id="492" r:id="rId7"/>
    <p:sldId id="493" r:id="rId8"/>
    <p:sldId id="494" r:id="rId9"/>
    <p:sldId id="495" r:id="rId10"/>
    <p:sldId id="530" r:id="rId11"/>
    <p:sldId id="498" r:id="rId12"/>
    <p:sldId id="532" r:id="rId13"/>
    <p:sldId id="533" r:id="rId14"/>
    <p:sldId id="542" r:id="rId15"/>
    <p:sldId id="543" r:id="rId16"/>
    <p:sldId id="544" r:id="rId17"/>
    <p:sldId id="545" r:id="rId18"/>
    <p:sldId id="546" r:id="rId19"/>
    <p:sldId id="547" r:id="rId20"/>
    <p:sldId id="523" r:id="rId21"/>
    <p:sldId id="548" r:id="rId22"/>
    <p:sldId id="549" r:id="rId23"/>
    <p:sldId id="538" r:id="rId24"/>
    <p:sldId id="376" r:id="rId25"/>
    <p:sldId id="539" r:id="rId26"/>
    <p:sldId id="52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9900"/>
    <a:srgbClr val="FF0048"/>
    <a:srgbClr val="FFFF99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824E8-43C1-410F-A1AE-46329FDB6973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A3EDA-0F5E-4391-8097-DEC2ED1BA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25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1A898D-FDF8-497C-A09D-CB55A4191B1F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278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AutoShape 2" descr="https://lh4.ggpht.com/wJI2PvQvKkFdG3fa6S6x3Bv1cS5T6h4Ybo0haAIgZZ7yXPQpv8IJ-ABfdRwt-z2JNQ=w120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072ED-8B93-4498-AFFB-AF00CAEB8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https://lh4.ggpht.com/wJI2PvQvKkFdG3fa6S6x3Bv1cS5T6h4Ybo0haAIgZZ7yXPQpv8IJ-ABfdRwt-z2JNQ=w120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B6CC7D"/>
              </a:clrFrom>
              <a:clrTo>
                <a:srgbClr val="B6CC7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970108" y="-1"/>
            <a:ext cx="1173892" cy="119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57714" y="201096"/>
            <a:ext cx="4414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Мастер-класс</a:t>
            </a:r>
            <a:r>
              <a:rPr lang="ru-RU" sz="4400" b="1" i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0562" y="1157287"/>
            <a:ext cx="44719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Фарисей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Светлана Васильевна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Учитель в/к категории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</a:endParaRP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51208" y="6328689"/>
            <a:ext cx="2058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Снежинск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184" y="4611231"/>
            <a:ext cx="72894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Образовательная мнемотехника -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технология эффективного усвоения информации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2" y="-185738"/>
            <a:ext cx="8229600" cy="758779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Основные критерии  мнемотехники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35"/>
          <p:cNvSpPr>
            <a:spLocks noChangeArrowheads="1"/>
          </p:cNvSpPr>
          <p:nvPr/>
        </p:nvSpPr>
        <p:spPr bwMode="gray">
          <a:xfrm rot="14991217">
            <a:off x="5303023" y="4326573"/>
            <a:ext cx="960437" cy="192087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165892" name="Rectangle 36"/>
          <p:cNvSpPr>
            <a:spLocks noChangeArrowheads="1"/>
          </p:cNvSpPr>
          <p:nvPr/>
        </p:nvSpPr>
        <p:spPr bwMode="gray">
          <a:xfrm rot="-743917">
            <a:off x="3052627" y="3665129"/>
            <a:ext cx="1009650" cy="173038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677332" y="1554480"/>
            <a:ext cx="2725717" cy="2732316"/>
            <a:chOff x="2433" y="1401"/>
            <a:chExt cx="1014" cy="1002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2433" y="1401"/>
              <a:ext cx="1014" cy="1002"/>
              <a:chOff x="2016" y="1920"/>
              <a:chExt cx="1680" cy="1680"/>
            </a:xfrm>
          </p:grpSpPr>
          <p:sp>
            <p:nvSpPr>
              <p:cNvPr id="165912" name="Oval 4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0C3232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65913" name="Freeform 4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116 w 1321"/>
                  <a:gd name="T1" fmla="*/ 158 h 712"/>
                  <a:gd name="T2" fmla="*/ 1130 w 1321"/>
                  <a:gd name="T3" fmla="*/ 175 h 712"/>
                  <a:gd name="T4" fmla="*/ 1133 w 1321"/>
                  <a:gd name="T5" fmla="*/ 191 h 712"/>
                  <a:gd name="T6" fmla="*/ 1128 w 1321"/>
                  <a:gd name="T7" fmla="*/ 204 h 712"/>
                  <a:gd name="T8" fmla="*/ 1114 w 1321"/>
                  <a:gd name="T9" fmla="*/ 216 h 712"/>
                  <a:gd name="T10" fmla="*/ 1092 w 1321"/>
                  <a:gd name="T11" fmla="*/ 229 h 712"/>
                  <a:gd name="T12" fmla="*/ 1063 w 1321"/>
                  <a:gd name="T13" fmla="*/ 239 h 712"/>
                  <a:gd name="T14" fmla="*/ 1026 w 1321"/>
                  <a:gd name="T15" fmla="*/ 248 h 712"/>
                  <a:gd name="T16" fmla="*/ 985 w 1321"/>
                  <a:gd name="T17" fmla="*/ 257 h 712"/>
                  <a:gd name="T18" fmla="*/ 937 w 1321"/>
                  <a:gd name="T19" fmla="*/ 264 h 712"/>
                  <a:gd name="T20" fmla="*/ 885 w 1321"/>
                  <a:gd name="T21" fmla="*/ 270 h 712"/>
                  <a:gd name="T22" fmla="*/ 830 w 1321"/>
                  <a:gd name="T23" fmla="*/ 273 h 712"/>
                  <a:gd name="T24" fmla="*/ 769 w 1321"/>
                  <a:gd name="T25" fmla="*/ 279 h 712"/>
                  <a:gd name="T26" fmla="*/ 707 w 1321"/>
                  <a:gd name="T27" fmla="*/ 280 h 712"/>
                  <a:gd name="T28" fmla="*/ 683 w 1321"/>
                  <a:gd name="T29" fmla="*/ 281 h 712"/>
                  <a:gd name="T30" fmla="*/ 409 w 1321"/>
                  <a:gd name="T31" fmla="*/ 281 h 712"/>
                  <a:gd name="T32" fmla="*/ 405 w 1321"/>
                  <a:gd name="T33" fmla="*/ 281 h 712"/>
                  <a:gd name="T34" fmla="*/ 351 w 1321"/>
                  <a:gd name="T35" fmla="*/ 280 h 712"/>
                  <a:gd name="T36" fmla="*/ 299 w 1321"/>
                  <a:gd name="T37" fmla="*/ 279 h 712"/>
                  <a:gd name="T38" fmla="*/ 250 w 1321"/>
                  <a:gd name="T39" fmla="*/ 275 h 712"/>
                  <a:gd name="T40" fmla="*/ 203 w 1321"/>
                  <a:gd name="T41" fmla="*/ 272 h 712"/>
                  <a:gd name="T42" fmla="*/ 161 w 1321"/>
                  <a:gd name="T43" fmla="*/ 267 h 712"/>
                  <a:gd name="T44" fmla="*/ 122 w 1321"/>
                  <a:gd name="T45" fmla="*/ 261 h 712"/>
                  <a:gd name="T46" fmla="*/ 86 w 1321"/>
                  <a:gd name="T47" fmla="*/ 256 h 712"/>
                  <a:gd name="T48" fmla="*/ 59 w 1321"/>
                  <a:gd name="T49" fmla="*/ 249 h 712"/>
                  <a:gd name="T50" fmla="*/ 31 w 1321"/>
                  <a:gd name="T51" fmla="*/ 240 h 712"/>
                  <a:gd name="T52" fmla="*/ 18 w 1321"/>
                  <a:gd name="T53" fmla="*/ 230 h 712"/>
                  <a:gd name="T54" fmla="*/ 6 w 1321"/>
                  <a:gd name="T55" fmla="*/ 219 h 712"/>
                  <a:gd name="T56" fmla="*/ 0 w 1321"/>
                  <a:gd name="T57" fmla="*/ 207 h 712"/>
                  <a:gd name="T58" fmla="*/ 0 w 1321"/>
                  <a:gd name="T59" fmla="*/ 206 h 712"/>
                  <a:gd name="T60" fmla="*/ 4 w 1321"/>
                  <a:gd name="T61" fmla="*/ 191 h 712"/>
                  <a:gd name="T62" fmla="*/ 16 w 1321"/>
                  <a:gd name="T63" fmla="*/ 176 h 712"/>
                  <a:gd name="T64" fmla="*/ 43 w 1321"/>
                  <a:gd name="T65" fmla="*/ 146 h 712"/>
                  <a:gd name="T66" fmla="*/ 78 w 1321"/>
                  <a:gd name="T67" fmla="*/ 118 h 712"/>
                  <a:gd name="T68" fmla="*/ 126 w 1321"/>
                  <a:gd name="T69" fmla="*/ 93 h 712"/>
                  <a:gd name="T70" fmla="*/ 175 w 1321"/>
                  <a:gd name="T71" fmla="*/ 69 h 712"/>
                  <a:gd name="T72" fmla="*/ 231 w 1321"/>
                  <a:gd name="T73" fmla="*/ 48 h 712"/>
                  <a:gd name="T74" fmla="*/ 293 w 1321"/>
                  <a:gd name="T75" fmla="*/ 33 h 712"/>
                  <a:gd name="T76" fmla="*/ 356 w 1321"/>
                  <a:gd name="T77" fmla="*/ 18 h 712"/>
                  <a:gd name="T78" fmla="*/ 427 w 1321"/>
                  <a:gd name="T79" fmla="*/ 9 h 712"/>
                  <a:gd name="T80" fmla="*/ 498 w 1321"/>
                  <a:gd name="T81" fmla="*/ 4 h 712"/>
                  <a:gd name="T82" fmla="*/ 573 w 1321"/>
                  <a:gd name="T83" fmla="*/ 0 h 712"/>
                  <a:gd name="T84" fmla="*/ 573 w 1321"/>
                  <a:gd name="T85" fmla="*/ 0 h 712"/>
                  <a:gd name="T86" fmla="*/ 651 w 1321"/>
                  <a:gd name="T87" fmla="*/ 4 h 712"/>
                  <a:gd name="T88" fmla="*/ 727 w 1321"/>
                  <a:gd name="T89" fmla="*/ 9 h 712"/>
                  <a:gd name="T90" fmla="*/ 800 w 1321"/>
                  <a:gd name="T91" fmla="*/ 20 h 712"/>
                  <a:gd name="T92" fmla="*/ 867 w 1321"/>
                  <a:gd name="T93" fmla="*/ 36 h 712"/>
                  <a:gd name="T94" fmla="*/ 929 w 1321"/>
                  <a:gd name="T95" fmla="*/ 54 h 712"/>
                  <a:gd name="T96" fmla="*/ 986 w 1321"/>
                  <a:gd name="T97" fmla="*/ 77 h 712"/>
                  <a:gd name="T98" fmla="*/ 1037 w 1321"/>
                  <a:gd name="T99" fmla="*/ 101 h 712"/>
                  <a:gd name="T100" fmla="*/ 1080 w 1321"/>
                  <a:gd name="T101" fmla="*/ 128 h 712"/>
                  <a:gd name="T102" fmla="*/ 1116 w 1321"/>
                  <a:gd name="T103" fmla="*/ 158 h 712"/>
                  <a:gd name="T104" fmla="*/ 1116 w 1321"/>
                  <a:gd name="T105" fmla="*/ 15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3CCCC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0154" name="Text Box 42"/>
            <p:cNvSpPr txBox="1">
              <a:spLocks noChangeArrowheads="1"/>
            </p:cNvSpPr>
            <p:nvPr/>
          </p:nvSpPr>
          <p:spPr bwMode="gray">
            <a:xfrm>
              <a:off x="2459" y="1795"/>
              <a:ext cx="9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Доступность</a:t>
              </a:r>
              <a:r>
                <a:rPr lang="ru-RU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200025" y="3102384"/>
            <a:ext cx="3543300" cy="3059612"/>
            <a:chOff x="911" y="1651"/>
            <a:chExt cx="1126" cy="1128"/>
          </a:xfrm>
        </p:grpSpPr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912" y="1651"/>
              <a:ext cx="1099" cy="1128"/>
              <a:chOff x="2016" y="1920"/>
              <a:chExt cx="1680" cy="1680"/>
            </a:xfrm>
          </p:grpSpPr>
          <p:sp>
            <p:nvSpPr>
              <p:cNvPr id="165903" name="Oval 5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CC66"/>
                  </a:gs>
                  <a:gs pos="100000">
                    <a:srgbClr val="3E321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65904" name="Freeform 5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116 w 1321"/>
                  <a:gd name="T1" fmla="*/ 158 h 712"/>
                  <a:gd name="T2" fmla="*/ 1130 w 1321"/>
                  <a:gd name="T3" fmla="*/ 175 h 712"/>
                  <a:gd name="T4" fmla="*/ 1133 w 1321"/>
                  <a:gd name="T5" fmla="*/ 191 h 712"/>
                  <a:gd name="T6" fmla="*/ 1128 w 1321"/>
                  <a:gd name="T7" fmla="*/ 204 h 712"/>
                  <a:gd name="T8" fmla="*/ 1114 w 1321"/>
                  <a:gd name="T9" fmla="*/ 216 h 712"/>
                  <a:gd name="T10" fmla="*/ 1092 w 1321"/>
                  <a:gd name="T11" fmla="*/ 229 h 712"/>
                  <a:gd name="T12" fmla="*/ 1063 w 1321"/>
                  <a:gd name="T13" fmla="*/ 239 h 712"/>
                  <a:gd name="T14" fmla="*/ 1026 w 1321"/>
                  <a:gd name="T15" fmla="*/ 248 h 712"/>
                  <a:gd name="T16" fmla="*/ 985 w 1321"/>
                  <a:gd name="T17" fmla="*/ 257 h 712"/>
                  <a:gd name="T18" fmla="*/ 937 w 1321"/>
                  <a:gd name="T19" fmla="*/ 264 h 712"/>
                  <a:gd name="T20" fmla="*/ 885 w 1321"/>
                  <a:gd name="T21" fmla="*/ 270 h 712"/>
                  <a:gd name="T22" fmla="*/ 830 w 1321"/>
                  <a:gd name="T23" fmla="*/ 273 h 712"/>
                  <a:gd name="T24" fmla="*/ 769 w 1321"/>
                  <a:gd name="T25" fmla="*/ 279 h 712"/>
                  <a:gd name="T26" fmla="*/ 707 w 1321"/>
                  <a:gd name="T27" fmla="*/ 280 h 712"/>
                  <a:gd name="T28" fmla="*/ 683 w 1321"/>
                  <a:gd name="T29" fmla="*/ 281 h 712"/>
                  <a:gd name="T30" fmla="*/ 409 w 1321"/>
                  <a:gd name="T31" fmla="*/ 281 h 712"/>
                  <a:gd name="T32" fmla="*/ 405 w 1321"/>
                  <a:gd name="T33" fmla="*/ 281 h 712"/>
                  <a:gd name="T34" fmla="*/ 351 w 1321"/>
                  <a:gd name="T35" fmla="*/ 280 h 712"/>
                  <a:gd name="T36" fmla="*/ 299 w 1321"/>
                  <a:gd name="T37" fmla="*/ 279 h 712"/>
                  <a:gd name="T38" fmla="*/ 250 w 1321"/>
                  <a:gd name="T39" fmla="*/ 275 h 712"/>
                  <a:gd name="T40" fmla="*/ 203 w 1321"/>
                  <a:gd name="T41" fmla="*/ 272 h 712"/>
                  <a:gd name="T42" fmla="*/ 161 w 1321"/>
                  <a:gd name="T43" fmla="*/ 267 h 712"/>
                  <a:gd name="T44" fmla="*/ 122 w 1321"/>
                  <a:gd name="T45" fmla="*/ 261 h 712"/>
                  <a:gd name="T46" fmla="*/ 86 w 1321"/>
                  <a:gd name="T47" fmla="*/ 256 h 712"/>
                  <a:gd name="T48" fmla="*/ 59 w 1321"/>
                  <a:gd name="T49" fmla="*/ 249 h 712"/>
                  <a:gd name="T50" fmla="*/ 31 w 1321"/>
                  <a:gd name="T51" fmla="*/ 240 h 712"/>
                  <a:gd name="T52" fmla="*/ 18 w 1321"/>
                  <a:gd name="T53" fmla="*/ 230 h 712"/>
                  <a:gd name="T54" fmla="*/ 6 w 1321"/>
                  <a:gd name="T55" fmla="*/ 219 h 712"/>
                  <a:gd name="T56" fmla="*/ 0 w 1321"/>
                  <a:gd name="T57" fmla="*/ 207 h 712"/>
                  <a:gd name="T58" fmla="*/ 0 w 1321"/>
                  <a:gd name="T59" fmla="*/ 206 h 712"/>
                  <a:gd name="T60" fmla="*/ 4 w 1321"/>
                  <a:gd name="T61" fmla="*/ 191 h 712"/>
                  <a:gd name="T62" fmla="*/ 16 w 1321"/>
                  <a:gd name="T63" fmla="*/ 176 h 712"/>
                  <a:gd name="T64" fmla="*/ 43 w 1321"/>
                  <a:gd name="T65" fmla="*/ 146 h 712"/>
                  <a:gd name="T66" fmla="*/ 78 w 1321"/>
                  <a:gd name="T67" fmla="*/ 118 h 712"/>
                  <a:gd name="T68" fmla="*/ 126 w 1321"/>
                  <a:gd name="T69" fmla="*/ 93 h 712"/>
                  <a:gd name="T70" fmla="*/ 175 w 1321"/>
                  <a:gd name="T71" fmla="*/ 69 h 712"/>
                  <a:gd name="T72" fmla="*/ 231 w 1321"/>
                  <a:gd name="T73" fmla="*/ 48 h 712"/>
                  <a:gd name="T74" fmla="*/ 293 w 1321"/>
                  <a:gd name="T75" fmla="*/ 33 h 712"/>
                  <a:gd name="T76" fmla="*/ 356 w 1321"/>
                  <a:gd name="T77" fmla="*/ 18 h 712"/>
                  <a:gd name="T78" fmla="*/ 427 w 1321"/>
                  <a:gd name="T79" fmla="*/ 9 h 712"/>
                  <a:gd name="T80" fmla="*/ 498 w 1321"/>
                  <a:gd name="T81" fmla="*/ 4 h 712"/>
                  <a:gd name="T82" fmla="*/ 573 w 1321"/>
                  <a:gd name="T83" fmla="*/ 0 h 712"/>
                  <a:gd name="T84" fmla="*/ 573 w 1321"/>
                  <a:gd name="T85" fmla="*/ 0 h 712"/>
                  <a:gd name="T86" fmla="*/ 651 w 1321"/>
                  <a:gd name="T87" fmla="*/ 4 h 712"/>
                  <a:gd name="T88" fmla="*/ 727 w 1321"/>
                  <a:gd name="T89" fmla="*/ 9 h 712"/>
                  <a:gd name="T90" fmla="*/ 800 w 1321"/>
                  <a:gd name="T91" fmla="*/ 20 h 712"/>
                  <a:gd name="T92" fmla="*/ 867 w 1321"/>
                  <a:gd name="T93" fmla="*/ 36 h 712"/>
                  <a:gd name="T94" fmla="*/ 929 w 1321"/>
                  <a:gd name="T95" fmla="*/ 54 h 712"/>
                  <a:gd name="T96" fmla="*/ 986 w 1321"/>
                  <a:gd name="T97" fmla="*/ 77 h 712"/>
                  <a:gd name="T98" fmla="*/ 1037 w 1321"/>
                  <a:gd name="T99" fmla="*/ 101 h 712"/>
                  <a:gd name="T100" fmla="*/ 1080 w 1321"/>
                  <a:gd name="T101" fmla="*/ 128 h 712"/>
                  <a:gd name="T102" fmla="*/ 1116 w 1321"/>
                  <a:gd name="T103" fmla="*/ 158 h 712"/>
                  <a:gd name="T104" fmla="*/ 1116 w 1321"/>
                  <a:gd name="T105" fmla="*/ 15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0164" name="Text Box 52"/>
            <p:cNvSpPr txBox="1">
              <a:spLocks noChangeArrowheads="1"/>
            </p:cNvSpPr>
            <p:nvPr/>
          </p:nvSpPr>
          <p:spPr bwMode="gray">
            <a:xfrm>
              <a:off x="911" y="2109"/>
              <a:ext cx="1126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Универсальность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5750292" y="3853543"/>
            <a:ext cx="3184703" cy="2808514"/>
            <a:chOff x="3278" y="2445"/>
            <a:chExt cx="1316" cy="1253"/>
          </a:xfrm>
        </p:grpSpPr>
        <p:grpSp>
          <p:nvGrpSpPr>
            <p:cNvPr id="9" name="Group 54"/>
            <p:cNvGrpSpPr>
              <a:grpSpLocks/>
            </p:cNvGrpSpPr>
            <p:nvPr/>
          </p:nvGrpSpPr>
          <p:grpSpPr bwMode="auto">
            <a:xfrm>
              <a:off x="3278" y="2445"/>
              <a:ext cx="1268" cy="1253"/>
              <a:chOff x="2016" y="1920"/>
              <a:chExt cx="1680" cy="1680"/>
            </a:xfrm>
          </p:grpSpPr>
          <p:sp>
            <p:nvSpPr>
              <p:cNvPr id="165899" name="Oval 5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42E0"/>
                  </a:gs>
                  <a:gs pos="100000">
                    <a:srgbClr val="471F68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65900" name="Freeform 5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116 w 1321"/>
                  <a:gd name="T1" fmla="*/ 158 h 712"/>
                  <a:gd name="T2" fmla="*/ 1130 w 1321"/>
                  <a:gd name="T3" fmla="*/ 175 h 712"/>
                  <a:gd name="T4" fmla="*/ 1133 w 1321"/>
                  <a:gd name="T5" fmla="*/ 191 h 712"/>
                  <a:gd name="T6" fmla="*/ 1128 w 1321"/>
                  <a:gd name="T7" fmla="*/ 204 h 712"/>
                  <a:gd name="T8" fmla="*/ 1114 w 1321"/>
                  <a:gd name="T9" fmla="*/ 216 h 712"/>
                  <a:gd name="T10" fmla="*/ 1092 w 1321"/>
                  <a:gd name="T11" fmla="*/ 229 h 712"/>
                  <a:gd name="T12" fmla="*/ 1063 w 1321"/>
                  <a:gd name="T13" fmla="*/ 239 h 712"/>
                  <a:gd name="T14" fmla="*/ 1026 w 1321"/>
                  <a:gd name="T15" fmla="*/ 248 h 712"/>
                  <a:gd name="T16" fmla="*/ 985 w 1321"/>
                  <a:gd name="T17" fmla="*/ 257 h 712"/>
                  <a:gd name="T18" fmla="*/ 937 w 1321"/>
                  <a:gd name="T19" fmla="*/ 264 h 712"/>
                  <a:gd name="T20" fmla="*/ 885 w 1321"/>
                  <a:gd name="T21" fmla="*/ 270 h 712"/>
                  <a:gd name="T22" fmla="*/ 830 w 1321"/>
                  <a:gd name="T23" fmla="*/ 273 h 712"/>
                  <a:gd name="T24" fmla="*/ 769 w 1321"/>
                  <a:gd name="T25" fmla="*/ 279 h 712"/>
                  <a:gd name="T26" fmla="*/ 707 w 1321"/>
                  <a:gd name="T27" fmla="*/ 280 h 712"/>
                  <a:gd name="T28" fmla="*/ 683 w 1321"/>
                  <a:gd name="T29" fmla="*/ 281 h 712"/>
                  <a:gd name="T30" fmla="*/ 409 w 1321"/>
                  <a:gd name="T31" fmla="*/ 281 h 712"/>
                  <a:gd name="T32" fmla="*/ 405 w 1321"/>
                  <a:gd name="T33" fmla="*/ 281 h 712"/>
                  <a:gd name="T34" fmla="*/ 351 w 1321"/>
                  <a:gd name="T35" fmla="*/ 280 h 712"/>
                  <a:gd name="T36" fmla="*/ 299 w 1321"/>
                  <a:gd name="T37" fmla="*/ 279 h 712"/>
                  <a:gd name="T38" fmla="*/ 250 w 1321"/>
                  <a:gd name="T39" fmla="*/ 275 h 712"/>
                  <a:gd name="T40" fmla="*/ 203 w 1321"/>
                  <a:gd name="T41" fmla="*/ 272 h 712"/>
                  <a:gd name="T42" fmla="*/ 161 w 1321"/>
                  <a:gd name="T43" fmla="*/ 267 h 712"/>
                  <a:gd name="T44" fmla="*/ 122 w 1321"/>
                  <a:gd name="T45" fmla="*/ 261 h 712"/>
                  <a:gd name="T46" fmla="*/ 86 w 1321"/>
                  <a:gd name="T47" fmla="*/ 256 h 712"/>
                  <a:gd name="T48" fmla="*/ 59 w 1321"/>
                  <a:gd name="T49" fmla="*/ 249 h 712"/>
                  <a:gd name="T50" fmla="*/ 31 w 1321"/>
                  <a:gd name="T51" fmla="*/ 240 h 712"/>
                  <a:gd name="T52" fmla="*/ 18 w 1321"/>
                  <a:gd name="T53" fmla="*/ 230 h 712"/>
                  <a:gd name="T54" fmla="*/ 6 w 1321"/>
                  <a:gd name="T55" fmla="*/ 219 h 712"/>
                  <a:gd name="T56" fmla="*/ 0 w 1321"/>
                  <a:gd name="T57" fmla="*/ 207 h 712"/>
                  <a:gd name="T58" fmla="*/ 0 w 1321"/>
                  <a:gd name="T59" fmla="*/ 206 h 712"/>
                  <a:gd name="T60" fmla="*/ 4 w 1321"/>
                  <a:gd name="T61" fmla="*/ 191 h 712"/>
                  <a:gd name="T62" fmla="*/ 16 w 1321"/>
                  <a:gd name="T63" fmla="*/ 176 h 712"/>
                  <a:gd name="T64" fmla="*/ 43 w 1321"/>
                  <a:gd name="T65" fmla="*/ 146 h 712"/>
                  <a:gd name="T66" fmla="*/ 78 w 1321"/>
                  <a:gd name="T67" fmla="*/ 118 h 712"/>
                  <a:gd name="T68" fmla="*/ 126 w 1321"/>
                  <a:gd name="T69" fmla="*/ 93 h 712"/>
                  <a:gd name="T70" fmla="*/ 175 w 1321"/>
                  <a:gd name="T71" fmla="*/ 69 h 712"/>
                  <a:gd name="T72" fmla="*/ 231 w 1321"/>
                  <a:gd name="T73" fmla="*/ 48 h 712"/>
                  <a:gd name="T74" fmla="*/ 293 w 1321"/>
                  <a:gd name="T75" fmla="*/ 33 h 712"/>
                  <a:gd name="T76" fmla="*/ 356 w 1321"/>
                  <a:gd name="T77" fmla="*/ 18 h 712"/>
                  <a:gd name="T78" fmla="*/ 427 w 1321"/>
                  <a:gd name="T79" fmla="*/ 9 h 712"/>
                  <a:gd name="T80" fmla="*/ 498 w 1321"/>
                  <a:gd name="T81" fmla="*/ 4 h 712"/>
                  <a:gd name="T82" fmla="*/ 573 w 1321"/>
                  <a:gd name="T83" fmla="*/ 0 h 712"/>
                  <a:gd name="T84" fmla="*/ 573 w 1321"/>
                  <a:gd name="T85" fmla="*/ 0 h 712"/>
                  <a:gd name="T86" fmla="*/ 651 w 1321"/>
                  <a:gd name="T87" fmla="*/ 4 h 712"/>
                  <a:gd name="T88" fmla="*/ 727 w 1321"/>
                  <a:gd name="T89" fmla="*/ 9 h 712"/>
                  <a:gd name="T90" fmla="*/ 800 w 1321"/>
                  <a:gd name="T91" fmla="*/ 20 h 712"/>
                  <a:gd name="T92" fmla="*/ 867 w 1321"/>
                  <a:gd name="T93" fmla="*/ 36 h 712"/>
                  <a:gd name="T94" fmla="*/ 929 w 1321"/>
                  <a:gd name="T95" fmla="*/ 54 h 712"/>
                  <a:gd name="T96" fmla="*/ 986 w 1321"/>
                  <a:gd name="T97" fmla="*/ 77 h 712"/>
                  <a:gd name="T98" fmla="*/ 1037 w 1321"/>
                  <a:gd name="T99" fmla="*/ 101 h 712"/>
                  <a:gd name="T100" fmla="*/ 1080 w 1321"/>
                  <a:gd name="T101" fmla="*/ 128 h 712"/>
                  <a:gd name="T102" fmla="*/ 1116 w 1321"/>
                  <a:gd name="T103" fmla="*/ 158 h 712"/>
                  <a:gd name="T104" fmla="*/ 1116 w 1321"/>
                  <a:gd name="T105" fmla="*/ 15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42E0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0169" name="Text Box 57"/>
            <p:cNvSpPr txBox="1">
              <a:spLocks noChangeArrowheads="1"/>
            </p:cNvSpPr>
            <p:nvPr/>
          </p:nvSpPr>
          <p:spPr bwMode="gray">
            <a:xfrm>
              <a:off x="3286" y="2892"/>
              <a:ext cx="13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Эффективность</a:t>
              </a:r>
              <a:r>
                <a:rPr lang="ru-RU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 </a:t>
              </a: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slide.ru/images/27/33363/960/img8.jpg"/>
          <p:cNvPicPr/>
          <p:nvPr/>
        </p:nvPicPr>
        <p:blipFill>
          <a:blip r:embed="rId2" cstate="print"/>
          <a:srcRect l="56033" t="27023" r="2237" b="14017"/>
          <a:stretch>
            <a:fillRect/>
          </a:stretch>
        </p:blipFill>
        <p:spPr bwMode="auto">
          <a:xfrm>
            <a:off x="399246" y="1674254"/>
            <a:ext cx="2735346" cy="30493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0811" y="5228716"/>
            <a:ext cx="4929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60% людей преобладает зрительная память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9059" y="1776031"/>
            <a:ext cx="4500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80% детей визуальный канал — ключевой способ восприятия информации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&amp;Mcy;&amp;ncy;&amp;iecy;&amp;mcy;&amp;ocy;&amp;tcy;&amp;iecy;&amp;khcy;&amp;ncy;&amp;icy;&amp;chcy;&amp;iecy;&amp;scy;&amp;kcy;&amp;icy;&amp;iecy; &amp;pcy;&amp;rcy;&amp;icy;&amp;iecy;&amp;mcy;&amp;ycy; &amp;zcy;&amp;acy;&amp;pcy;&amp;ocy;&amp;mcy;&amp;icy;&amp;ncy;&amp;acy;&amp;ncy;&amp;icy;&amp;y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447" y="3919856"/>
            <a:ext cx="3090929" cy="25385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Oval 3"/>
          <p:cNvSpPr>
            <a:spLocks noChangeArrowheads="1"/>
          </p:cNvSpPr>
          <p:nvPr/>
        </p:nvSpPr>
        <p:spPr bwMode="gray">
          <a:xfrm>
            <a:off x="2037805" y="1240972"/>
            <a:ext cx="5210765" cy="5050971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gray">
          <a:xfrm>
            <a:off x="2377440" y="1479777"/>
            <a:ext cx="4571999" cy="4611188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gray">
          <a:xfrm>
            <a:off x="2743200" y="2664822"/>
            <a:ext cx="3788229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20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 «Преобразование»</a:t>
            </a:r>
            <a:r>
              <a:rPr lang="ru-RU" sz="2000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 первичной обработки информации, превращающий сложную для восприятия информацию в удобную для эффективного воспроизведения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2769326" y="285795"/>
            <a:ext cx="2233748" cy="2078582"/>
            <a:chOff x="437" y="1700"/>
            <a:chExt cx="1110" cy="109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60459" name="Oval 11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3333CC">
                  <a:alpha val="10196"/>
                </a:srgb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0" name="Oval 12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chemeClr val="accent1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60457" name="Oval 14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chemeClr val="accent1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8" name="Oval 15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3333CC">
                  <a:alpha val="10196"/>
                </a:srgb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136469" y="4506686"/>
            <a:ext cx="2481941" cy="2103119"/>
            <a:chOff x="437" y="1700"/>
            <a:chExt cx="1110" cy="109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60453" name="Oval 18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chemeClr val="accent2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4" name="Oval 19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chemeClr val="accent2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60451" name="Oval 21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chemeClr val="accent2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2" name="Oval 22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chemeClr val="accent2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5445579" y="4625886"/>
            <a:ext cx="2429691" cy="2037806"/>
            <a:chOff x="437" y="1700"/>
            <a:chExt cx="1110" cy="1096"/>
          </a:xfrm>
        </p:grpSpPr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60447" name="Oval 25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chemeClr val="hlink">
                  <a:alpha val="10196"/>
                </a:scheme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8" name="Oval 26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817E00">
                  <a:alpha val="10196"/>
                </a:srgb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60445" name="Oval 28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817E00">
                  <a:alpha val="10196"/>
                </a:srgb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6" name="Oval 29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817E00">
                  <a:alpha val="10196"/>
                </a:srgbClr>
              </a:solidFill>
              <a:ln w="571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2661149" y="0"/>
            <a:ext cx="2582364" cy="2155371"/>
            <a:chOff x="2461124" y="182880"/>
            <a:chExt cx="2582364" cy="2155371"/>
          </a:xfrm>
        </p:grpSpPr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2461124" y="182880"/>
              <a:ext cx="2515825" cy="2155371"/>
              <a:chOff x="708" y="2203"/>
              <a:chExt cx="751" cy="741"/>
            </a:xfrm>
          </p:grpSpPr>
          <p:sp>
            <p:nvSpPr>
              <p:cNvPr id="26655" name="Oval 31"/>
              <p:cNvSpPr>
                <a:spLocks noChangeArrowheads="1"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60442" name="Picture 32" descr="cir_lighteffect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0429" name="Rectangle 33"/>
            <p:cNvSpPr>
              <a:spLocks noChangeArrowheads="1"/>
            </p:cNvSpPr>
            <p:nvPr/>
          </p:nvSpPr>
          <p:spPr bwMode="gray">
            <a:xfrm>
              <a:off x="2485209" y="1069204"/>
              <a:ext cx="2558279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«Пиктограммы</a:t>
              </a:r>
              <a:r>
                <a:rPr lang="ru-RU" sz="2000" b="1" dirty="0" smtClean="0">
                  <a:solidFill>
                    <a:srgbClr val="FFFF00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» </a:t>
              </a:r>
              <a:endParaRPr lang="ru-RU" sz="20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216566" y="4568736"/>
            <a:ext cx="2886890" cy="1933302"/>
            <a:chOff x="5216566" y="4568736"/>
            <a:chExt cx="2886890" cy="1933302"/>
          </a:xfrm>
        </p:grpSpPr>
        <p:grpSp>
          <p:nvGrpSpPr>
            <p:cNvPr id="14" name="Group 41"/>
            <p:cNvGrpSpPr>
              <a:grpSpLocks/>
            </p:cNvGrpSpPr>
            <p:nvPr/>
          </p:nvGrpSpPr>
          <p:grpSpPr bwMode="auto">
            <a:xfrm>
              <a:off x="5411969" y="4568736"/>
              <a:ext cx="2533516" cy="1933302"/>
              <a:chOff x="708" y="2203"/>
              <a:chExt cx="751" cy="741"/>
            </a:xfrm>
          </p:grpSpPr>
          <p:sp>
            <p:nvSpPr>
              <p:cNvPr id="26666" name="Oval 42"/>
              <p:cNvSpPr>
                <a:spLocks noChangeArrowheads="1"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60436" name="Picture 43" descr="cir_lighteffect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0434" name="Rectangle 44"/>
            <p:cNvSpPr>
              <a:spLocks noChangeArrowheads="1"/>
            </p:cNvSpPr>
            <p:nvPr/>
          </p:nvSpPr>
          <p:spPr bwMode="gray">
            <a:xfrm>
              <a:off x="5216566" y="5315180"/>
              <a:ext cx="2886890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ru-RU" sz="2000" b="1" dirty="0" smtClean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</a:rPr>
                <a:t>«Трансформация»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 smtClean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0" y="1575697"/>
            <a:ext cx="2551128" cy="571504"/>
            <a:chOff x="0" y="1575697"/>
            <a:chExt cx="2551128" cy="571504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0" y="1575697"/>
              <a:ext cx="1846762" cy="571504"/>
              <a:chOff x="156754" y="1589984"/>
              <a:chExt cx="1846762" cy="571504"/>
            </a:xfrm>
          </p:grpSpPr>
          <p:sp>
            <p:nvSpPr>
              <p:cNvPr id="60422" name="Text Box 6"/>
              <p:cNvSpPr txBox="1">
                <a:spLocks noChangeArrowheads="1"/>
              </p:cNvSpPr>
              <p:nvPr/>
            </p:nvSpPr>
            <p:spPr bwMode="black">
              <a:xfrm>
                <a:off x="156754" y="1659166"/>
                <a:ext cx="1254034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Радость </a:t>
                </a:r>
                <a:endParaRPr lang="en-US" sz="20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endParaRPr>
              </a:p>
            </p:txBody>
          </p:sp>
          <p:pic>
            <p:nvPicPr>
              <p:cNvPr id="47" name="Рисунок 46" descr="http://site.fork-wot.ru/upload/avatar/___SMAIL______1457008060.jpg"/>
              <p:cNvPicPr/>
              <p:nvPr/>
            </p:nvPicPr>
            <p:blipFill>
              <a:blip r:embed="rId4" cstate="print"/>
              <a:srcRect t="1250"/>
              <a:stretch>
                <a:fillRect/>
              </a:stretch>
            </p:blipFill>
            <p:spPr bwMode="auto">
              <a:xfrm>
                <a:off x="1383436" y="1589984"/>
                <a:ext cx="620080" cy="57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3" name="Freeform 44"/>
            <p:cNvSpPr>
              <a:spLocks/>
            </p:cNvSpPr>
            <p:nvPr/>
          </p:nvSpPr>
          <p:spPr bwMode="gray">
            <a:xfrm rot="14425622" flipV="1">
              <a:off x="2151096" y="1510861"/>
              <a:ext cx="334056" cy="466009"/>
            </a:xfrm>
            <a:custGeom>
              <a:avLst/>
              <a:gdLst>
                <a:gd name="T0" fmla="*/ 181294682 w 142"/>
                <a:gd name="T1" fmla="*/ 3298153 h 604"/>
                <a:gd name="T2" fmla="*/ 220492321 w 142"/>
                <a:gd name="T3" fmla="*/ 1556868195 h 604"/>
                <a:gd name="T4" fmla="*/ 0 w 142"/>
                <a:gd name="T5" fmla="*/ 1563466316 h 604"/>
                <a:gd name="T6" fmla="*/ 352787742 w 142"/>
                <a:gd name="T7" fmla="*/ 1992264711 h 604"/>
                <a:gd name="T8" fmla="*/ 695776074 w 142"/>
                <a:gd name="T9" fmla="*/ 1563466316 h 604"/>
                <a:gd name="T10" fmla="*/ 489983905 w 142"/>
                <a:gd name="T11" fmla="*/ 1563466316 h 604"/>
                <a:gd name="T12" fmla="*/ 485083093 w 142"/>
                <a:gd name="T13" fmla="*/ 0 h 604"/>
                <a:gd name="T14" fmla="*/ 181294682 w 142"/>
                <a:gd name="T15" fmla="*/ 3298153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2060">
                <a:alpha val="50195"/>
              </a:srgb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6934763" y="3545350"/>
            <a:ext cx="2209237" cy="1502348"/>
            <a:chOff x="6934763" y="3545350"/>
            <a:chExt cx="2209237" cy="1502348"/>
          </a:xfrm>
        </p:grpSpPr>
        <p:pic>
          <p:nvPicPr>
            <p:cNvPr id="49" name="Рисунок 48" descr="карандаш.png"/>
            <p:cNvPicPr>
              <a:picLocks noChangeAspect="1"/>
            </p:cNvPicPr>
            <p:nvPr/>
          </p:nvPicPr>
          <p:blipFill>
            <a:blip r:embed="rId5" cstate="print"/>
            <a:srcRect b="8887"/>
            <a:stretch>
              <a:fillRect/>
            </a:stretch>
          </p:blipFill>
          <p:spPr>
            <a:xfrm>
              <a:off x="6934763" y="3545350"/>
              <a:ext cx="2000232" cy="571504"/>
            </a:xfrm>
            <a:prstGeom prst="rect">
              <a:avLst/>
            </a:prstGeom>
          </p:spPr>
        </p:pic>
        <p:grpSp>
          <p:nvGrpSpPr>
            <p:cNvPr id="85" name="Группа 84"/>
            <p:cNvGrpSpPr/>
            <p:nvPr/>
          </p:nvGrpSpPr>
          <p:grpSpPr>
            <a:xfrm>
              <a:off x="7634278" y="4139303"/>
              <a:ext cx="1509722" cy="908395"/>
              <a:chOff x="7634278" y="4139303"/>
              <a:chExt cx="1509722" cy="908395"/>
            </a:xfrm>
          </p:grpSpPr>
          <p:pic>
            <p:nvPicPr>
              <p:cNvPr id="50" name="Рисунок 49" descr="словар.слова.gif"/>
              <p:cNvPicPr>
                <a:picLocks noChangeAspect="1"/>
              </p:cNvPicPr>
              <p:nvPr/>
            </p:nvPicPr>
            <p:blipFill>
              <a:blip r:embed="rId6" cstate="print"/>
              <a:srcRect r="54139" b="76148"/>
              <a:stretch>
                <a:fillRect/>
              </a:stretch>
            </p:blipFill>
            <p:spPr>
              <a:xfrm>
                <a:off x="7634278" y="4139303"/>
                <a:ext cx="1509722" cy="412092"/>
              </a:xfrm>
              <a:prstGeom prst="rect">
                <a:avLst/>
              </a:prstGeom>
            </p:spPr>
          </p:pic>
          <p:sp>
            <p:nvSpPr>
              <p:cNvPr id="44" name="Freeform 44"/>
              <p:cNvSpPr>
                <a:spLocks/>
              </p:cNvSpPr>
              <p:nvPr/>
            </p:nvSpPr>
            <p:spPr bwMode="gray">
              <a:xfrm rot="13559528">
                <a:off x="7753263" y="4622456"/>
                <a:ext cx="360877" cy="489608"/>
              </a:xfrm>
              <a:custGeom>
                <a:avLst/>
                <a:gdLst>
                  <a:gd name="T0" fmla="*/ 181294682 w 142"/>
                  <a:gd name="T1" fmla="*/ 3298153 h 604"/>
                  <a:gd name="T2" fmla="*/ 220492321 w 142"/>
                  <a:gd name="T3" fmla="*/ 1556868195 h 604"/>
                  <a:gd name="T4" fmla="*/ 0 w 142"/>
                  <a:gd name="T5" fmla="*/ 1563466316 h 604"/>
                  <a:gd name="T6" fmla="*/ 352787742 w 142"/>
                  <a:gd name="T7" fmla="*/ 1992264711 h 604"/>
                  <a:gd name="T8" fmla="*/ 695776074 w 142"/>
                  <a:gd name="T9" fmla="*/ 1563466316 h 604"/>
                  <a:gd name="T10" fmla="*/ 489983905 w 142"/>
                  <a:gd name="T11" fmla="*/ 1563466316 h 604"/>
                  <a:gd name="T12" fmla="*/ 485083093 w 142"/>
                  <a:gd name="T13" fmla="*/ 0 h 604"/>
                  <a:gd name="T14" fmla="*/ 181294682 w 142"/>
                  <a:gd name="T15" fmla="*/ 3298153 h 6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604"/>
                  <a:gd name="T26" fmla="*/ 142 w 142"/>
                  <a:gd name="T27" fmla="*/ 604 h 6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604">
                    <a:moveTo>
                      <a:pt x="37" y="1"/>
                    </a:moveTo>
                    <a:lnTo>
                      <a:pt x="45" y="472"/>
                    </a:lnTo>
                    <a:lnTo>
                      <a:pt x="0" y="474"/>
                    </a:lnTo>
                    <a:lnTo>
                      <a:pt x="72" y="604"/>
                    </a:lnTo>
                    <a:lnTo>
                      <a:pt x="142" y="474"/>
                    </a:lnTo>
                    <a:lnTo>
                      <a:pt x="100" y="474"/>
                    </a:lnTo>
                    <a:lnTo>
                      <a:pt x="99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2060">
                  <a:alpha val="50195"/>
                </a:srgbClr>
              </a:solidFill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0" y="3829098"/>
            <a:ext cx="2419635" cy="905853"/>
            <a:chOff x="-495533" y="3453633"/>
            <a:chExt cx="2812896" cy="905853"/>
          </a:xfrm>
        </p:grpSpPr>
        <p:sp>
          <p:nvSpPr>
            <p:cNvPr id="60423" name="Text Box 7"/>
            <p:cNvSpPr txBox="1">
              <a:spLocks noChangeArrowheads="1"/>
            </p:cNvSpPr>
            <p:nvPr/>
          </p:nvSpPr>
          <p:spPr bwMode="black">
            <a:xfrm>
              <a:off x="-495533" y="3453633"/>
              <a:ext cx="2812896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Молоко –</a:t>
              </a:r>
              <a:r>
                <a:rPr lang="ru-RU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млк</a:t>
              </a:r>
              <a:endPara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 rot="9814572">
              <a:off x="986745" y="3890270"/>
              <a:ext cx="318684" cy="469216"/>
            </a:xfrm>
            <a:custGeom>
              <a:avLst/>
              <a:gdLst>
                <a:gd name="T0" fmla="*/ 181294682 w 142"/>
                <a:gd name="T1" fmla="*/ 3298153 h 604"/>
                <a:gd name="T2" fmla="*/ 220492321 w 142"/>
                <a:gd name="T3" fmla="*/ 1556868195 h 604"/>
                <a:gd name="T4" fmla="*/ 0 w 142"/>
                <a:gd name="T5" fmla="*/ 1563466316 h 604"/>
                <a:gd name="T6" fmla="*/ 352787742 w 142"/>
                <a:gd name="T7" fmla="*/ 1992264711 h 604"/>
                <a:gd name="T8" fmla="*/ 695776074 w 142"/>
                <a:gd name="T9" fmla="*/ 1563466316 h 604"/>
                <a:gd name="T10" fmla="*/ 489983905 w 142"/>
                <a:gd name="T11" fmla="*/ 1563466316 h 604"/>
                <a:gd name="T12" fmla="*/ 485083093 w 142"/>
                <a:gd name="T13" fmla="*/ 0 h 604"/>
                <a:gd name="T14" fmla="*/ 181294682 w 142"/>
                <a:gd name="T15" fmla="*/ 3298153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2060">
                <a:alpha val="50195"/>
              </a:srgb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146267" y="4505876"/>
            <a:ext cx="2547257" cy="2123524"/>
            <a:chOff x="1060542" y="4458521"/>
            <a:chExt cx="2547257" cy="2123524"/>
          </a:xfrm>
        </p:grpSpPr>
        <p:grpSp>
          <p:nvGrpSpPr>
            <p:cNvPr id="56" name="Group 34"/>
            <p:cNvGrpSpPr>
              <a:grpSpLocks/>
            </p:cNvGrpSpPr>
            <p:nvPr/>
          </p:nvGrpSpPr>
          <p:grpSpPr bwMode="auto">
            <a:xfrm>
              <a:off x="1060542" y="4458521"/>
              <a:ext cx="2547257" cy="2123524"/>
              <a:chOff x="708" y="2203"/>
              <a:chExt cx="751" cy="741"/>
            </a:xfrm>
          </p:grpSpPr>
          <p:sp>
            <p:nvSpPr>
              <p:cNvPr id="57" name="Oval 35"/>
              <p:cNvSpPr>
                <a:spLocks noChangeArrowheads="1"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58" name="Picture 36" descr="cir_lighteffect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9" name="Rectangle 37"/>
            <p:cNvSpPr>
              <a:spLocks noChangeArrowheads="1"/>
            </p:cNvSpPr>
            <p:nvPr/>
          </p:nvSpPr>
          <p:spPr bwMode="gray">
            <a:xfrm>
              <a:off x="1171575" y="5372100"/>
              <a:ext cx="2414587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</a:rPr>
                <a:t>«Стенографист»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0" name="Line 12"/>
          <p:cNvSpPr>
            <a:spLocks noChangeShapeType="1"/>
          </p:cNvSpPr>
          <p:nvPr/>
        </p:nvSpPr>
        <p:spPr bwMode="gray">
          <a:xfrm flipV="1">
            <a:off x="5660343" y="2194197"/>
            <a:ext cx="487363" cy="3048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gray">
          <a:xfrm>
            <a:off x="5901282" y="3982672"/>
            <a:ext cx="561975" cy="3429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gray">
          <a:xfrm flipV="1">
            <a:off x="5421133" y="1973578"/>
            <a:ext cx="488950" cy="3048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gray">
          <a:xfrm flipV="1">
            <a:off x="2407239" y="4758917"/>
            <a:ext cx="485775" cy="3048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gray">
          <a:xfrm flipV="1">
            <a:off x="2249576" y="4563563"/>
            <a:ext cx="487362" cy="3048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gray">
          <a:xfrm>
            <a:off x="2544672" y="2072367"/>
            <a:ext cx="561975" cy="3429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gray">
          <a:xfrm>
            <a:off x="2345055" y="2297249"/>
            <a:ext cx="563563" cy="342900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0" name="Oval 2"/>
          <p:cNvSpPr>
            <a:spLocks noChangeArrowheads="1"/>
          </p:cNvSpPr>
          <p:nvPr/>
        </p:nvSpPr>
        <p:spPr bwMode="gray">
          <a:xfrm>
            <a:off x="2284369" y="1667964"/>
            <a:ext cx="3716382" cy="3661274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gray">
          <a:xfrm>
            <a:off x="2457451" y="1757363"/>
            <a:ext cx="3467780" cy="3500436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gray">
          <a:xfrm>
            <a:off x="2376107" y="2870231"/>
            <a:ext cx="363147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 «Связывание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это метод объединения информационных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единиц с помощью ассоциативных связей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7" name="Oval 9"/>
          <p:cNvSpPr>
            <a:spLocks noChangeArrowheads="1"/>
          </p:cNvSpPr>
          <p:nvPr/>
        </p:nvSpPr>
        <p:spPr bwMode="gray">
          <a:xfrm>
            <a:off x="2137004" y="1580199"/>
            <a:ext cx="3949472" cy="3863339"/>
          </a:xfrm>
          <a:prstGeom prst="ellips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gray">
          <a:xfrm>
            <a:off x="5796324" y="4227966"/>
            <a:ext cx="563562" cy="344487"/>
          </a:xfrm>
          <a:prstGeom prst="line">
            <a:avLst/>
          </a:prstGeom>
          <a:noFill/>
          <a:ln w="1270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6" name="Группа 75"/>
          <p:cNvGrpSpPr/>
          <p:nvPr/>
        </p:nvGrpSpPr>
        <p:grpSpPr>
          <a:xfrm>
            <a:off x="313917" y="314325"/>
            <a:ext cx="2390502" cy="2243091"/>
            <a:chOff x="313917" y="314325"/>
            <a:chExt cx="2390502" cy="2243091"/>
          </a:xfrm>
        </p:grpSpPr>
        <p:sp>
          <p:nvSpPr>
            <p:cNvPr id="83995" name="Oval 27"/>
            <p:cNvSpPr>
              <a:spLocks noChangeArrowheads="1"/>
            </p:cNvSpPr>
            <p:nvPr/>
          </p:nvSpPr>
          <p:spPr bwMode="gray">
            <a:xfrm>
              <a:off x="313917" y="314325"/>
              <a:ext cx="2390502" cy="2243091"/>
            </a:xfrm>
            <a:prstGeom prst="ellipse">
              <a:avLst/>
            </a:prstGeom>
            <a:noFill/>
            <a:ln w="127000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420868" y="457974"/>
              <a:ext cx="2233749" cy="2050868"/>
              <a:chOff x="335144" y="590278"/>
              <a:chExt cx="2233749" cy="2050868"/>
            </a:xfrm>
          </p:grpSpPr>
          <p:sp>
            <p:nvSpPr>
              <p:cNvPr id="112654" name="Oval 14"/>
              <p:cNvSpPr>
                <a:spLocks noChangeArrowheads="1"/>
              </p:cNvSpPr>
              <p:nvPr/>
            </p:nvSpPr>
            <p:spPr bwMode="gray">
              <a:xfrm>
                <a:off x="335144" y="590278"/>
                <a:ext cx="2233749" cy="2050868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660" name="Rectangle 20"/>
              <p:cNvSpPr>
                <a:spLocks noChangeArrowheads="1"/>
              </p:cNvSpPr>
              <p:nvPr/>
            </p:nvSpPr>
            <p:spPr bwMode="gray">
              <a:xfrm>
                <a:off x="420189" y="1116229"/>
                <a:ext cx="1908673" cy="10156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«Первая буква»</a:t>
                </a:r>
                <a:endParaRPr lang="ru-RU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2000" dirty="0"/>
              </a:p>
            </p:txBody>
          </p:sp>
        </p:grpSp>
      </p:grpSp>
      <p:grpSp>
        <p:nvGrpSpPr>
          <p:cNvPr id="77" name="Группа 76"/>
          <p:cNvGrpSpPr/>
          <p:nvPr/>
        </p:nvGrpSpPr>
        <p:grpSpPr>
          <a:xfrm>
            <a:off x="300037" y="2738346"/>
            <a:ext cx="1657350" cy="1569660"/>
            <a:chOff x="300037" y="2738346"/>
            <a:chExt cx="1657350" cy="1569660"/>
          </a:xfrm>
        </p:grpSpPr>
        <p:sp>
          <p:nvSpPr>
            <p:cNvPr id="83998" name="Text Box 30"/>
            <p:cNvSpPr txBox="1">
              <a:spLocks noChangeArrowheads="1"/>
            </p:cNvSpPr>
            <p:nvPr/>
          </p:nvSpPr>
          <p:spPr bwMode="auto">
            <a:xfrm>
              <a:off x="300037" y="2738346"/>
              <a:ext cx="1657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Иван </a:t>
              </a:r>
            </a:p>
            <a:p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Родил  Девчонку, Велел</a:t>
              </a:r>
            </a:p>
            <a:p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Тащить  Пеленку</a:t>
              </a: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gray">
            <a:xfrm rot="12380196" flipV="1">
              <a:off x="1348701" y="2809741"/>
              <a:ext cx="256727" cy="472110"/>
            </a:xfrm>
            <a:custGeom>
              <a:avLst/>
              <a:gdLst>
                <a:gd name="T0" fmla="*/ 181294682 w 142"/>
                <a:gd name="T1" fmla="*/ 3298153 h 604"/>
                <a:gd name="T2" fmla="*/ 220492321 w 142"/>
                <a:gd name="T3" fmla="*/ 1556868195 h 604"/>
                <a:gd name="T4" fmla="*/ 0 w 142"/>
                <a:gd name="T5" fmla="*/ 1563466316 h 604"/>
                <a:gd name="T6" fmla="*/ 352787742 w 142"/>
                <a:gd name="T7" fmla="*/ 1992264711 h 604"/>
                <a:gd name="T8" fmla="*/ 695776074 w 142"/>
                <a:gd name="T9" fmla="*/ 1563466316 h 604"/>
                <a:gd name="T10" fmla="*/ 489983905 w 142"/>
                <a:gd name="T11" fmla="*/ 1563466316 h 604"/>
                <a:gd name="T12" fmla="*/ 485083093 w 142"/>
                <a:gd name="T13" fmla="*/ 0 h 604"/>
                <a:gd name="T14" fmla="*/ 181294682 w 142"/>
                <a:gd name="T15" fmla="*/ 3298153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2060">
                <a:alpha val="50195"/>
              </a:srgb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2127466" y="5158604"/>
            <a:ext cx="4359059" cy="1699396"/>
            <a:chOff x="2127466" y="5158604"/>
            <a:chExt cx="4359059" cy="1699396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2551430" y="5158604"/>
              <a:ext cx="3935095" cy="1699396"/>
              <a:chOff x="2551430" y="5158604"/>
              <a:chExt cx="3935095" cy="1699396"/>
            </a:xfrm>
          </p:grpSpPr>
          <p:sp>
            <p:nvSpPr>
              <p:cNvPr id="84000" name="Text Box 32"/>
              <p:cNvSpPr txBox="1">
                <a:spLocks noChangeArrowheads="1"/>
              </p:cNvSpPr>
              <p:nvPr/>
            </p:nvSpPr>
            <p:spPr bwMode="auto">
              <a:xfrm>
                <a:off x="2551430" y="5780782"/>
                <a:ext cx="3390945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Ель на ежика похожа, </a:t>
                </a:r>
              </a:p>
              <a:p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Еж иголках, елка тоже.</a:t>
                </a:r>
              </a:p>
              <a:p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Подарил утятам ежик</a:t>
                </a:r>
              </a:p>
              <a:p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Восемь кожаных сапожек</a:t>
                </a:r>
              </a:p>
            </p:txBody>
          </p:sp>
          <p:grpSp>
            <p:nvGrpSpPr>
              <p:cNvPr id="36" name="Группа 35"/>
              <p:cNvGrpSpPr/>
              <p:nvPr/>
            </p:nvGrpSpPr>
            <p:grpSpPr>
              <a:xfrm>
                <a:off x="5072063" y="5158604"/>
                <a:ext cx="1414462" cy="1413646"/>
                <a:chOff x="3857620" y="3714752"/>
                <a:chExt cx="1989269" cy="1890304"/>
              </a:xfrm>
            </p:grpSpPr>
            <p:pic>
              <p:nvPicPr>
                <p:cNvPr id="37" name="Рисунок 36" descr="ежик.jpg"/>
                <p:cNvPicPr>
                  <a:picLocks noChangeAspect="1"/>
                </p:cNvPicPr>
                <p:nvPr/>
              </p:nvPicPr>
              <p:blipFill>
                <a:blip r:embed="rId2" cstate="print">
                  <a:lum bright="-16000"/>
                </a:blip>
                <a:srcRect l="13293" t="35660" r="58222" b="43962"/>
                <a:stretch>
                  <a:fillRect/>
                </a:stretch>
              </p:blipFill>
              <p:spPr>
                <a:xfrm>
                  <a:off x="4000496" y="3714752"/>
                  <a:ext cx="1357322" cy="904882"/>
                </a:xfrm>
                <a:prstGeom prst="rect">
                  <a:avLst/>
                </a:prstGeom>
              </p:spPr>
            </p:pic>
            <p:pic>
              <p:nvPicPr>
                <p:cNvPr id="38" name="Рисунок 37" descr="утка.jpg"/>
                <p:cNvPicPr>
                  <a:picLocks noChangeAspect="1"/>
                </p:cNvPicPr>
                <p:nvPr/>
              </p:nvPicPr>
              <p:blipFill>
                <a:blip r:embed="rId3" cstate="print">
                  <a:lum bright="-16000"/>
                </a:blip>
                <a:srcRect l="6979" r="5591"/>
                <a:stretch>
                  <a:fillRect/>
                </a:stretch>
              </p:blipFill>
              <p:spPr>
                <a:xfrm>
                  <a:off x="3857620" y="4714884"/>
                  <a:ext cx="388435" cy="818734"/>
                </a:xfrm>
                <a:prstGeom prst="rect">
                  <a:avLst/>
                </a:prstGeom>
              </p:spPr>
            </p:pic>
            <p:pic>
              <p:nvPicPr>
                <p:cNvPr id="39" name="Рисунок 38" descr="утка.jpg"/>
                <p:cNvPicPr>
                  <a:picLocks noChangeAspect="1"/>
                </p:cNvPicPr>
                <p:nvPr/>
              </p:nvPicPr>
              <p:blipFill>
                <a:blip r:embed="rId3" cstate="print">
                  <a:lum bright="-16000"/>
                </a:blip>
                <a:srcRect l="6979" r="5591"/>
                <a:stretch>
                  <a:fillRect/>
                </a:stretch>
              </p:blipFill>
              <p:spPr>
                <a:xfrm>
                  <a:off x="4357686" y="4786322"/>
                  <a:ext cx="388435" cy="818734"/>
                </a:xfrm>
                <a:prstGeom prst="rect">
                  <a:avLst/>
                </a:prstGeom>
              </p:spPr>
            </p:pic>
            <p:pic>
              <p:nvPicPr>
                <p:cNvPr id="40" name="Рисунок 39" descr="ежик.jpg"/>
                <p:cNvPicPr>
                  <a:picLocks noChangeAspect="1"/>
                </p:cNvPicPr>
                <p:nvPr/>
              </p:nvPicPr>
              <p:blipFill>
                <a:blip r:embed="rId2" cstate="print">
                  <a:lum bright="-16000"/>
                </a:blip>
                <a:srcRect l="72163" t="61133" r="8847" b="18490"/>
                <a:stretch>
                  <a:fillRect/>
                </a:stretch>
              </p:blipFill>
              <p:spPr>
                <a:xfrm rot="600221">
                  <a:off x="4923347" y="4645868"/>
                  <a:ext cx="923542" cy="836049"/>
                </a:xfrm>
                <a:prstGeom prst="rect">
                  <a:avLst/>
                </a:prstGeom>
              </p:spPr>
            </p:pic>
            <p:sp>
              <p:nvSpPr>
                <p:cNvPr id="41" name="Прямоугольник 40"/>
                <p:cNvSpPr/>
                <p:nvPr/>
              </p:nvSpPr>
              <p:spPr>
                <a:xfrm>
                  <a:off x="4481151" y="4401224"/>
                  <a:ext cx="729130" cy="10142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000" dirty="0" smtClean="0"/>
                    <a:t>8</a:t>
                  </a:r>
                  <a:endParaRPr lang="ru-RU" sz="2000" dirty="0"/>
                </a:p>
              </p:txBody>
            </p:sp>
          </p:grpSp>
        </p:grpSp>
        <p:sp>
          <p:nvSpPr>
            <p:cNvPr id="47" name="Freeform 44"/>
            <p:cNvSpPr>
              <a:spLocks/>
            </p:cNvSpPr>
            <p:nvPr/>
          </p:nvSpPr>
          <p:spPr bwMode="gray">
            <a:xfrm rot="7124049" flipV="1">
              <a:off x="2190358" y="6391548"/>
              <a:ext cx="337362" cy="463146"/>
            </a:xfrm>
            <a:custGeom>
              <a:avLst/>
              <a:gdLst>
                <a:gd name="T0" fmla="*/ 181294682 w 142"/>
                <a:gd name="T1" fmla="*/ 3298153 h 604"/>
                <a:gd name="T2" fmla="*/ 220492321 w 142"/>
                <a:gd name="T3" fmla="*/ 1556868195 h 604"/>
                <a:gd name="T4" fmla="*/ 0 w 142"/>
                <a:gd name="T5" fmla="*/ 1563466316 h 604"/>
                <a:gd name="T6" fmla="*/ 352787742 w 142"/>
                <a:gd name="T7" fmla="*/ 1992264711 h 604"/>
                <a:gd name="T8" fmla="*/ 695776074 w 142"/>
                <a:gd name="T9" fmla="*/ 1563466316 h 604"/>
                <a:gd name="T10" fmla="*/ 489983905 w 142"/>
                <a:gd name="T11" fmla="*/ 1563466316 h 604"/>
                <a:gd name="T12" fmla="*/ 485083093 w 142"/>
                <a:gd name="T13" fmla="*/ 0 h 604"/>
                <a:gd name="T14" fmla="*/ 181294682 w 142"/>
                <a:gd name="T15" fmla="*/ 3298153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2060">
                <a:alpha val="50195"/>
              </a:srgb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85736" y="4343402"/>
            <a:ext cx="2328863" cy="2271712"/>
            <a:chOff x="171449" y="4329114"/>
            <a:chExt cx="2328863" cy="2271712"/>
          </a:xfrm>
        </p:grpSpPr>
        <p:sp>
          <p:nvSpPr>
            <p:cNvPr id="83985" name="Oval 17"/>
            <p:cNvSpPr>
              <a:spLocks noChangeArrowheads="1"/>
            </p:cNvSpPr>
            <p:nvPr/>
          </p:nvSpPr>
          <p:spPr bwMode="gray">
            <a:xfrm>
              <a:off x="171449" y="4329114"/>
              <a:ext cx="2328863" cy="2271712"/>
            </a:xfrm>
            <a:prstGeom prst="ellipse">
              <a:avLst/>
            </a:prstGeom>
            <a:noFill/>
            <a:ln w="127000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8" name="Группа 77"/>
            <p:cNvGrpSpPr/>
            <p:nvPr/>
          </p:nvGrpSpPr>
          <p:grpSpPr>
            <a:xfrm>
              <a:off x="300038" y="4434025"/>
              <a:ext cx="2142309" cy="2037805"/>
              <a:chOff x="257175" y="4448313"/>
              <a:chExt cx="2142309" cy="2037805"/>
            </a:xfrm>
          </p:grpSpPr>
          <p:sp>
            <p:nvSpPr>
              <p:cNvPr id="112664" name="Oval 24"/>
              <p:cNvSpPr>
                <a:spLocks noChangeArrowheads="1"/>
              </p:cNvSpPr>
              <p:nvPr/>
            </p:nvSpPr>
            <p:spPr bwMode="gray">
              <a:xfrm>
                <a:off x="257175" y="4448313"/>
                <a:ext cx="2142309" cy="2037805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656" name="Rectangle 16"/>
              <p:cNvSpPr>
                <a:spLocks noChangeArrowheads="1"/>
              </p:cNvSpPr>
              <p:nvPr/>
            </p:nvSpPr>
            <p:spPr bwMode="gray">
              <a:xfrm>
                <a:off x="542211" y="5218504"/>
                <a:ext cx="1493838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«Синтез» </a:t>
                </a:r>
              </a:p>
              <a:p>
                <a:pPr algn="ctr">
                  <a:defRPr/>
                </a:pPr>
                <a:endParaRPr lang="en-US" sz="2000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6252248" y="3577998"/>
            <a:ext cx="2364787" cy="2129245"/>
            <a:chOff x="6223673" y="3792311"/>
            <a:chExt cx="2364787" cy="2129245"/>
          </a:xfrm>
        </p:grpSpPr>
        <p:sp>
          <p:nvSpPr>
            <p:cNvPr id="83976" name="Oval 8"/>
            <p:cNvSpPr>
              <a:spLocks noChangeArrowheads="1"/>
            </p:cNvSpPr>
            <p:nvPr/>
          </p:nvSpPr>
          <p:spPr bwMode="gray">
            <a:xfrm>
              <a:off x="6290991" y="3792311"/>
              <a:ext cx="2194560" cy="2129245"/>
            </a:xfrm>
            <a:prstGeom prst="ellipse">
              <a:avLst/>
            </a:prstGeom>
            <a:noFill/>
            <a:ln w="127000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6223673" y="3853950"/>
              <a:ext cx="2364787" cy="1946775"/>
              <a:chOff x="6223673" y="3853950"/>
              <a:chExt cx="2364787" cy="1946775"/>
            </a:xfrm>
          </p:grpSpPr>
          <p:sp>
            <p:nvSpPr>
              <p:cNvPr id="83986" name="Oval 18"/>
              <p:cNvSpPr>
                <a:spLocks noChangeArrowheads="1"/>
              </p:cNvSpPr>
              <p:nvPr/>
            </p:nvSpPr>
            <p:spPr bwMode="gray">
              <a:xfrm>
                <a:off x="6357939" y="3853950"/>
                <a:ext cx="2077812" cy="1946775"/>
              </a:xfrm>
              <a:prstGeom prst="ellipse">
                <a:avLst/>
              </a:prstGeom>
              <a:gradFill rotWithShape="1">
                <a:gsLst>
                  <a:gs pos="0">
                    <a:srgbClr val="669900"/>
                  </a:gs>
                  <a:gs pos="100000">
                    <a:srgbClr val="203100"/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647" name="Rectangle 7"/>
              <p:cNvSpPr>
                <a:spLocks noChangeArrowheads="1"/>
              </p:cNvSpPr>
              <p:nvPr/>
            </p:nvSpPr>
            <p:spPr bwMode="gray">
              <a:xfrm>
                <a:off x="6223673" y="4546800"/>
                <a:ext cx="2364787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«Аббревиатура</a:t>
                </a:r>
                <a:r>
                  <a:rPr lang="ru-RU" sz="2000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»</a:t>
                </a:r>
                <a:endParaRPr lang="ru-RU" sz="20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2000" dirty="0"/>
              </a:p>
            </p:txBody>
          </p:sp>
        </p:grpSp>
      </p:grpSp>
      <p:grpSp>
        <p:nvGrpSpPr>
          <p:cNvPr id="82" name="Группа 81"/>
          <p:cNvGrpSpPr/>
          <p:nvPr/>
        </p:nvGrpSpPr>
        <p:grpSpPr>
          <a:xfrm>
            <a:off x="7329488" y="5686689"/>
            <a:ext cx="1814512" cy="981437"/>
            <a:chOff x="7329488" y="5686689"/>
            <a:chExt cx="1814512" cy="981437"/>
          </a:xfrm>
        </p:grpSpPr>
        <p:sp>
          <p:nvSpPr>
            <p:cNvPr id="42" name="Freeform 44"/>
            <p:cNvSpPr>
              <a:spLocks/>
            </p:cNvSpPr>
            <p:nvPr/>
          </p:nvSpPr>
          <p:spPr bwMode="gray">
            <a:xfrm rot="8857090" flipV="1">
              <a:off x="8217661" y="5686689"/>
              <a:ext cx="273434" cy="559440"/>
            </a:xfrm>
            <a:custGeom>
              <a:avLst/>
              <a:gdLst>
                <a:gd name="T0" fmla="*/ 181294682 w 142"/>
                <a:gd name="T1" fmla="*/ 3298153 h 604"/>
                <a:gd name="T2" fmla="*/ 220492321 w 142"/>
                <a:gd name="T3" fmla="*/ 1556868195 h 604"/>
                <a:gd name="T4" fmla="*/ 0 w 142"/>
                <a:gd name="T5" fmla="*/ 1563466316 h 604"/>
                <a:gd name="T6" fmla="*/ 352787742 w 142"/>
                <a:gd name="T7" fmla="*/ 1992264711 h 604"/>
                <a:gd name="T8" fmla="*/ 695776074 w 142"/>
                <a:gd name="T9" fmla="*/ 1563466316 h 604"/>
                <a:gd name="T10" fmla="*/ 489983905 w 142"/>
                <a:gd name="T11" fmla="*/ 1563466316 h 604"/>
                <a:gd name="T12" fmla="*/ 485083093 w 142"/>
                <a:gd name="T13" fmla="*/ 0 h 604"/>
                <a:gd name="T14" fmla="*/ 181294682 w 142"/>
                <a:gd name="T15" fmla="*/ 3298153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2060">
                <a:alpha val="50195"/>
              </a:srgb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29488" y="6298794"/>
              <a:ext cx="1814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СИПР   БУД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837858" y="2252732"/>
            <a:ext cx="2372496" cy="1232541"/>
            <a:chOff x="6573477" y="2095570"/>
            <a:chExt cx="2372496" cy="1232541"/>
          </a:xfrm>
        </p:grpSpPr>
        <p:sp>
          <p:nvSpPr>
            <p:cNvPr id="84001" name="Text Box 33"/>
            <p:cNvSpPr txBox="1">
              <a:spLocks noChangeArrowheads="1"/>
            </p:cNvSpPr>
            <p:nvPr/>
          </p:nvSpPr>
          <p:spPr bwMode="auto">
            <a:xfrm>
              <a:off x="6573477" y="2743336"/>
              <a:ext cx="237249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Долго ели торты - не налезли шорты!</a:t>
              </a:r>
              <a:endPara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gray">
            <a:xfrm rot="8857090" flipV="1">
              <a:off x="7400550" y="2095570"/>
              <a:ext cx="248340" cy="479987"/>
            </a:xfrm>
            <a:custGeom>
              <a:avLst/>
              <a:gdLst>
                <a:gd name="T0" fmla="*/ 181294682 w 142"/>
                <a:gd name="T1" fmla="*/ 3298153 h 604"/>
                <a:gd name="T2" fmla="*/ 220492321 w 142"/>
                <a:gd name="T3" fmla="*/ 1556868195 h 604"/>
                <a:gd name="T4" fmla="*/ 0 w 142"/>
                <a:gd name="T5" fmla="*/ 1563466316 h 604"/>
                <a:gd name="T6" fmla="*/ 352787742 w 142"/>
                <a:gd name="T7" fmla="*/ 1992264711 h 604"/>
                <a:gd name="T8" fmla="*/ 695776074 w 142"/>
                <a:gd name="T9" fmla="*/ 1563466316 h 604"/>
                <a:gd name="T10" fmla="*/ 489983905 w 142"/>
                <a:gd name="T11" fmla="*/ 1563466316 h 604"/>
                <a:gd name="T12" fmla="*/ 485083093 w 142"/>
                <a:gd name="T13" fmla="*/ 0 h 604"/>
                <a:gd name="T14" fmla="*/ 181294682 w 142"/>
                <a:gd name="T15" fmla="*/ 3298153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02060">
                <a:alpha val="50195"/>
              </a:srgb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5744391" y="300038"/>
            <a:ext cx="2246812" cy="2168435"/>
            <a:chOff x="5558654" y="242479"/>
            <a:chExt cx="2246812" cy="2168435"/>
          </a:xfrm>
        </p:grpSpPr>
        <p:sp>
          <p:nvSpPr>
            <p:cNvPr id="69" name="Oval 5"/>
            <p:cNvSpPr>
              <a:spLocks noChangeArrowheads="1"/>
            </p:cNvSpPr>
            <p:nvPr/>
          </p:nvSpPr>
          <p:spPr bwMode="gray">
            <a:xfrm>
              <a:off x="5650094" y="400050"/>
              <a:ext cx="2024743" cy="1881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5558654" y="242479"/>
              <a:ext cx="2246812" cy="2168435"/>
              <a:chOff x="5558654" y="185329"/>
              <a:chExt cx="2246812" cy="2168435"/>
            </a:xfrm>
          </p:grpSpPr>
          <p:sp>
            <p:nvSpPr>
              <p:cNvPr id="71" name="Oval 21"/>
              <p:cNvSpPr>
                <a:spLocks noChangeArrowheads="1"/>
              </p:cNvSpPr>
              <p:nvPr/>
            </p:nvSpPr>
            <p:spPr bwMode="gray">
              <a:xfrm>
                <a:off x="5558654" y="185329"/>
                <a:ext cx="2246812" cy="2168435"/>
              </a:xfrm>
              <a:prstGeom prst="ellipse">
                <a:avLst/>
              </a:prstGeom>
              <a:noFill/>
              <a:ln w="1270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" name="Rectangle 26"/>
              <p:cNvSpPr>
                <a:spLocks noChangeArrowheads="1"/>
              </p:cNvSpPr>
              <p:nvPr/>
            </p:nvSpPr>
            <p:spPr bwMode="gray">
              <a:xfrm>
                <a:off x="5565451" y="997131"/>
                <a:ext cx="2199868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«</a:t>
                </a:r>
                <a:r>
                  <a:rPr lang="ru-RU" sz="2000" b="1" dirty="0" err="1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Рифмизация</a:t>
                </a: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»</a:t>
                </a:r>
                <a:endParaRPr lang="ru-RU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7986" y="1500189"/>
            <a:ext cx="2582364" cy="1300161"/>
            <a:chOff x="2461124" y="182880"/>
            <a:chExt cx="2582364" cy="2155371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2461124" y="182880"/>
              <a:ext cx="2515825" cy="2155371"/>
              <a:chOff x="708" y="2203"/>
              <a:chExt cx="751" cy="741"/>
            </a:xfrm>
          </p:grpSpPr>
          <p:sp>
            <p:nvSpPr>
              <p:cNvPr id="6" name="Oval 31"/>
              <p:cNvSpPr>
                <a:spLocks noChangeArrowheads="1"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7" name="Picture 32" descr="cir_lighteffect0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Rectangle 33"/>
            <p:cNvSpPr>
              <a:spLocks noChangeArrowheads="1"/>
            </p:cNvSpPr>
            <p:nvPr/>
          </p:nvSpPr>
          <p:spPr bwMode="gray">
            <a:xfrm>
              <a:off x="2485209" y="905956"/>
              <a:ext cx="2558279" cy="663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«Пиктограммы</a:t>
              </a:r>
              <a:r>
                <a:rPr lang="ru-RU" sz="2000" b="1" dirty="0" smtClean="0">
                  <a:solidFill>
                    <a:srgbClr val="FFFF00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» </a:t>
              </a:r>
              <a:endParaRPr lang="ru-RU" sz="20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</a:endParaRPr>
            </a:p>
          </p:txBody>
        </p:sp>
      </p:grpSp>
      <p:grpSp>
        <p:nvGrpSpPr>
          <p:cNvPr id="19" name="Группа 47"/>
          <p:cNvGrpSpPr/>
          <p:nvPr/>
        </p:nvGrpSpPr>
        <p:grpSpPr>
          <a:xfrm>
            <a:off x="3627352" y="1709048"/>
            <a:ext cx="3230717" cy="724591"/>
            <a:chOff x="156754" y="1562215"/>
            <a:chExt cx="1254034" cy="1408360"/>
          </a:xfrm>
        </p:grpSpPr>
        <p:sp>
          <p:nvSpPr>
            <p:cNvPr id="21" name="Text Box 6"/>
            <p:cNvSpPr txBox="1">
              <a:spLocks noChangeArrowheads="1"/>
            </p:cNvSpPr>
            <p:nvPr/>
          </p:nvSpPr>
          <p:spPr bwMode="black">
            <a:xfrm>
              <a:off x="156754" y="1659166"/>
              <a:ext cx="1254034" cy="1200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3600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Радость 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22" name="Рисунок 21" descr="http://site.fork-wot.ru/upload/avatar/___SMAIL______1457008060.jpg"/>
            <p:cNvPicPr/>
            <p:nvPr/>
          </p:nvPicPr>
          <p:blipFill>
            <a:blip r:embed="rId3" cstate="print"/>
            <a:srcRect t="1250"/>
            <a:stretch>
              <a:fillRect/>
            </a:stretch>
          </p:blipFill>
          <p:spPr bwMode="auto">
            <a:xfrm>
              <a:off x="1060724" y="1562215"/>
              <a:ext cx="338296" cy="1408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Группа 27"/>
          <p:cNvGrpSpPr/>
          <p:nvPr/>
        </p:nvGrpSpPr>
        <p:grpSpPr>
          <a:xfrm>
            <a:off x="298784" y="3055344"/>
            <a:ext cx="7054977" cy="1409149"/>
            <a:chOff x="245936" y="3022393"/>
            <a:chExt cx="7054977" cy="140914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45936" y="3022393"/>
              <a:ext cx="2547257" cy="1409149"/>
              <a:chOff x="1060542" y="4458521"/>
              <a:chExt cx="2547257" cy="2123524"/>
            </a:xfrm>
          </p:grpSpPr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>
                <a:off x="1060542" y="4458521"/>
                <a:ext cx="2547257" cy="2123524"/>
                <a:chOff x="708" y="2203"/>
                <a:chExt cx="751" cy="741"/>
              </a:xfrm>
            </p:grpSpPr>
            <p:sp>
              <p:nvSpPr>
                <p:cNvPr id="11" name="Oval 35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1765"/>
                        <a:invGamma/>
                      </a:schemeClr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80000"/>
                    </a:srgb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pic>
              <p:nvPicPr>
                <p:cNvPr id="12" name="Picture 36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8000" contrast="-12000"/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Rectangle 37"/>
              <p:cNvSpPr>
                <a:spLocks noChangeArrowheads="1"/>
              </p:cNvSpPr>
              <p:nvPr/>
            </p:nvSpPr>
            <p:spPr bwMode="gray">
              <a:xfrm>
                <a:off x="1115305" y="5287304"/>
                <a:ext cx="2414587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</a:rPr>
                  <a:t>«Стенографист»</a:t>
                </a:r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4" name="Text Box 7"/>
            <p:cNvSpPr txBox="1">
              <a:spLocks noChangeArrowheads="1"/>
            </p:cNvSpPr>
            <p:nvPr/>
          </p:nvSpPr>
          <p:spPr bwMode="black">
            <a:xfrm>
              <a:off x="2686050" y="3252835"/>
              <a:ext cx="4614863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Молоко –</a:t>
              </a:r>
              <a:r>
                <a:rPr lang="ru-RU" sz="3600" dirty="0" err="1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млк</a:t>
              </a:r>
              <a:endParaRPr lang="ru-RU" sz="3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56529" y="4095479"/>
            <a:ext cx="8444572" cy="2446730"/>
            <a:chOff x="356529" y="4095479"/>
            <a:chExt cx="8444572" cy="2446730"/>
          </a:xfrm>
        </p:grpSpPr>
        <p:grpSp>
          <p:nvGrpSpPr>
            <p:cNvPr id="15" name="Группа 77"/>
            <p:cNvGrpSpPr/>
            <p:nvPr/>
          </p:nvGrpSpPr>
          <p:grpSpPr>
            <a:xfrm>
              <a:off x="356529" y="4795473"/>
              <a:ext cx="2386012" cy="1311248"/>
              <a:chOff x="257175" y="4448313"/>
              <a:chExt cx="2142309" cy="2037805"/>
            </a:xfrm>
          </p:grpSpPr>
          <p:sp>
            <p:nvSpPr>
              <p:cNvPr id="16" name="Oval 24"/>
              <p:cNvSpPr>
                <a:spLocks noChangeArrowheads="1"/>
              </p:cNvSpPr>
              <p:nvPr/>
            </p:nvSpPr>
            <p:spPr bwMode="gray">
              <a:xfrm>
                <a:off x="257175" y="4448313"/>
                <a:ext cx="2142309" cy="2037805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gray">
              <a:xfrm>
                <a:off x="616902" y="5079408"/>
                <a:ext cx="1493838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«Синтез» </a:t>
                </a:r>
              </a:p>
              <a:p>
                <a:pPr algn="ctr">
                  <a:defRPr/>
                </a:pPr>
                <a:endParaRPr lang="en-US" sz="2000" dirty="0"/>
              </a:p>
            </p:txBody>
          </p:sp>
        </p:grpSp>
        <p:grpSp>
          <p:nvGrpSpPr>
            <p:cNvPr id="27" name="Группа 44"/>
            <p:cNvGrpSpPr/>
            <p:nvPr/>
          </p:nvGrpSpPr>
          <p:grpSpPr>
            <a:xfrm>
              <a:off x="3018353" y="4095479"/>
              <a:ext cx="5782748" cy="2446730"/>
              <a:chOff x="2398588" y="5621497"/>
              <a:chExt cx="5758990" cy="19429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2398588" y="6144116"/>
                <a:ext cx="3613314" cy="1050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Ель на ежика похожа, </a:t>
                </a:r>
              </a:p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Еж иголках, елка тоже.</a:t>
                </a:r>
              </a:p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Подарил утятам ежик</a:t>
                </a:r>
              </a:p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Восемь кожаных сапожек</a:t>
                </a:r>
              </a:p>
            </p:txBody>
          </p:sp>
          <p:grpSp>
            <p:nvGrpSpPr>
              <p:cNvPr id="30" name="Группа 35"/>
              <p:cNvGrpSpPr/>
              <p:nvPr/>
            </p:nvGrpSpPr>
            <p:grpSpPr>
              <a:xfrm>
                <a:off x="6052341" y="5621497"/>
                <a:ext cx="2105237" cy="1942936"/>
                <a:chOff x="5236259" y="4333729"/>
                <a:chExt cx="2960759" cy="2598064"/>
              </a:xfrm>
            </p:grpSpPr>
            <p:pic>
              <p:nvPicPr>
                <p:cNvPr id="31" name="Рисунок 30" descr="ежик.jpg"/>
                <p:cNvPicPr>
                  <a:picLocks noChangeAspect="1"/>
                </p:cNvPicPr>
                <p:nvPr/>
              </p:nvPicPr>
              <p:blipFill>
                <a:blip r:embed="rId4" cstate="print">
                  <a:lum bright="-16000"/>
                </a:blip>
                <a:srcRect l="13293" t="35660" r="58222" b="43962"/>
                <a:stretch>
                  <a:fillRect/>
                </a:stretch>
              </p:blipFill>
              <p:spPr>
                <a:xfrm>
                  <a:off x="5555557" y="4333729"/>
                  <a:ext cx="2641461" cy="1179290"/>
                </a:xfrm>
                <a:prstGeom prst="rect">
                  <a:avLst/>
                </a:prstGeom>
              </p:spPr>
            </p:pic>
            <p:pic>
              <p:nvPicPr>
                <p:cNvPr id="32" name="Рисунок 31" descr="утка.jpg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6000"/>
                </a:blip>
                <a:srcRect l="6979" r="5591"/>
                <a:stretch>
                  <a:fillRect/>
                </a:stretch>
              </p:blipFill>
              <p:spPr>
                <a:xfrm rot="21412420">
                  <a:off x="5236259" y="5772495"/>
                  <a:ext cx="700708" cy="1159298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утка.jpg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6000"/>
                </a:blip>
                <a:srcRect l="6979" r="5591"/>
                <a:stretch>
                  <a:fillRect/>
                </a:stretch>
              </p:blipFill>
              <p:spPr>
                <a:xfrm rot="532183">
                  <a:off x="5831356" y="5562006"/>
                  <a:ext cx="624102" cy="1315469"/>
                </a:xfrm>
                <a:prstGeom prst="rect">
                  <a:avLst/>
                </a:prstGeom>
              </p:spPr>
            </p:pic>
            <p:pic>
              <p:nvPicPr>
                <p:cNvPr id="34" name="Рисунок 33" descr="ежик.jpg"/>
                <p:cNvPicPr>
                  <a:picLocks noChangeAspect="1"/>
                </p:cNvPicPr>
                <p:nvPr/>
              </p:nvPicPr>
              <p:blipFill>
                <a:blip r:embed="rId4" cstate="print">
                  <a:lum bright="-16000"/>
                </a:blip>
                <a:srcRect l="72163" t="61133" r="8847" b="18490"/>
                <a:stretch>
                  <a:fillRect/>
                </a:stretch>
              </p:blipFill>
              <p:spPr>
                <a:xfrm rot="600221">
                  <a:off x="6803922" y="5677721"/>
                  <a:ext cx="1340245" cy="1213277"/>
                </a:xfrm>
                <a:prstGeom prst="rect">
                  <a:avLst/>
                </a:prstGeom>
              </p:spPr>
            </p:pic>
            <p:sp>
              <p:nvSpPr>
                <p:cNvPr id="35" name="Прямоугольник 34"/>
                <p:cNvSpPr/>
                <p:nvPr/>
              </p:nvSpPr>
              <p:spPr>
                <a:xfrm>
                  <a:off x="6363654" y="5223137"/>
                  <a:ext cx="1004681" cy="1234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5400" b="1" dirty="0" smtClean="0"/>
                    <a:t>8</a:t>
                  </a:r>
                  <a:endParaRPr lang="ru-RU" sz="5400" b="1" dirty="0"/>
                </a:p>
              </p:txBody>
            </p:sp>
          </p:grpSp>
        </p:grpSp>
      </p:grpSp>
      <p:pic>
        <p:nvPicPr>
          <p:cNvPr id="37" name="Picture 36" descr="cir_lighteffect0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gray">
          <a:xfrm>
            <a:off x="269948" y="4731774"/>
            <a:ext cx="2547257" cy="122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Rectangle 3"/>
          <p:cNvSpPr>
            <a:spLocks noChangeArrowheads="1"/>
          </p:cNvSpPr>
          <p:nvPr/>
        </p:nvSpPr>
        <p:spPr bwMode="gray">
          <a:xfrm>
            <a:off x="247650" y="6572250"/>
            <a:ext cx="8896350" cy="57150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scene3d>
            <a:camera prst="legacyPerspectiveTop">
              <a:rot lat="600000" lon="0" rev="0"/>
            </a:camera>
            <a:lightRig rig="legacyFlat3" dir="r"/>
          </a:scene3d>
          <a:sp3d extrusionH="37830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endParaRPr lang="ru-RU" b="1"/>
          </a:p>
        </p:txBody>
      </p:sp>
      <p:sp>
        <p:nvSpPr>
          <p:cNvPr id="130059" name="AutoShape 11"/>
          <p:cNvSpPr>
            <a:spLocks noChangeArrowheads="1"/>
          </p:cNvSpPr>
          <p:nvPr/>
        </p:nvSpPr>
        <p:spPr bwMode="gray">
          <a:xfrm>
            <a:off x="1136562" y="1672047"/>
            <a:ext cx="6658376" cy="871262"/>
          </a:xfrm>
          <a:prstGeom prst="roundRect">
            <a:avLst>
              <a:gd name="adj" fmla="val 0"/>
            </a:avLst>
          </a:prstGeom>
          <a:noFill/>
          <a:ln w="19050" algn="ctr">
            <a:solidFill>
              <a:srgbClr val="FAFAF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Апрель с водой – май с травой</a:t>
            </a:r>
          </a:p>
        </p:txBody>
      </p:sp>
      <p:sp>
        <p:nvSpPr>
          <p:cNvPr id="91151" name="Rectangle 14"/>
          <p:cNvSpPr>
            <a:spLocks noChangeArrowheads="1"/>
          </p:cNvSpPr>
          <p:nvPr/>
        </p:nvSpPr>
        <p:spPr bwMode="black">
          <a:xfrm>
            <a:off x="5543550" y="3049940"/>
            <a:ext cx="331711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прл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с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вд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– м с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трв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681038" y="4686300"/>
            <a:ext cx="2743200" cy="1504951"/>
            <a:chOff x="2304" y="2496"/>
            <a:chExt cx="1200" cy="1536"/>
          </a:xfrm>
        </p:grpSpPr>
        <p:pic>
          <p:nvPicPr>
            <p:cNvPr id="91162" name="Picture 51" descr="circuler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2314" y="2544"/>
              <a:ext cx="1182" cy="1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63" name="Oval 52"/>
            <p:cNvSpPr>
              <a:spLocks noChangeArrowheads="1"/>
            </p:cNvSpPr>
            <p:nvPr/>
          </p:nvSpPr>
          <p:spPr bwMode="gray">
            <a:xfrm>
              <a:off x="2314" y="2544"/>
              <a:ext cx="1190" cy="1199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1164" name="Picture 53" descr="light_shadow1"/>
            <p:cNvPicPr>
              <a:picLocks noChangeAspect="1" noChangeArrowheads="1"/>
            </p:cNvPicPr>
            <p:nvPr/>
          </p:nvPicPr>
          <p:blipFill>
            <a:blip r:embed="rId3" cstate="print"/>
            <a:srcRect t="14285"/>
            <a:stretch>
              <a:fillRect/>
            </a:stretch>
          </p:blipFill>
          <p:spPr bwMode="gray">
            <a:xfrm>
              <a:off x="2304" y="2496"/>
              <a:ext cx="871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4"/>
            <p:cNvGrpSpPr>
              <a:grpSpLocks/>
            </p:cNvGrpSpPr>
            <p:nvPr/>
          </p:nvGrpSpPr>
          <p:grpSpPr bwMode="auto">
            <a:xfrm rot="-3733502" flipH="1" flipV="1">
              <a:off x="2673" y="3381"/>
              <a:ext cx="1049" cy="253"/>
              <a:chOff x="2532" y="1051"/>
              <a:chExt cx="893" cy="246"/>
            </a:xfrm>
          </p:grpSpPr>
          <p:grpSp>
            <p:nvGrpSpPr>
              <p:cNvPr id="4" name="Group 5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91172" name="AutoShape 5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173" name="AutoShape 5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174" name="AutoShape 5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175" name="AutoShape 5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" name="Group 6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91168" name="AutoShape 6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169" name="AutoShape 6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170" name="AutoShape 6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171" name="AutoShape 6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30113" name="Rectangle 65"/>
          <p:cNvSpPr>
            <a:spLocks noChangeArrowheads="1"/>
          </p:cNvSpPr>
          <p:nvPr/>
        </p:nvSpPr>
        <p:spPr bwMode="auto">
          <a:xfrm>
            <a:off x="878343" y="5182687"/>
            <a:ext cx="2512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dirty="0" smtClean="0">
                <a:solidFill>
                  <a:srgbClr val="C00000"/>
                </a:solidFill>
                <a:cs typeface="Arial" pitchFamily="34" charset="0"/>
              </a:rPr>
              <a:t>«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Пиктограммы»</a:t>
            </a:r>
            <a:endParaRPr lang="en-US" sz="2400" b="1" dirty="0">
              <a:solidFill>
                <a:srgbClr val="FEFEF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91"/>
          <p:cNvGrpSpPr/>
          <p:nvPr/>
        </p:nvGrpSpPr>
        <p:grpSpPr>
          <a:xfrm>
            <a:off x="5815376" y="4302929"/>
            <a:ext cx="2798444" cy="1869271"/>
            <a:chOff x="5297806" y="4176287"/>
            <a:chExt cx="2798444" cy="2139905"/>
          </a:xfrm>
        </p:grpSpPr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5353050" y="4760565"/>
              <a:ext cx="2743200" cy="1555627"/>
              <a:chOff x="2304" y="2544"/>
              <a:chExt cx="1200" cy="1480"/>
            </a:xfrm>
          </p:grpSpPr>
          <p:pic>
            <p:nvPicPr>
              <p:cNvPr id="70" name="Picture 51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2" name="Oval 52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76" name="Picture 53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2304" y="2819"/>
                <a:ext cx="871" cy="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54"/>
              <p:cNvGrpSpPr>
                <a:grpSpLocks/>
              </p:cNvGrpSpPr>
              <p:nvPr/>
            </p:nvGrpSpPr>
            <p:grpSpPr bwMode="auto">
              <a:xfrm rot="-3733502" flipH="1" flipV="1">
                <a:off x="2666" y="3377"/>
                <a:ext cx="1050" cy="244"/>
                <a:chOff x="2528" y="1060"/>
                <a:chExt cx="894" cy="236"/>
              </a:xfrm>
            </p:grpSpPr>
            <p:grpSp>
              <p:nvGrpSpPr>
                <p:cNvPr id="9" name="Group 55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86" name="AutoShape 5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7" name="AutoShape 5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8" name="AutoShape 5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9" name="AutoShape 5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60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82" name="AutoShape 6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3" name="AutoShape 6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4" name="AutoShape 6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5" name="AutoShape 6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1" name="Группа 90"/>
            <p:cNvGrpSpPr/>
            <p:nvPr/>
          </p:nvGrpSpPr>
          <p:grpSpPr>
            <a:xfrm>
              <a:off x="5297806" y="4176287"/>
              <a:ext cx="2731770" cy="1446068"/>
              <a:chOff x="5297806" y="4176287"/>
              <a:chExt cx="2731770" cy="1446068"/>
            </a:xfrm>
          </p:grpSpPr>
          <p:sp>
            <p:nvSpPr>
              <p:cNvPr id="97" name="Прямоугольник 96"/>
              <p:cNvSpPr/>
              <p:nvPr/>
            </p:nvSpPr>
            <p:spPr>
              <a:xfrm>
                <a:off x="5606349" y="4176287"/>
                <a:ext cx="2098651" cy="528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А с В – М с Т</a:t>
                </a:r>
                <a:endParaRPr lang="ru-RU" sz="2400" b="1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0114" name="Rectangle 66"/>
              <p:cNvSpPr>
                <a:spLocks noChangeArrowheads="1"/>
              </p:cNvSpPr>
              <p:nvPr/>
            </p:nvSpPr>
            <p:spPr bwMode="auto">
              <a:xfrm>
                <a:off x="5297806" y="5160690"/>
                <a:ext cx="273177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24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«Стенографист»</a:t>
                </a:r>
                <a:endParaRPr lang="en-US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6" name="Прямоугольник 55"/>
          <p:cNvSpPr/>
          <p:nvPr/>
        </p:nvSpPr>
        <p:spPr>
          <a:xfrm>
            <a:off x="180304" y="3643580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ru-RU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" descr="drops_texture503"/>
          <p:cNvPicPr>
            <a:picLocks noChangeAspect="1" noChangeArrowheads="1"/>
          </p:cNvPicPr>
          <p:nvPr/>
        </p:nvPicPr>
        <p:blipFill>
          <a:blip r:embed="rId4" cstate="print"/>
          <a:srcRect l="6015" b="21400"/>
          <a:stretch>
            <a:fillRect/>
          </a:stretch>
        </p:blipFill>
        <p:spPr bwMode="auto">
          <a:xfrm>
            <a:off x="1056068" y="2987899"/>
            <a:ext cx="1207393" cy="1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2329444" y="3617821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05</a:t>
            </a:r>
            <a:endParaRPr lang="ru-RU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10" descr="http://png-images.ru/wp-content/uploads/2015/02/02/3307/png/grass_PNG4933.png"/>
          <p:cNvPicPr>
            <a:picLocks noChangeAspect="1" noChangeArrowheads="1"/>
          </p:cNvPicPr>
          <p:nvPr/>
        </p:nvPicPr>
        <p:blipFill>
          <a:blip r:embed="rId5" cstate="print"/>
          <a:srcRect l="12910" t="2070" r="6847"/>
          <a:stretch>
            <a:fillRect/>
          </a:stretch>
        </p:blipFill>
        <p:spPr bwMode="auto">
          <a:xfrm>
            <a:off x="3271233" y="2846231"/>
            <a:ext cx="1107583" cy="18030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9" grpId="0" animBg="1"/>
      <p:bldP spid="911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61856" y="5162501"/>
            <a:ext cx="81201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Когда прилетели дрозды,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то морозов уже не будет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007165" y="1639094"/>
            <a:ext cx="7503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КГД ПРЛТЛ ДРЗД, то МРЗ уже не БДТ</a:t>
            </a:r>
          </a:p>
        </p:txBody>
      </p:sp>
      <p:pic>
        <p:nvPicPr>
          <p:cNvPr id="10242" name="Picture 2" descr="http://www.mangoverde.com/birdsound/images/00000002004.jpg"/>
          <p:cNvPicPr>
            <a:picLocks noChangeAspect="1" noChangeArrowheads="1"/>
          </p:cNvPicPr>
          <p:nvPr/>
        </p:nvPicPr>
        <p:blipFill>
          <a:blip r:embed="rId2"/>
          <a:srcRect l="26796" t="22189" r="18856" b="11144"/>
          <a:stretch>
            <a:fillRect/>
          </a:stretch>
        </p:blipFill>
        <p:spPr bwMode="auto">
          <a:xfrm>
            <a:off x="2667000" y="2571750"/>
            <a:ext cx="3276599" cy="23414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513671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лесу много рябины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осень будет дождливая</a:t>
            </a:r>
            <a:endParaRPr lang="ru-RU" sz="4000" b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47851" y="3772517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лс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мнг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рбн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–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сн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бдт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дждлв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242" name="Picture 2" descr="http://picaboom.ru/wp-content/gallery/112-les/00039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833" y="1539826"/>
            <a:ext cx="1943100" cy="1657350"/>
          </a:xfrm>
          <a:prstGeom prst="rect">
            <a:avLst/>
          </a:prstGeom>
          <a:noFill/>
        </p:spPr>
      </p:pic>
      <p:pic>
        <p:nvPicPr>
          <p:cNvPr id="10244" name="Picture 4" descr="http://img0.liveinternet.ru/images/attach/c/0/117/680/117680414_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1659570"/>
            <a:ext cx="1717674" cy="1470491"/>
          </a:xfrm>
          <a:prstGeom prst="rect">
            <a:avLst/>
          </a:prstGeom>
          <a:noFill/>
        </p:spPr>
      </p:pic>
      <p:pic>
        <p:nvPicPr>
          <p:cNvPr id="10246" name="Picture 6" descr="http://www.radionetplus.ru/uploads/posts/2014-08/1408218553_212-www.radionetplus.ru.jpg"/>
          <p:cNvPicPr>
            <a:picLocks noChangeAspect="1" noChangeArrowheads="1"/>
          </p:cNvPicPr>
          <p:nvPr/>
        </p:nvPicPr>
        <p:blipFill>
          <a:blip r:embed="rId4" cstate="print"/>
          <a:srcRect l="38925" t="15147" r="15914" b="7090"/>
          <a:stretch>
            <a:fillRect/>
          </a:stretch>
        </p:blipFill>
        <p:spPr bwMode="auto">
          <a:xfrm>
            <a:off x="4610100" y="1596148"/>
            <a:ext cx="1847850" cy="1615975"/>
          </a:xfrm>
          <a:prstGeom prst="rect">
            <a:avLst/>
          </a:prstGeom>
          <a:noFill/>
        </p:spPr>
      </p:pic>
      <p:pic>
        <p:nvPicPr>
          <p:cNvPr id="11" name="Picture 4" descr="http://img2.postila.ru/storage/6848000/6823664/616c5049b1724d3748e9703011c01c4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2750" y="1606942"/>
            <a:ext cx="2019300" cy="1619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tsait.ru/images/photos/medium/article98242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3287" y="1920024"/>
            <a:ext cx="2059455" cy="22120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1" name="Picture 3" descr="http://evo-rus.ru/wp-content/uploads/2016/10/43b44226ea00b36d3a4092f4299a724c6af3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31" y="1907616"/>
            <a:ext cx="1985837" cy="21986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052" name="Picture 4" descr="http://dfwsnowparties.com/wp-content/uploads/2016/08/Fun-Snow-Facts.jpg"/>
          <p:cNvPicPr>
            <a:picLocks noChangeAspect="1" noChangeArrowheads="1"/>
          </p:cNvPicPr>
          <p:nvPr/>
        </p:nvPicPr>
        <p:blipFill>
          <a:blip r:embed="rId4" cstate="print"/>
          <a:srcRect t="16470"/>
          <a:stretch>
            <a:fillRect/>
          </a:stretch>
        </p:blipFill>
        <p:spPr bwMode="auto">
          <a:xfrm>
            <a:off x="2369671" y="1923890"/>
            <a:ext cx="2044849" cy="21909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053" name="Picture 5" descr="329368_leto_opushka-lesa_dlinnye-teni_pejzazh_4752x3168_(ww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1994" y="1921727"/>
            <a:ext cx="2130063" cy="220613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06973" y="5792162"/>
            <a:ext cx="81439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Зима снежная - лето дождливое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4428" y="4585471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 С  - Л Д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94666" y="5171445"/>
            <a:ext cx="80683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Частые туманы -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ожидайте много грибов</a:t>
            </a:r>
            <a:endParaRPr lang="ru-RU" sz="4000" dirty="0" smtClean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62000" y="3846312"/>
            <a:ext cx="7505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ЧСТ ТМН - ЖДЙТ МНГ ГРБВ</a:t>
            </a:r>
          </a:p>
        </p:txBody>
      </p:sp>
      <p:pic>
        <p:nvPicPr>
          <p:cNvPr id="11266" name="Picture 2" descr="http://www.poetryclub.com.ua/upload/poem_all/00716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966" y="1673546"/>
            <a:ext cx="2968868" cy="1877961"/>
          </a:xfrm>
          <a:prstGeom prst="rect">
            <a:avLst/>
          </a:prstGeom>
          <a:noFill/>
        </p:spPr>
      </p:pic>
      <p:pic>
        <p:nvPicPr>
          <p:cNvPr id="11268" name="Picture 4" descr="http://www.arkutur.ru/wp-content/uploads/2015/05/belu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280" y="1672260"/>
            <a:ext cx="2990850" cy="190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542" y="0"/>
            <a:ext cx="8328584" cy="59232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Теория И.П. Павлова и И.М.Сеченова 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871535"/>
            <a:ext cx="8947619" cy="5802315"/>
            <a:chOff x="1008" y="328"/>
            <a:chExt cx="4512" cy="3655"/>
          </a:xfrm>
        </p:grpSpPr>
        <p:sp>
          <p:nvSpPr>
            <p:cNvPr id="73734" name="Oval 6"/>
            <p:cNvSpPr>
              <a:spLocks noChangeArrowheads="1"/>
            </p:cNvSpPr>
            <p:nvPr/>
          </p:nvSpPr>
          <p:spPr bwMode="gray">
            <a:xfrm>
              <a:off x="3577" y="372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35" name="Oval 7"/>
            <p:cNvSpPr>
              <a:spLocks noChangeArrowheads="1"/>
            </p:cNvSpPr>
            <p:nvPr/>
          </p:nvSpPr>
          <p:spPr bwMode="gray">
            <a:xfrm>
              <a:off x="3614" y="328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36" name="Oval 8"/>
            <p:cNvSpPr>
              <a:spLocks noChangeArrowheads="1"/>
            </p:cNvSpPr>
            <p:nvPr/>
          </p:nvSpPr>
          <p:spPr bwMode="gray">
            <a:xfrm>
              <a:off x="3686" y="437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37" name="Oval 9"/>
            <p:cNvSpPr>
              <a:spLocks noChangeArrowheads="1"/>
            </p:cNvSpPr>
            <p:nvPr/>
          </p:nvSpPr>
          <p:spPr bwMode="gray">
            <a:xfrm>
              <a:off x="3707" y="408"/>
              <a:ext cx="1088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6986" name="Oval 10"/>
            <p:cNvSpPr>
              <a:spLocks noChangeArrowheads="1"/>
            </p:cNvSpPr>
            <p:nvPr/>
          </p:nvSpPr>
          <p:spPr bwMode="gray">
            <a:xfrm>
              <a:off x="3687" y="545"/>
              <a:ext cx="980" cy="983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73739" name="Oval 11"/>
            <p:cNvSpPr>
              <a:spLocks noChangeArrowheads="1"/>
            </p:cNvSpPr>
            <p:nvPr/>
          </p:nvSpPr>
          <p:spPr bwMode="gray">
            <a:xfrm>
              <a:off x="1008" y="1536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40" name="Oval 12"/>
            <p:cNvSpPr>
              <a:spLocks noChangeArrowheads="1"/>
            </p:cNvSpPr>
            <p:nvPr/>
          </p:nvSpPr>
          <p:spPr bwMode="gray">
            <a:xfrm>
              <a:off x="1008" y="1536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32001"/>
                  </a:schemeClr>
                </a:gs>
                <a:gs pos="100000">
                  <a:schemeClr val="fol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41" name="Oval 13"/>
            <p:cNvSpPr>
              <a:spLocks noChangeArrowheads="1"/>
            </p:cNvSpPr>
            <p:nvPr/>
          </p:nvSpPr>
          <p:spPr bwMode="gray">
            <a:xfrm>
              <a:off x="1090" y="1618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42" name="Oval 14"/>
            <p:cNvSpPr>
              <a:spLocks noChangeArrowheads="1"/>
            </p:cNvSpPr>
            <p:nvPr/>
          </p:nvSpPr>
          <p:spPr bwMode="gray">
            <a:xfrm>
              <a:off x="1117" y="1645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6991" name="Oval 15"/>
            <p:cNvSpPr>
              <a:spLocks noChangeArrowheads="1"/>
            </p:cNvSpPr>
            <p:nvPr/>
          </p:nvSpPr>
          <p:spPr bwMode="gray">
            <a:xfrm>
              <a:off x="1144" y="1673"/>
              <a:ext cx="979" cy="983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1160" y="1687"/>
              <a:ext cx="947" cy="952"/>
              <a:chOff x="4166" y="1706"/>
              <a:chExt cx="1252" cy="1252"/>
            </a:xfrm>
          </p:grpSpPr>
          <p:sp>
            <p:nvSpPr>
              <p:cNvPr id="127014" name="Oval 1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15" name="Oval 1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16" name="Oval 1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17" name="Oval 2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73749" name="Oval 21"/>
            <p:cNvSpPr>
              <a:spLocks noChangeArrowheads="1"/>
            </p:cNvSpPr>
            <p:nvPr/>
          </p:nvSpPr>
          <p:spPr bwMode="gray">
            <a:xfrm>
              <a:off x="2283" y="759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50" name="Oval 22"/>
            <p:cNvSpPr>
              <a:spLocks noChangeArrowheads="1"/>
            </p:cNvSpPr>
            <p:nvPr/>
          </p:nvSpPr>
          <p:spPr bwMode="gray">
            <a:xfrm>
              <a:off x="2210" y="734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51" name="Oval 23"/>
            <p:cNvSpPr>
              <a:spLocks noChangeArrowheads="1"/>
            </p:cNvSpPr>
            <p:nvPr/>
          </p:nvSpPr>
          <p:spPr bwMode="gray">
            <a:xfrm>
              <a:off x="2326" y="799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3752" name="Oval 24"/>
            <p:cNvSpPr>
              <a:spLocks noChangeArrowheads="1"/>
            </p:cNvSpPr>
            <p:nvPr/>
          </p:nvSpPr>
          <p:spPr bwMode="gray">
            <a:xfrm>
              <a:off x="2314" y="826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6997" name="Oval 25"/>
            <p:cNvSpPr>
              <a:spLocks noChangeArrowheads="1"/>
            </p:cNvSpPr>
            <p:nvPr/>
          </p:nvSpPr>
          <p:spPr bwMode="gray">
            <a:xfrm>
              <a:off x="2354" y="861"/>
              <a:ext cx="979" cy="983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2376" y="869"/>
              <a:ext cx="956" cy="963"/>
              <a:chOff x="3676" y="631"/>
              <a:chExt cx="1263" cy="1266"/>
            </a:xfrm>
          </p:grpSpPr>
          <p:sp>
            <p:nvSpPr>
              <p:cNvPr id="127010" name="Oval 27"/>
              <p:cNvSpPr>
                <a:spLocks noChangeArrowheads="1"/>
              </p:cNvSpPr>
              <p:nvPr/>
            </p:nvSpPr>
            <p:spPr bwMode="gray">
              <a:xfrm>
                <a:off x="3687" y="645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11" name="Oval 28"/>
              <p:cNvSpPr>
                <a:spLocks noChangeArrowheads="1"/>
              </p:cNvSpPr>
              <p:nvPr/>
            </p:nvSpPr>
            <p:spPr bwMode="gray">
              <a:xfrm>
                <a:off x="3676" y="631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12" name="Oval 29"/>
              <p:cNvSpPr>
                <a:spLocks noChangeArrowheads="1"/>
              </p:cNvSpPr>
              <p:nvPr/>
            </p:nvSpPr>
            <p:spPr bwMode="gray">
              <a:xfrm>
                <a:off x="3706" y="666"/>
                <a:ext cx="1161" cy="1140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13" name="Oval 30"/>
              <p:cNvSpPr>
                <a:spLocks noChangeArrowheads="1"/>
              </p:cNvSpPr>
              <p:nvPr/>
            </p:nvSpPr>
            <p:spPr bwMode="gray">
              <a:xfrm>
                <a:off x="3782" y="665"/>
                <a:ext cx="1032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3699" y="549"/>
              <a:ext cx="974" cy="997"/>
              <a:chOff x="3326" y="209"/>
              <a:chExt cx="1286" cy="1312"/>
            </a:xfrm>
          </p:grpSpPr>
          <p:sp>
            <p:nvSpPr>
              <p:cNvPr id="127006" name="Oval 32"/>
              <p:cNvSpPr>
                <a:spLocks noChangeArrowheads="1"/>
              </p:cNvSpPr>
              <p:nvPr/>
            </p:nvSpPr>
            <p:spPr bwMode="gray">
              <a:xfrm>
                <a:off x="3361" y="269"/>
                <a:ext cx="1251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07" name="Oval 33"/>
              <p:cNvSpPr>
                <a:spLocks noChangeArrowheads="1"/>
              </p:cNvSpPr>
              <p:nvPr/>
            </p:nvSpPr>
            <p:spPr bwMode="gray">
              <a:xfrm>
                <a:off x="3329" y="209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08" name="Oval 34"/>
              <p:cNvSpPr>
                <a:spLocks noChangeArrowheads="1"/>
              </p:cNvSpPr>
              <p:nvPr/>
            </p:nvSpPr>
            <p:spPr bwMode="gray">
              <a:xfrm>
                <a:off x="3326" y="253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009" name="Oval 35"/>
              <p:cNvSpPr>
                <a:spLocks noChangeArrowheads="1"/>
              </p:cNvSpPr>
              <p:nvPr/>
            </p:nvSpPr>
            <p:spPr bwMode="gray">
              <a:xfrm>
                <a:off x="3381" y="293"/>
                <a:ext cx="1117" cy="87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73764" name="AutoShape 36"/>
            <p:cNvSpPr>
              <a:spLocks noChangeArrowheads="1"/>
            </p:cNvSpPr>
            <p:nvPr/>
          </p:nvSpPr>
          <p:spPr bwMode="gray">
            <a:xfrm>
              <a:off x="1094" y="3200"/>
              <a:ext cx="1416" cy="7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Область рефлекторных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актов нашей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нервной деятельности</a:t>
              </a:r>
              <a:endPara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766" name="AutoShape 38"/>
            <p:cNvSpPr>
              <a:spLocks noChangeArrowheads="1"/>
            </p:cNvSpPr>
            <p:nvPr/>
          </p:nvSpPr>
          <p:spPr bwMode="gray">
            <a:xfrm>
              <a:off x="3807" y="3226"/>
              <a:ext cx="1713" cy="7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Психические процессы,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регулирующие рефлекторные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акты высшей </a:t>
              </a:r>
              <a:endPara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03" name="Text Box 39"/>
            <p:cNvSpPr txBox="1">
              <a:spLocks noChangeArrowheads="1"/>
            </p:cNvSpPr>
            <p:nvPr/>
          </p:nvSpPr>
          <p:spPr bwMode="gray">
            <a:xfrm>
              <a:off x="1210" y="1896"/>
              <a:ext cx="808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Нервные сигналы</a:t>
              </a:r>
              <a:endPara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04" name="Text Box 40"/>
            <p:cNvSpPr txBox="1">
              <a:spLocks noChangeArrowheads="1"/>
            </p:cNvSpPr>
            <p:nvPr/>
          </p:nvSpPr>
          <p:spPr bwMode="gray">
            <a:xfrm>
              <a:off x="2514" y="1085"/>
              <a:ext cx="689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Первые сигналы</a:t>
              </a:r>
              <a:endPara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05" name="Text Box 41"/>
            <p:cNvSpPr txBox="1">
              <a:spLocks noChangeArrowheads="1"/>
            </p:cNvSpPr>
            <p:nvPr/>
          </p:nvSpPr>
          <p:spPr bwMode="gray">
            <a:xfrm>
              <a:off x="3739" y="734"/>
              <a:ext cx="834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Вторые сигналы</a:t>
              </a:r>
              <a:endPara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3" name="Picture 4" descr="http://psyhologika.ru/wp-content/uploads/2013/11/1006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04" y="914360"/>
            <a:ext cx="1342991" cy="1771322"/>
          </a:xfrm>
          <a:prstGeom prst="rect">
            <a:avLst/>
          </a:prstGeom>
          <a:noFill/>
        </p:spPr>
      </p:pic>
      <p:pic>
        <p:nvPicPr>
          <p:cNvPr id="44" name="Picture 6" descr="http://illustrated_dictionary.academic.ru/pictures/illustrated_dictionary/00446_01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371" y="0"/>
            <a:ext cx="1372203" cy="1814513"/>
          </a:xfrm>
          <a:prstGeom prst="rect">
            <a:avLst/>
          </a:prstGeom>
          <a:noFill/>
        </p:spPr>
      </p:pic>
      <p:grpSp>
        <p:nvGrpSpPr>
          <p:cNvPr id="49" name="Группа 68"/>
          <p:cNvGrpSpPr>
            <a:grpSpLocks/>
          </p:cNvGrpSpPr>
          <p:nvPr/>
        </p:nvGrpSpPr>
        <p:grpSpPr bwMode="auto">
          <a:xfrm>
            <a:off x="3735977" y="3984172"/>
            <a:ext cx="2090057" cy="1894114"/>
            <a:chOff x="1295400" y="2286000"/>
            <a:chExt cx="1446213" cy="1524000"/>
          </a:xfrm>
        </p:grpSpPr>
        <p:grpSp>
          <p:nvGrpSpPr>
            <p:cNvPr id="50" name="Group 43"/>
            <p:cNvGrpSpPr>
              <a:grpSpLocks/>
            </p:cNvGrpSpPr>
            <p:nvPr/>
          </p:nvGrpSpPr>
          <p:grpSpPr bwMode="auto">
            <a:xfrm>
              <a:off x="1295400" y="2286000"/>
              <a:ext cx="1446213" cy="1524000"/>
              <a:chOff x="884" y="2523"/>
              <a:chExt cx="862" cy="862"/>
            </a:xfrm>
          </p:grpSpPr>
          <p:sp>
            <p:nvSpPr>
              <p:cNvPr id="52" name="Oval 4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" name="Oval 4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" name="Oval 4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" name="Oval 4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" name="Oval 48"/>
              <p:cNvSpPr>
                <a:spLocks noChangeArrowheads="1"/>
              </p:cNvSpPr>
              <p:nvPr/>
            </p:nvSpPr>
            <p:spPr bwMode="gray">
              <a:xfrm>
                <a:off x="981" y="2564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" name="Oval 4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" name="Oval 5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" name="Oval 5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" name="Oval 5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51" name="Text Box 53"/>
            <p:cNvSpPr txBox="1">
              <a:spLocks noChangeArrowheads="1"/>
            </p:cNvSpPr>
            <p:nvPr/>
          </p:nvSpPr>
          <p:spPr bwMode="gray">
            <a:xfrm>
              <a:off x="1569860" y="2840537"/>
              <a:ext cx="949517" cy="3714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Образы</a:t>
              </a:r>
              <a:r>
                <a:rPr lang="ru-RU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 32"/>
          <p:cNvGrpSpPr>
            <a:grpSpLocks/>
          </p:cNvGrpSpPr>
          <p:nvPr/>
        </p:nvGrpSpPr>
        <p:grpSpPr bwMode="auto">
          <a:xfrm>
            <a:off x="6792798" y="3108959"/>
            <a:ext cx="2129133" cy="1972492"/>
            <a:chOff x="839" y="1680"/>
            <a:chExt cx="935" cy="960"/>
          </a:xfrm>
        </p:grpSpPr>
        <p:sp>
          <p:nvSpPr>
            <p:cNvPr id="62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F6699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3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4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8A3753"/>
                </a:gs>
                <a:gs pos="50000">
                  <a:srgbClr val="FF6699"/>
                </a:gs>
                <a:gs pos="100000">
                  <a:srgbClr val="8A3753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5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A24161"/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6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7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8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69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70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sp>
          <p:nvSpPr>
            <p:cNvPr id="71" name="Text Box 42"/>
            <p:cNvSpPr txBox="1">
              <a:spLocks noChangeArrowheads="1"/>
            </p:cNvSpPr>
            <p:nvPr/>
          </p:nvSpPr>
          <p:spPr bwMode="gray">
            <a:xfrm>
              <a:off x="839" y="1899"/>
              <a:ext cx="913" cy="4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Речедви</a:t>
              </a:r>
              <a:endPara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ru-RU" sz="2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гательные</a:t>
              </a:r>
              <a:r>
                <a:rPr lang="ru-RU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процессы</a:t>
              </a:r>
              <a:endPara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2" name="AutoShape 17"/>
          <p:cNvSpPr>
            <a:spLocks noChangeArrowheads="1"/>
          </p:cNvSpPr>
          <p:nvPr/>
        </p:nvSpPr>
        <p:spPr bwMode="gray">
          <a:xfrm rot="13966943">
            <a:off x="6620526" y="2931693"/>
            <a:ext cx="644039" cy="373434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73" name="AutoShape 17"/>
          <p:cNvSpPr>
            <a:spLocks noChangeArrowheads="1"/>
          </p:cNvSpPr>
          <p:nvPr/>
        </p:nvSpPr>
        <p:spPr bwMode="gray">
          <a:xfrm rot="15567278">
            <a:off x="3931654" y="3600711"/>
            <a:ext cx="597302" cy="372748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74" name="AutoShape 17"/>
          <p:cNvSpPr>
            <a:spLocks noChangeArrowheads="1"/>
          </p:cNvSpPr>
          <p:nvPr/>
        </p:nvSpPr>
        <p:spPr bwMode="gray">
          <a:xfrm rot="17646336">
            <a:off x="6508841" y="4907279"/>
            <a:ext cx="821177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75" name="AutoShape 17"/>
          <p:cNvSpPr>
            <a:spLocks noChangeArrowheads="1"/>
          </p:cNvSpPr>
          <p:nvPr/>
        </p:nvSpPr>
        <p:spPr bwMode="gray">
          <a:xfrm rot="14065485">
            <a:off x="5694590" y="4929052"/>
            <a:ext cx="821177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76" name="AutoShape 8"/>
          <p:cNvSpPr>
            <a:spLocks noChangeArrowheads="1"/>
          </p:cNvSpPr>
          <p:nvPr/>
        </p:nvSpPr>
        <p:spPr bwMode="gray">
          <a:xfrm rot="9008545">
            <a:off x="2033512" y="2807508"/>
            <a:ext cx="477368" cy="281525"/>
          </a:xfrm>
          <a:prstGeom prst="rightArrow">
            <a:avLst>
              <a:gd name="adj1" fmla="val 35167"/>
              <a:gd name="adj2" fmla="val 121041"/>
            </a:avLst>
          </a:prstGeom>
          <a:solidFill>
            <a:srgbClr val="0070C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78" name="AutoShape 8"/>
          <p:cNvSpPr>
            <a:spLocks noChangeArrowheads="1"/>
          </p:cNvSpPr>
          <p:nvPr/>
        </p:nvSpPr>
        <p:spPr bwMode="gray">
          <a:xfrm rot="9008545" flipH="1">
            <a:off x="2246984" y="3051577"/>
            <a:ext cx="473083" cy="271542"/>
          </a:xfrm>
          <a:prstGeom prst="rightArrow">
            <a:avLst>
              <a:gd name="adj1" fmla="val 35167"/>
              <a:gd name="adj2" fmla="val 121041"/>
            </a:avLst>
          </a:prstGeom>
          <a:solidFill>
            <a:srgbClr val="0070C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79" name="AutoShape 8"/>
          <p:cNvSpPr>
            <a:spLocks noChangeArrowheads="1"/>
          </p:cNvSpPr>
          <p:nvPr/>
        </p:nvSpPr>
        <p:spPr bwMode="gray">
          <a:xfrm rot="9008545" flipH="1">
            <a:off x="4771790" y="1942934"/>
            <a:ext cx="485536" cy="315017"/>
          </a:xfrm>
          <a:prstGeom prst="rightArrow">
            <a:avLst>
              <a:gd name="adj1" fmla="val 35167"/>
              <a:gd name="adj2" fmla="val 121041"/>
            </a:avLst>
          </a:prstGeom>
          <a:solidFill>
            <a:srgbClr val="0070C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80" name="AutoShape 8"/>
          <p:cNvSpPr>
            <a:spLocks noChangeArrowheads="1"/>
          </p:cNvSpPr>
          <p:nvPr/>
        </p:nvSpPr>
        <p:spPr bwMode="gray">
          <a:xfrm rot="9008545">
            <a:off x="4646083" y="1671040"/>
            <a:ext cx="477368" cy="281525"/>
          </a:xfrm>
          <a:prstGeom prst="rightArrow">
            <a:avLst>
              <a:gd name="adj1" fmla="val 35167"/>
              <a:gd name="adj2" fmla="val 121041"/>
            </a:avLst>
          </a:prstGeom>
          <a:solidFill>
            <a:srgbClr val="0070C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81" name="AutoShape 17"/>
          <p:cNvSpPr>
            <a:spLocks noChangeArrowheads="1"/>
          </p:cNvSpPr>
          <p:nvPr/>
        </p:nvSpPr>
        <p:spPr bwMode="gray">
          <a:xfrm rot="16200000">
            <a:off x="1186134" y="4927283"/>
            <a:ext cx="582583" cy="394529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271587" y="1928812"/>
            <a:ext cx="64151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Ходит дождь по переулку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до самой темноты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Приглашает на прогулку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Сапоги, плащи, зонты.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4142" y="0"/>
            <a:ext cx="882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Задание по р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усскому языку  в 5 классе –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письмо по памяти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428960" y="3143248"/>
            <a:ext cx="57150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42885" y="5029021"/>
            <a:ext cx="81439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Выбрать способы оформления стихотворения в виде образов (рисунки, схемы, буквы) для заучивания по памяти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/>
          <p:nvPr/>
        </p:nvGrpSpPr>
        <p:grpSpPr>
          <a:xfrm>
            <a:off x="217986" y="1500189"/>
            <a:ext cx="2582364" cy="1300161"/>
            <a:chOff x="2461124" y="182880"/>
            <a:chExt cx="2582364" cy="2155371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2461124" y="182880"/>
              <a:ext cx="2515825" cy="2155371"/>
              <a:chOff x="708" y="2203"/>
              <a:chExt cx="751" cy="741"/>
            </a:xfrm>
          </p:grpSpPr>
          <p:sp>
            <p:nvSpPr>
              <p:cNvPr id="6" name="Oval 31"/>
              <p:cNvSpPr>
                <a:spLocks noChangeArrowheads="1"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7" name="Picture 32" descr="cir_lighteffect0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Rectangle 33"/>
            <p:cNvSpPr>
              <a:spLocks noChangeArrowheads="1"/>
            </p:cNvSpPr>
            <p:nvPr/>
          </p:nvSpPr>
          <p:spPr bwMode="gray">
            <a:xfrm>
              <a:off x="2485209" y="905956"/>
              <a:ext cx="2558279" cy="663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rgbClr val="FFFF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«Пиктограммы</a:t>
              </a:r>
              <a:r>
                <a:rPr lang="ru-RU" sz="2000" b="1" dirty="0" smtClean="0">
                  <a:solidFill>
                    <a:srgbClr val="FFFF00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» </a:t>
              </a:r>
              <a:endParaRPr lang="ru-RU" sz="20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</a:endParaRPr>
            </a:p>
          </p:txBody>
        </p:sp>
      </p:grpSp>
      <p:grpSp>
        <p:nvGrpSpPr>
          <p:cNvPr id="4" name="Группа 47"/>
          <p:cNvGrpSpPr/>
          <p:nvPr/>
        </p:nvGrpSpPr>
        <p:grpSpPr>
          <a:xfrm>
            <a:off x="3627352" y="1709048"/>
            <a:ext cx="3230717" cy="724591"/>
            <a:chOff x="156754" y="1562215"/>
            <a:chExt cx="1254034" cy="1408360"/>
          </a:xfrm>
        </p:grpSpPr>
        <p:sp>
          <p:nvSpPr>
            <p:cNvPr id="21" name="Text Box 6"/>
            <p:cNvSpPr txBox="1">
              <a:spLocks noChangeArrowheads="1"/>
            </p:cNvSpPr>
            <p:nvPr/>
          </p:nvSpPr>
          <p:spPr bwMode="black">
            <a:xfrm>
              <a:off x="156754" y="1659166"/>
              <a:ext cx="1254034" cy="1200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3600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Радость 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22" name="Рисунок 21" descr="http://site.fork-wot.ru/upload/avatar/___SMAIL______1457008060.jpg"/>
            <p:cNvPicPr/>
            <p:nvPr/>
          </p:nvPicPr>
          <p:blipFill>
            <a:blip r:embed="rId3" cstate="print"/>
            <a:srcRect t="1250"/>
            <a:stretch>
              <a:fillRect/>
            </a:stretch>
          </p:blipFill>
          <p:spPr bwMode="auto">
            <a:xfrm>
              <a:off x="1060724" y="1562215"/>
              <a:ext cx="338296" cy="1408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27"/>
          <p:cNvGrpSpPr/>
          <p:nvPr/>
        </p:nvGrpSpPr>
        <p:grpSpPr>
          <a:xfrm>
            <a:off x="298784" y="3055344"/>
            <a:ext cx="7054977" cy="1409149"/>
            <a:chOff x="245936" y="3022393"/>
            <a:chExt cx="7054977" cy="1409149"/>
          </a:xfrm>
        </p:grpSpPr>
        <p:grpSp>
          <p:nvGrpSpPr>
            <p:cNvPr id="9" name="Группа 7"/>
            <p:cNvGrpSpPr/>
            <p:nvPr/>
          </p:nvGrpSpPr>
          <p:grpSpPr>
            <a:xfrm>
              <a:off x="245936" y="3022393"/>
              <a:ext cx="2547257" cy="1409149"/>
              <a:chOff x="1060542" y="4458521"/>
              <a:chExt cx="2547257" cy="2123524"/>
            </a:xfrm>
          </p:grpSpPr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1060542" y="4458521"/>
                <a:ext cx="2547257" cy="2123524"/>
                <a:chOff x="708" y="2203"/>
                <a:chExt cx="751" cy="741"/>
              </a:xfrm>
            </p:grpSpPr>
            <p:sp>
              <p:nvSpPr>
                <p:cNvPr id="11" name="Oval 35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1765"/>
                        <a:invGamma/>
                      </a:schemeClr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80000"/>
                    </a:srgb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pic>
              <p:nvPicPr>
                <p:cNvPr id="12" name="Picture 36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8000" contrast="-12000"/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Rectangle 37"/>
              <p:cNvSpPr>
                <a:spLocks noChangeArrowheads="1"/>
              </p:cNvSpPr>
              <p:nvPr/>
            </p:nvSpPr>
            <p:spPr bwMode="gray">
              <a:xfrm>
                <a:off x="1115305" y="5287304"/>
                <a:ext cx="2414587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ea typeface="Times New Roman" pitchFamily="18" charset="0"/>
                  </a:rPr>
                  <a:t>«Стенографист»</a:t>
                </a:r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4" name="Text Box 7"/>
            <p:cNvSpPr txBox="1">
              <a:spLocks noChangeArrowheads="1"/>
            </p:cNvSpPr>
            <p:nvPr/>
          </p:nvSpPr>
          <p:spPr bwMode="black">
            <a:xfrm>
              <a:off x="2686050" y="3252835"/>
              <a:ext cx="4614863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Молоко –</a:t>
              </a:r>
              <a:r>
                <a:rPr lang="ru-RU" sz="3600" dirty="0" err="1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млк</a:t>
              </a:r>
              <a:endParaRPr lang="ru-RU" sz="3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14" name="Группа 35"/>
          <p:cNvGrpSpPr/>
          <p:nvPr/>
        </p:nvGrpSpPr>
        <p:grpSpPr>
          <a:xfrm>
            <a:off x="356529" y="4095479"/>
            <a:ext cx="8444572" cy="2446730"/>
            <a:chOff x="356529" y="4095479"/>
            <a:chExt cx="8444572" cy="2446730"/>
          </a:xfrm>
        </p:grpSpPr>
        <p:grpSp>
          <p:nvGrpSpPr>
            <p:cNvPr id="15" name="Группа 77"/>
            <p:cNvGrpSpPr/>
            <p:nvPr/>
          </p:nvGrpSpPr>
          <p:grpSpPr>
            <a:xfrm>
              <a:off x="356529" y="4795473"/>
              <a:ext cx="2386012" cy="1311248"/>
              <a:chOff x="257175" y="4448313"/>
              <a:chExt cx="2142309" cy="2037805"/>
            </a:xfrm>
          </p:grpSpPr>
          <p:sp>
            <p:nvSpPr>
              <p:cNvPr id="16" name="Oval 24"/>
              <p:cNvSpPr>
                <a:spLocks noChangeArrowheads="1"/>
              </p:cNvSpPr>
              <p:nvPr/>
            </p:nvSpPr>
            <p:spPr bwMode="gray">
              <a:xfrm>
                <a:off x="257175" y="4448313"/>
                <a:ext cx="2142309" cy="2037805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gray">
              <a:xfrm>
                <a:off x="616902" y="5079408"/>
                <a:ext cx="1493838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«Синтез» </a:t>
                </a:r>
              </a:p>
              <a:p>
                <a:pPr algn="ctr">
                  <a:defRPr/>
                </a:pPr>
                <a:endParaRPr lang="en-US" sz="2000" dirty="0"/>
              </a:p>
            </p:txBody>
          </p:sp>
        </p:grpSp>
        <p:grpSp>
          <p:nvGrpSpPr>
            <p:cNvPr id="18" name="Группа 44"/>
            <p:cNvGrpSpPr/>
            <p:nvPr/>
          </p:nvGrpSpPr>
          <p:grpSpPr>
            <a:xfrm>
              <a:off x="3018353" y="4095479"/>
              <a:ext cx="5782748" cy="2446730"/>
              <a:chOff x="2398588" y="5621497"/>
              <a:chExt cx="5758990" cy="19429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2398588" y="6144116"/>
                <a:ext cx="3613314" cy="1050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Ель на ежика похожа, </a:t>
                </a:r>
              </a:p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Еж иголках, елка тоже.</a:t>
                </a:r>
              </a:p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Подарил утятам ежик</a:t>
                </a:r>
              </a:p>
              <a:p>
                <a:r>
                  <a:rPr lang="ru-RU" sz="20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Восемь кожаных сапожек</a:t>
                </a:r>
              </a:p>
            </p:txBody>
          </p:sp>
          <p:grpSp>
            <p:nvGrpSpPr>
              <p:cNvPr id="19" name="Группа 35"/>
              <p:cNvGrpSpPr/>
              <p:nvPr/>
            </p:nvGrpSpPr>
            <p:grpSpPr>
              <a:xfrm>
                <a:off x="6052341" y="5621497"/>
                <a:ext cx="2105237" cy="1942936"/>
                <a:chOff x="5236259" y="4333729"/>
                <a:chExt cx="2960759" cy="2598064"/>
              </a:xfrm>
            </p:grpSpPr>
            <p:pic>
              <p:nvPicPr>
                <p:cNvPr id="31" name="Рисунок 30" descr="ежик.jpg"/>
                <p:cNvPicPr>
                  <a:picLocks noChangeAspect="1"/>
                </p:cNvPicPr>
                <p:nvPr/>
              </p:nvPicPr>
              <p:blipFill>
                <a:blip r:embed="rId4" cstate="print">
                  <a:lum bright="-16000"/>
                </a:blip>
                <a:srcRect l="13293" t="35660" r="58222" b="43962"/>
                <a:stretch>
                  <a:fillRect/>
                </a:stretch>
              </p:blipFill>
              <p:spPr>
                <a:xfrm>
                  <a:off x="5555557" y="4333729"/>
                  <a:ext cx="2641461" cy="1179290"/>
                </a:xfrm>
                <a:prstGeom prst="rect">
                  <a:avLst/>
                </a:prstGeom>
              </p:spPr>
            </p:pic>
            <p:pic>
              <p:nvPicPr>
                <p:cNvPr id="32" name="Рисунок 31" descr="утка.jpg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6000"/>
                </a:blip>
                <a:srcRect l="6979" r="5591"/>
                <a:stretch>
                  <a:fillRect/>
                </a:stretch>
              </p:blipFill>
              <p:spPr>
                <a:xfrm rot="21412420">
                  <a:off x="5236259" y="5772495"/>
                  <a:ext cx="700708" cy="1159298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утка.jpg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6000"/>
                </a:blip>
                <a:srcRect l="6979" r="5591"/>
                <a:stretch>
                  <a:fillRect/>
                </a:stretch>
              </p:blipFill>
              <p:spPr>
                <a:xfrm rot="532183">
                  <a:off x="5831356" y="5562006"/>
                  <a:ext cx="624102" cy="1315469"/>
                </a:xfrm>
                <a:prstGeom prst="rect">
                  <a:avLst/>
                </a:prstGeom>
              </p:spPr>
            </p:pic>
            <p:pic>
              <p:nvPicPr>
                <p:cNvPr id="34" name="Рисунок 33" descr="ежик.jpg"/>
                <p:cNvPicPr>
                  <a:picLocks noChangeAspect="1"/>
                </p:cNvPicPr>
                <p:nvPr/>
              </p:nvPicPr>
              <p:blipFill>
                <a:blip r:embed="rId4" cstate="print">
                  <a:lum bright="-16000"/>
                </a:blip>
                <a:srcRect l="72163" t="61133" r="8847" b="18490"/>
                <a:stretch>
                  <a:fillRect/>
                </a:stretch>
              </p:blipFill>
              <p:spPr>
                <a:xfrm rot="600221">
                  <a:off x="6803922" y="5677721"/>
                  <a:ext cx="1340245" cy="1213277"/>
                </a:xfrm>
                <a:prstGeom prst="rect">
                  <a:avLst/>
                </a:prstGeom>
              </p:spPr>
            </p:pic>
            <p:sp>
              <p:nvSpPr>
                <p:cNvPr id="35" name="Прямоугольник 34"/>
                <p:cNvSpPr/>
                <p:nvPr/>
              </p:nvSpPr>
              <p:spPr>
                <a:xfrm>
                  <a:off x="6363654" y="5223137"/>
                  <a:ext cx="1004681" cy="1234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5400" b="1" dirty="0" smtClean="0"/>
                    <a:t>8</a:t>
                  </a:r>
                  <a:endParaRPr lang="ru-RU" sz="5400" b="1" dirty="0"/>
                </a:p>
              </p:txBody>
            </p:sp>
          </p:grpSp>
        </p:grpSp>
      </p:grpSp>
      <p:pic>
        <p:nvPicPr>
          <p:cNvPr id="37" name="Picture 36" descr="cir_lighteffect0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gray">
          <a:xfrm>
            <a:off x="269948" y="4731774"/>
            <a:ext cx="2547257" cy="122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271587" y="1928812"/>
            <a:ext cx="64151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Ходит дождь по переулку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до самой темноты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Приглашает на прогулку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Сапоги, плащи, зонты.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4142" y="0"/>
            <a:ext cx="882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Задание по р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усскому языку  в 5 классе –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письмо по памяти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428960" y="3143248"/>
            <a:ext cx="57150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42885" y="5029021"/>
            <a:ext cx="81439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Выбрать способы оформления стихотворения в виде образов (рисунки, схемы, буквы) для заучивания по памяти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1775272"/>
            <a:ext cx="84439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Закончите перефразированное изречение Конфуция, связанное с содержанием мнемотехники.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30095" y="3808726"/>
            <a:ext cx="70994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РАССКАЖИ МНЕ – Я ЗБД,</a:t>
            </a:r>
          </a:p>
          <a:p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ПОКАЖИ МНЕ – Я ЗПМН,</a:t>
            </a:r>
          </a:p>
          <a:p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 МНЕ СДЕЛАТЬ – Я ВСПМН.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763" y="6043613"/>
            <a:ext cx="292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82459" y="3832539"/>
            <a:ext cx="65222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РАССКАЖИ МНЕ – Я ЗАБУДУ,</a:t>
            </a:r>
          </a:p>
          <a:p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ПОКАЖИ МНЕ – Я ЗАПОМНЮ,</a:t>
            </a:r>
          </a:p>
          <a:p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 МНЕ СДЕЛАТЬ – Я ВСПОМНЮ.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AutoShape 3"/>
          <p:cNvSpPr>
            <a:spLocks noChangeArrowheads="1"/>
          </p:cNvSpPr>
          <p:nvPr/>
        </p:nvSpPr>
        <p:spPr bwMode="gray">
          <a:xfrm>
            <a:off x="0" y="2114550"/>
            <a:ext cx="3078050" cy="3693823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2164" name="Oval 4"/>
          <p:cNvSpPr>
            <a:spLocks noChangeArrowheads="1"/>
          </p:cNvSpPr>
          <p:nvPr/>
        </p:nvSpPr>
        <p:spPr bwMode="gray">
          <a:xfrm>
            <a:off x="185737" y="2271713"/>
            <a:ext cx="2643187" cy="328612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56471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Актуальность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мнемотехники </a:t>
            </a:r>
            <a:endParaRPr lang="ru-RU" sz="2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2166" name="AutoShape 6"/>
          <p:cNvSpPr>
            <a:spLocks noChangeArrowheads="1"/>
          </p:cNvSpPr>
          <p:nvPr/>
        </p:nvSpPr>
        <p:spPr bwMode="gray">
          <a:xfrm>
            <a:off x="2264065" y="1709850"/>
            <a:ext cx="5501895" cy="112209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588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учёт 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деятельностного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дифференцированного  подходов</a:t>
            </a:r>
            <a:endParaRPr lang="ru-RU" sz="2400" b="1" dirty="0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2768958" y="3445142"/>
            <a:ext cx="6375042" cy="112209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588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формирование жизненных компетенций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социальной адаптации</a:t>
            </a:r>
            <a:endParaRPr lang="en-US" sz="2400" b="1" dirty="0">
              <a:latin typeface="+mn-lt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2239717" y="5060304"/>
            <a:ext cx="5228822" cy="103623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588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технология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малозатратна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AutoShape 3"/>
          <p:cNvSpPr>
            <a:spLocks noChangeArrowheads="1"/>
          </p:cNvSpPr>
          <p:nvPr/>
        </p:nvSpPr>
        <p:spPr bwMode="gray">
          <a:xfrm>
            <a:off x="167425" y="2021984"/>
            <a:ext cx="3438660" cy="3940934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2164" name="Oval 4"/>
          <p:cNvSpPr>
            <a:spLocks noChangeArrowheads="1"/>
          </p:cNvSpPr>
          <p:nvPr/>
        </p:nvSpPr>
        <p:spPr bwMode="gray">
          <a:xfrm>
            <a:off x="309093" y="2253803"/>
            <a:ext cx="3181081" cy="3490174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56471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</p:txBody>
      </p:sp>
      <p:sp>
        <p:nvSpPr>
          <p:cNvPr id="92166" name="AutoShape 6"/>
          <p:cNvSpPr>
            <a:spLocks noChangeArrowheads="1"/>
          </p:cNvSpPr>
          <p:nvPr/>
        </p:nvSpPr>
        <p:spPr bwMode="gray">
          <a:xfrm>
            <a:off x="2770768" y="1593939"/>
            <a:ext cx="4314422" cy="112209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588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освоение  доступных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средств коммуникации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3232597" y="3497866"/>
            <a:ext cx="5725665" cy="112209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588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включение слухового, зрительного,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двигательного анализаторов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2628899" y="5377446"/>
            <a:ext cx="5471912" cy="103623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588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повышение уровня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обучаемости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625" y="3078669"/>
            <a:ext cx="2947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Образовательная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мнемотехника –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усвоения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информации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fotohood.ru/images/1227352_klassnaya-doska-v-kartink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53006" cy="6531429"/>
          </a:xfrm>
          <a:prstGeom prst="rect">
            <a:avLst/>
          </a:prstGeom>
          <a:noFill/>
        </p:spPr>
      </p:pic>
      <p:pic>
        <p:nvPicPr>
          <p:cNvPr id="3" name="Picture 2" descr="http://co8tula.ru/upload/iblock/bd4/bd42ce31bd2f6b45292b7aa1b29981d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3885" y="3779635"/>
            <a:ext cx="2788999" cy="30783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16629" y="1567541"/>
            <a:ext cx="71061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solidFill>
                  <a:schemeClr val="bg1"/>
                </a:solidFill>
              </a:rPr>
              <a:t>Забыть  нельзя  запомнить ! </a:t>
            </a:r>
            <a:endParaRPr lang="ru-RU" sz="3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4382" y="1649592"/>
            <a:ext cx="3135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solidFill>
                  <a:schemeClr val="bg1"/>
                </a:solidFill>
              </a:rPr>
              <a:t>,</a:t>
            </a:r>
            <a:endParaRPr lang="ru-RU" sz="3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8264" y="1606730"/>
            <a:ext cx="3135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solidFill>
                  <a:schemeClr val="bg1"/>
                </a:solidFill>
              </a:rPr>
              <a:t>,</a:t>
            </a:r>
            <a:endParaRPr lang="ru-RU" sz="3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6 -0.00486 C 0.13559 -0.09421 0.08559 -0.17152 0.01858 -0.17685 C -0.04549 -0.18356 -0.10538 -0.12361 -0.10937 -0.0368 C -0.11441 0.04306 -0.07239 0.11783 -0.01233 0.12315 C 0.04254 0.12709 0.09462 0.07778 0.09861 0.00325 C 0.10261 -0.06481 0.06754 -0.12893 0.01667 -0.13425 C -0.03038 -0.13819 -0.07448 -0.09675 -0.07743 -0.03425 C -0.08038 0.02176 -0.05243 0.07639 -0.01042 0.07917 C 0.02761 0.08311 0.06354 0.05116 0.06667 0.00047 C 0.06858 -0.0449 0.04757 -0.08888 0.01458 -0.09143 C -0.01441 -0.09421 -0.0434 -0.07013 -0.04549 -0.03148 C -0.04739 0.00186 -0.03246 0.0338 -0.00833 0.03658 C 0.01163 0.03913 0.03264 0.02454 0.03368 -0.00208 C 0.03559 -0.02361 0.02761 -0.04629 0.01267 -0.04884 C 0.00052 -0.04884 -0.01146 -0.04351 -0.01337 -0.02893 C -0.01441 -0.01944 -0.01233 -0.01018 -0.00642 -0.00625 C -0.00347 -0.00486 -0.00139 -0.00486 0.00156 -0.00625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7094" y="0"/>
            <a:ext cx="86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Навыки учебной деятельности </a:t>
            </a:r>
            <a:endParaRPr lang="ru-RU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8" y="1594900"/>
            <a:ext cx="8597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умения выполнять задания от начала до конца в течение определенного периода времени;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умения самостоятельно переходить от одного действия (операции) к другому 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 соответствии с расписанием занятий, алгоритмом действий;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освоение доступных средств невербальной коммуникации: мимики, жеста, предмета,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графического изображения, знаковой системы.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" y="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058"/>
                <a:gridCol w="1142148"/>
                <a:gridCol w="1250731"/>
                <a:gridCol w="2501462"/>
                <a:gridCol w="3657601"/>
              </a:tblGrid>
              <a:tr h="839143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№</a:t>
                      </a:r>
                      <a:endParaRPr kumimoji="0" lang="ru-RU" sz="2400" b="1" kern="12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Имя</a:t>
                      </a:r>
                      <a:r>
                        <a:rPr kumimoji="0" lang="ru-RU" sz="32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 </a:t>
                      </a:r>
                      <a:endParaRPr kumimoji="0" lang="ru-RU" sz="3200" b="1" kern="12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Возраст</a:t>
                      </a:r>
                      <a:endParaRPr kumimoji="0" lang="ru-RU" sz="2400" b="1" kern="12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Диагноз </a:t>
                      </a:r>
                    </a:p>
                    <a:p>
                      <a:pPr algn="ctr"/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психоневролога</a:t>
                      </a:r>
                      <a:endParaRPr kumimoji="0" lang="ru-RU" sz="2400" b="1" kern="12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Диагноз 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2400" kern="120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педиатра</a:t>
                      </a:r>
                      <a:endParaRPr kumimoji="0" lang="ru-RU" sz="2400" b="1" kern="120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994540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Егор  Г.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8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-72.0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F-84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.1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моторная алалия</a:t>
                      </a:r>
                      <a:endParaRPr lang="ru-RU" sz="16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Плоскостопие</a:t>
                      </a:r>
                      <a:endParaRPr lang="ru-RU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Йододефицит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994540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Надя Н. 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19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-72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Y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-4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0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 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Y-37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РАС</a:t>
                      </a:r>
                      <a:endParaRPr lang="ru-RU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Аномалия </a:t>
                      </a: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мозга</a:t>
                      </a:r>
                      <a:endParaRPr lang="ru-RU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Гидроцефалия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57181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3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Полина О.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20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F-7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F-80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РАС</a:t>
                      </a:r>
                      <a:endParaRPr lang="ru-RU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Нарушение осанки, </a:t>
                      </a:r>
                      <a:endParaRPr lang="ru-RU" sz="16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вираж  туберкулиновых </a:t>
                      </a: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проб, </a:t>
                      </a:r>
                      <a:r>
                        <a:rPr lang="ru-RU" sz="16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плосковальгусные</a:t>
                      </a: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 стопы.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57181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4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Миша П. 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11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-71.1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РАС</a:t>
                      </a:r>
                      <a:endParaRPr lang="ru-RU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Врожденная  патология </a:t>
                      </a: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развития </a:t>
                      </a: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головного мозга. Снижение остроты зрения, плоскостопие, ожирение, МАПС. 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994540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5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Саша С.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19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 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G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-82,4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R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-47</a:t>
                      </a:r>
                      <a:endParaRPr lang="ru-RU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Сколиоз 2 ст., </a:t>
                      </a:r>
                      <a:r>
                        <a:rPr lang="ru-RU" sz="16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</a:t>
                      </a: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контрактура </a:t>
                      </a:r>
                      <a:endParaRPr lang="ru-RU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голеностопного сустава,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левосторонний </a:t>
                      </a:r>
                      <a:r>
                        <a:rPr lang="ru-RU" sz="16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криптохизм</a:t>
                      </a: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частичная атрофия </a:t>
                      </a:r>
                      <a:r>
                        <a:rPr lang="ru-RU" sz="16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</a:t>
                      </a:r>
                      <a:r>
                        <a:rPr lang="ru-RU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зрительного </a:t>
                      </a: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нерва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63694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6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Никита Ш.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9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-71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            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F-84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.1 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 РАС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моторная алалия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Аденоиды, плоскостопие, единственная почка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57181">
                <a:tc>
                  <a:txBody>
                    <a:bodyPr/>
                    <a:lstStyle/>
                    <a:p>
                      <a:pPr algn="ctr"/>
                      <a:r>
                        <a:rPr kumimoji="0" lang="ru-RU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7</a:t>
                      </a:r>
                      <a:endParaRPr kumimoji="0" lang="ru-RU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Варя Щ.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11 лет</a:t>
                      </a:r>
                      <a:endParaRPr lang="ru-RU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F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-72.1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РАС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моторная алалия</a:t>
                      </a:r>
                      <a:endParaRPr lang="ru-RU" sz="16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Косоглазие,  </a:t>
                      </a:r>
                      <a:r>
                        <a:rPr lang="ru-RU" sz="16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статико</a:t>
                      </a:r>
                      <a:r>
                        <a:rPr lang="ru-RU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- моторная недостаточность</a:t>
                      </a:r>
                      <a:endParaRPr lang="ru-RU" sz="16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200024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6172" y="1731658"/>
            <a:ext cx="79497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Мнемотехника</a:t>
            </a:r>
            <a:r>
              <a:rPr lang="ru-RU" sz="40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мнемоника)-</a:t>
            </a:r>
          </a:p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система специальных приемов  для облегчения запоминания, сохранения и воспроизведения </a:t>
            </a:r>
          </a:p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34138" y="5380939"/>
            <a:ext cx="6604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«Забыть нельзя, запомнить!</a:t>
            </a:r>
            <a:r>
              <a:rPr lang="ru-RU" sz="3200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26964" y="1500575"/>
            <a:ext cx="322363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Понедельник - 1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955800" y="1657350"/>
            <a:ext cx="98616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55800" y="2782888"/>
            <a:ext cx="9220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5260975"/>
            <a:ext cx="9541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5194941" y="1592014"/>
            <a:ext cx="3214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Вторник – 2 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5314951" y="2319481"/>
            <a:ext cx="2786082" cy="4198529"/>
            <a:chOff x="4857752" y="1285860"/>
            <a:chExt cx="2786082" cy="419852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857752" y="1428736"/>
              <a:ext cx="642942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1.</a:t>
              </a:r>
            </a:p>
            <a:p>
              <a:endParaRPr lang="ru-RU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2.</a:t>
              </a:r>
            </a:p>
            <a:p>
              <a:endParaRPr lang="ru-RU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3.</a:t>
              </a:r>
            </a:p>
            <a:p>
              <a:endParaRPr lang="ru-RU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4.</a:t>
              </a:r>
            </a:p>
            <a:p>
              <a:endParaRPr lang="ru-RU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5.</a:t>
              </a: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6072198" y="1285860"/>
              <a:ext cx="1571636" cy="4198529"/>
              <a:chOff x="6072198" y="1285860"/>
              <a:chExt cx="1571636" cy="4198529"/>
            </a:xfrm>
          </p:grpSpPr>
          <p:pic>
            <p:nvPicPr>
              <p:cNvPr id="19" name="Рисунок 18" descr="http://zaikinmir.ru/raskras/images/ychebnik/ychebnik-raskraski-11.jpg"/>
              <p:cNvPicPr/>
              <p:nvPr/>
            </p:nvPicPr>
            <p:blipFill>
              <a:blip r:embed="rId2" cstate="print"/>
              <a:srcRect l="6378" t="11224" b="17347"/>
              <a:stretch>
                <a:fillRect/>
              </a:stretch>
            </p:blipFill>
            <p:spPr bwMode="auto">
              <a:xfrm>
                <a:off x="6072198" y="1285860"/>
                <a:ext cx="1197351" cy="7960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Рисунок 1" descr="http://www.playing-field.ru/img/2015/052107/143164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962554">
                <a:off x="6121629" y="2282230"/>
                <a:ext cx="889185" cy="654655"/>
              </a:xfrm>
              <a:prstGeom prst="rect">
                <a:avLst/>
              </a:prstGeom>
              <a:noFill/>
            </p:spPr>
          </p:pic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6072198" y="3071810"/>
                <a:ext cx="157163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ru-RU" sz="36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 +1=</a:t>
                </a:r>
                <a:endParaRPr kumimoji="0" lang="ru-RU" sz="36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pic>
            <p:nvPicPr>
              <p:cNvPr id="23" name="Рисунок 22" descr="http://childcoloringpages.org/wp-content/uploads/2014/09/globe-coloring-pages-327.jpg"/>
              <p:cNvPicPr/>
              <p:nvPr/>
            </p:nvPicPr>
            <p:blipFill>
              <a:blip r:embed="rId4" cstate="print"/>
              <a:srcRect l="11673" t="13918" r="12108" b="9952"/>
              <a:stretch>
                <a:fillRect/>
              </a:stretch>
            </p:blipFill>
            <p:spPr bwMode="auto">
              <a:xfrm>
                <a:off x="6286512" y="3929066"/>
                <a:ext cx="852534" cy="71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Рисунок 23" descr="http://uhu4kids.ru/images/applikacii/moduli/rukk_3.png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2566848">
                <a:off x="6325332" y="4878267"/>
                <a:ext cx="718528" cy="606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737200" y="3679045"/>
            <a:ext cx="7428734" cy="70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73350" y="0"/>
            <a:ext cx="595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Расписание занятий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624552" y="2154090"/>
            <a:ext cx="2442027" cy="4391246"/>
            <a:chOff x="1112357" y="2181073"/>
            <a:chExt cx="2167408" cy="4391246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1112357" y="2181073"/>
              <a:ext cx="2167408" cy="4391246"/>
              <a:chOff x="746597" y="1253610"/>
              <a:chExt cx="2167408" cy="4391246"/>
            </a:xfrm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1857356" y="1253610"/>
                <a:ext cx="1056649" cy="4391246"/>
                <a:chOff x="1857356" y="1253610"/>
                <a:chExt cx="1056649" cy="4391246"/>
              </a:xfrm>
            </p:grpSpPr>
            <p:pic>
              <p:nvPicPr>
                <p:cNvPr id="3073" name="Рисунок 16" descr="http://t2.ftcdn.net/jpg/00/34/09/21/500_F_34092135_1MvBjhzcA6Ey5VGwwpulmFUp4IkYTpAK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49393" t="22063" b="20551"/>
                <a:stretch>
                  <a:fillRect/>
                </a:stretch>
              </p:blipFill>
              <p:spPr bwMode="auto">
                <a:xfrm>
                  <a:off x="1857356" y="4857760"/>
                  <a:ext cx="1056649" cy="78709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" name="Рисунок 1" descr="http://booksbunker.com/get_binary/507f658f6d6af.fb2/img_13.jpg/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r="66782"/>
                <a:stretch>
                  <a:fillRect/>
                </a:stretch>
              </p:blipFill>
              <p:spPr bwMode="auto">
                <a:xfrm>
                  <a:off x="1928794" y="1253610"/>
                  <a:ext cx="785818" cy="67355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8" name="Рисунок 1" descr="http://www.playing-field.ru/img/2015/052107/143164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-962554">
                  <a:off x="1999661" y="2288993"/>
                  <a:ext cx="861512" cy="6342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" name="Рисунок 4" descr="http://www.playing-field.ru/img/2015/052114/4649991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4398" t="5109"/>
                <a:stretch>
                  <a:fillRect/>
                </a:stretch>
              </p:blipFill>
              <p:spPr bwMode="auto">
                <a:xfrm rot="4406364" flipV="1">
                  <a:off x="2020409" y="3139166"/>
                  <a:ext cx="754463" cy="6643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46597" y="1357298"/>
                <a:ext cx="500066" cy="4095120"/>
                <a:chOff x="746597" y="1357298"/>
                <a:chExt cx="500066" cy="4095120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746597" y="1357298"/>
                  <a:ext cx="50006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 smtClean="0">
                      <a:latin typeface="Arial" pitchFamily="34" charset="0"/>
                      <a:cs typeface="Arial" pitchFamily="34" charset="0"/>
                    </a:rPr>
                    <a:t>1. </a:t>
                  </a:r>
                  <a:endParaRPr lang="ru-RU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46597" y="2214554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dirty="0" smtClean="0">
                      <a:latin typeface="Arial" pitchFamily="34" charset="0"/>
                      <a:cs typeface="Arial" pitchFamily="34" charset="0"/>
                    </a:rPr>
                    <a:t>2.</a:t>
                  </a:r>
                  <a:endParaRPr lang="ru-RU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746597" y="3143248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dirty="0" smtClean="0">
                      <a:latin typeface="Arial" pitchFamily="34" charset="0"/>
                      <a:cs typeface="Arial" pitchFamily="34" charset="0"/>
                    </a:rPr>
                    <a:t>3.</a:t>
                  </a:r>
                  <a:endParaRPr lang="ru-RU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46597" y="4071942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 smtClean="0">
                      <a:latin typeface="Arial" pitchFamily="34" charset="0"/>
                      <a:cs typeface="Arial" pitchFamily="34" charset="0"/>
                    </a:rPr>
                    <a:t>4.</a:t>
                  </a:r>
                  <a:endParaRPr lang="ru-RU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746597" y="4929198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 smtClean="0">
                      <a:latin typeface="Arial" pitchFamily="34" charset="0"/>
                      <a:cs typeface="Arial" pitchFamily="34" charset="0"/>
                    </a:rPr>
                    <a:t>5.</a:t>
                  </a:r>
                  <a:endParaRPr lang="ru-RU" sz="2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61" name="Рисунок 13" descr="http://raskraski-dlya-malchikov.ru/wp-content/uploads/Raskraska-Karandash-12.jpg"/>
            <p:cNvPicPr>
              <a:picLocks noChangeAspect="1" noChangeArrowheads="1"/>
            </p:cNvPicPr>
            <p:nvPr/>
          </p:nvPicPr>
          <p:blipFill>
            <a:blip r:embed="rId9" cstate="print"/>
            <a:srcRect t="24509" b="23775"/>
            <a:stretch>
              <a:fillRect/>
            </a:stretch>
          </p:blipFill>
          <p:spPr bwMode="auto">
            <a:xfrm>
              <a:off x="2007171" y="4993281"/>
              <a:ext cx="994556" cy="6889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2000240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стих_WMV V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73" y="1367327"/>
            <a:ext cx="8800506" cy="48805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853.JPG"/>
          <p:cNvPicPr>
            <a:picLocks noChangeAspect="1"/>
          </p:cNvPicPr>
          <p:nvPr/>
        </p:nvPicPr>
        <p:blipFill>
          <a:blip r:embed="rId2" cstate="print"/>
          <a:srcRect r="12307"/>
          <a:stretch>
            <a:fillRect/>
          </a:stretch>
        </p:blipFill>
        <p:spPr>
          <a:xfrm>
            <a:off x="4327664" y="634314"/>
            <a:ext cx="3587195" cy="297066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Рисунок 2" descr="DSC00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479" y="640000"/>
            <a:ext cx="3522251" cy="2976412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grpSp>
        <p:nvGrpSpPr>
          <p:cNvPr id="6" name="Группа 5"/>
          <p:cNvGrpSpPr/>
          <p:nvPr/>
        </p:nvGrpSpPr>
        <p:grpSpPr>
          <a:xfrm>
            <a:off x="1645656" y="3034225"/>
            <a:ext cx="5028699" cy="3624512"/>
            <a:chOff x="1637418" y="3091890"/>
            <a:chExt cx="5028699" cy="3624512"/>
          </a:xfrm>
        </p:grpSpPr>
        <p:pic>
          <p:nvPicPr>
            <p:cNvPr id="4" name="Рисунок 3" descr="DSC00843.JPG"/>
            <p:cNvPicPr>
              <a:picLocks noChangeAspect="1"/>
            </p:cNvPicPr>
            <p:nvPr/>
          </p:nvPicPr>
          <p:blipFill>
            <a:blip r:embed="rId4" cstate="print"/>
            <a:srcRect l="15625" t="17708" b="15625"/>
            <a:stretch>
              <a:fillRect/>
            </a:stretch>
          </p:blipFill>
          <p:spPr>
            <a:xfrm rot="5054778">
              <a:off x="911499" y="3829234"/>
              <a:ext cx="3587361" cy="2135524"/>
            </a:xfrm>
            <a:prstGeom prst="rect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5" name="Рисунок 4" descr="DSC00850.JPG"/>
            <p:cNvPicPr>
              <a:picLocks noChangeAspect="1"/>
            </p:cNvPicPr>
            <p:nvPr/>
          </p:nvPicPr>
          <p:blipFill>
            <a:blip r:embed="rId5" cstate="print"/>
            <a:srcRect l="21094" t="26041" b="8333"/>
            <a:stretch>
              <a:fillRect/>
            </a:stretch>
          </p:blipFill>
          <p:spPr>
            <a:xfrm rot="5832950">
              <a:off x="3809058" y="3859342"/>
              <a:ext cx="3624512" cy="2089607"/>
            </a:xfrm>
            <a:prstGeom prst="rect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159" y="3353739"/>
            <a:ext cx="4500977" cy="298935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25251" y="2446306"/>
            <a:ext cx="4624522" cy="319569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2268</TotalTime>
  <Words>775</Words>
  <Application>Microsoft Office PowerPoint</Application>
  <PresentationFormat>Экран (4:3)</PresentationFormat>
  <Paragraphs>233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Теория И.П. Павлова и И.М.Сеченова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критерии  мнемотехники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Надежда Ю. Кийкова</cp:lastModifiedBy>
  <cp:revision>254</cp:revision>
  <dcterms:created xsi:type="dcterms:W3CDTF">2014-11-21T11:00:06Z</dcterms:created>
  <dcterms:modified xsi:type="dcterms:W3CDTF">2017-11-21T04:39:30Z</dcterms:modified>
</cp:coreProperties>
</file>