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Default Extension="png" ContentType="image/png"/>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6"/>
  </p:notesMasterIdLst>
  <p:sldIdLst>
    <p:sldId id="256" r:id="rId2"/>
    <p:sldId id="257" r:id="rId3"/>
    <p:sldId id="258" r:id="rId4"/>
    <p:sldId id="259" r:id="rId5"/>
    <p:sldId id="260" r:id="rId6"/>
    <p:sldId id="265" r:id="rId7"/>
    <p:sldId id="266" r:id="rId8"/>
    <p:sldId id="269" r:id="rId9"/>
    <p:sldId id="270" r:id="rId10"/>
    <p:sldId id="271" r:id="rId11"/>
    <p:sldId id="272" r:id="rId12"/>
    <p:sldId id="273" r:id="rId13"/>
    <p:sldId id="276" r:id="rId14"/>
    <p:sldId id="27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74" d="100"/>
          <a:sy n="74" d="100"/>
        </p:scale>
        <p:origin x="-1044"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8"/>
      </p:cViewPr>
      <p:guideLst>
        <p:guide orient="horz" pos="2880"/>
        <p:guide pos="2160"/>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F211CA0-8A37-4E6B-89EF-696BDE67DE70}" type="datetimeFigureOut">
              <a:rPr lang="ru-RU" smtClean="0"/>
              <a:pPr/>
              <a:t>25.02.2015</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AE1656-DAF1-4C32-9134-80F079BE0791}" type="slidenum">
              <a:rPr lang="ru-RU" smtClean="0"/>
              <a:pPr/>
              <a:t>‹#›</a:t>
            </a:fld>
            <a:endParaRPr lang="ru-RU"/>
          </a:p>
        </p:txBody>
      </p:sp>
    </p:spTree>
    <p:extLst>
      <p:ext uri="{BB962C8B-B14F-4D97-AF65-F5344CB8AC3E}">
        <p14:creationId xmlns="" xmlns:p14="http://schemas.microsoft.com/office/powerpoint/2010/main" val="73838705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AE1656-DAF1-4C32-9134-80F079BE0791}" type="slidenum">
              <a:rPr lang="ru-RU" smtClean="0"/>
              <a:pPr/>
              <a:t>4</a:t>
            </a:fld>
            <a:endParaRPr lang="ru-RU"/>
          </a:p>
        </p:txBody>
      </p:sp>
    </p:spTree>
    <p:extLst>
      <p:ext uri="{BB962C8B-B14F-4D97-AF65-F5344CB8AC3E}">
        <p14:creationId xmlns="" xmlns:p14="http://schemas.microsoft.com/office/powerpoint/2010/main" val="32769909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4DAE1656-DAF1-4C32-9134-80F079BE0791}" type="slidenum">
              <a:rPr lang="ru-RU" smtClean="0"/>
              <a:pPr/>
              <a:t>6</a:t>
            </a:fld>
            <a:endParaRPr lang="ru-RU"/>
          </a:p>
        </p:txBody>
      </p:sp>
    </p:spTree>
    <p:extLst>
      <p:ext uri="{BB962C8B-B14F-4D97-AF65-F5344CB8AC3E}">
        <p14:creationId xmlns="" xmlns:p14="http://schemas.microsoft.com/office/powerpoint/2010/main" val="30469194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normAutofit/>
          </a:bodyPr>
          <a:lstStyle/>
          <a:p>
            <a:endParaRPr lang="ru-RU"/>
          </a:p>
        </p:txBody>
      </p:sp>
      <p:sp>
        <p:nvSpPr>
          <p:cNvPr id="4" name="Номер слайда 3"/>
          <p:cNvSpPr>
            <a:spLocks noGrp="1"/>
          </p:cNvSpPr>
          <p:nvPr>
            <p:ph type="sldNum" sz="quarter" idx="10"/>
          </p:nvPr>
        </p:nvSpPr>
        <p:spPr/>
        <p:txBody>
          <a:bodyPr/>
          <a:lstStyle/>
          <a:p>
            <a:fld id="{4DAE1656-DAF1-4C32-9134-80F079BE0791}" type="slidenum">
              <a:rPr lang="ru-RU" smtClean="0"/>
              <a:pPr/>
              <a:t>13</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25.02.2015</a:t>
            </a:fld>
            <a:endParaRPr lang="ru-RU"/>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25.02.2015</a:t>
            </a:fld>
            <a:endParaRPr lang="ru-RU"/>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a:xfrm>
            <a:off x="8641080" y="6514568"/>
            <a:ext cx="464288" cy="274320"/>
          </a:xfrm>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B19B0651-EE4F-4900-A07F-96A6BFA9D0F0}" type="slidenum">
              <a:rPr lang="ru-RU" smtClean="0"/>
              <a:pPr/>
              <a:t>‹#›</a:t>
            </a:fld>
            <a:endParaRPr lang="ru-RU"/>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fld id="{B4C71EC6-210F-42DE-9C53-41977AD35B3D}" type="datetimeFigureOut">
              <a:rPr lang="ru-RU" smtClean="0"/>
              <a:pPr/>
              <a:t>25.02.2015</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B19B0651-EE4F-4900-A07F-96A6BFA9D0F0}"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fld id="{B4C71EC6-210F-42DE-9C53-41977AD35B3D}" type="datetimeFigureOut">
              <a:rPr lang="ru-RU" smtClean="0"/>
              <a:pPr/>
              <a:t>25.02.2015</a:t>
            </a:fld>
            <a:endParaRPr lang="ru-RU"/>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endParaRPr lang="ru-RU"/>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fld id="{B4C71EC6-210F-42DE-9C53-41977AD35B3D}" type="datetimeFigureOut">
              <a:rPr lang="ru-RU" smtClean="0"/>
              <a:pPr/>
              <a:t>25.02.2015</a:t>
            </a:fld>
            <a:endParaRPr lang="ru-RU"/>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fld id="{B19B0651-EE4F-4900-A07F-96A6BFA9D0F0}" type="slidenum">
              <a:rPr lang="ru-RU" smtClean="0"/>
              <a:pPr/>
              <a:t>‹#›</a:t>
            </a:fld>
            <a:endParaRPr lang="ru-RU"/>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endParaRPr lang="ru-RU"/>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fld id="{B4C71EC6-210F-42DE-9C53-41977AD35B3D}" type="datetimeFigureOut">
              <a:rPr lang="ru-RU" smtClean="0"/>
              <a:pPr/>
              <a:t>25.02.2015</a:t>
            </a:fld>
            <a:endParaRPr lang="ru-RU"/>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fld id="{B19B0651-EE4F-4900-A07F-96A6BFA9D0F0}" type="slidenum">
              <a:rPr lang="ru-RU" smtClean="0"/>
              <a:pPr/>
              <a:t>‹#›</a:t>
            </a:fld>
            <a:endParaRPr lang="ru-RU"/>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115616" y="548680"/>
            <a:ext cx="7772400" cy="1470025"/>
          </a:xfrm>
        </p:spPr>
        <p:txBody>
          <a:bodyPr>
            <a:normAutofit fontScale="90000"/>
          </a:bodyPr>
          <a:lstStyle/>
          <a:p>
            <a:r>
              <a:rPr lang="ru-RU" dirty="0" smtClean="0"/>
              <a:t>Проект «Семья» 5класс</a:t>
            </a:r>
            <a:br>
              <a:rPr lang="ru-RU" dirty="0" smtClean="0"/>
            </a:br>
            <a:r>
              <a:rPr lang="de-DE" dirty="0" smtClean="0"/>
              <a:t>      </a:t>
            </a:r>
            <a:r>
              <a:rPr lang="ru-RU" dirty="0" smtClean="0"/>
              <a:t>УМК </a:t>
            </a:r>
            <a:r>
              <a:rPr lang="ru-RU" dirty="0" smtClean="0"/>
              <a:t>«Горизонты» </a:t>
            </a:r>
            <a:r>
              <a:rPr lang="de-DE" dirty="0" smtClean="0"/>
              <a:t> </a:t>
            </a:r>
            <a:r>
              <a:rPr lang="ru-RU" dirty="0" smtClean="0"/>
              <a:t>М.М </a:t>
            </a:r>
            <a:r>
              <a:rPr lang="de-DE" dirty="0" smtClean="0"/>
              <a:t>     </a:t>
            </a:r>
            <a:r>
              <a:rPr lang="ru-RU" dirty="0" err="1" smtClean="0"/>
              <a:t>Аверин</a:t>
            </a:r>
            <a:endParaRPr lang="ru-RU" dirty="0"/>
          </a:p>
        </p:txBody>
      </p:sp>
      <p:sp>
        <p:nvSpPr>
          <p:cNvPr id="3" name="Подзаголовок 2"/>
          <p:cNvSpPr>
            <a:spLocks noGrp="1"/>
          </p:cNvSpPr>
          <p:nvPr>
            <p:ph type="subTitle" idx="1"/>
          </p:nvPr>
        </p:nvSpPr>
        <p:spPr/>
        <p:txBody>
          <a:bodyPr/>
          <a:lstStyle/>
          <a:p>
            <a:endParaRPr lang="ru-RU" dirty="0"/>
          </a:p>
        </p:txBody>
      </p:sp>
      <p:pic>
        <p:nvPicPr>
          <p:cNvPr id="4" name="Рисунок 3" descr="D:\Загрузки\62e4373b31a53248608b9cd3cdc7bfb72262db1c.jpg"/>
          <p:cNvPicPr/>
          <p:nvPr/>
        </p:nvPicPr>
        <p:blipFill>
          <a:blip r:embed="rId2">
            <a:extLst>
              <a:ext uri="{28A0092B-C50C-407E-A947-70E740481C1C}">
                <a14:useLocalDpi xmlns="" xmlns:a14="http://schemas.microsoft.com/office/drawing/2010/main" val="0"/>
              </a:ext>
            </a:extLst>
          </a:blip>
          <a:srcRect/>
          <a:stretch>
            <a:fillRect/>
          </a:stretch>
        </p:blipFill>
        <p:spPr bwMode="auto">
          <a:xfrm>
            <a:off x="2555776" y="4149080"/>
            <a:ext cx="4032448" cy="2232248"/>
          </a:xfrm>
          <a:prstGeom prst="rect">
            <a:avLst/>
          </a:prstGeom>
          <a:noFill/>
          <a:ln>
            <a:noFill/>
          </a:ln>
        </p:spPr>
      </p:pic>
    </p:spTree>
    <p:extLst>
      <p:ext uri="{BB962C8B-B14F-4D97-AF65-F5344CB8AC3E}">
        <p14:creationId xmlns="" xmlns:p14="http://schemas.microsoft.com/office/powerpoint/2010/main" val="24387917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de-DE" b="1" i="1" dirty="0" smtClean="0"/>
              <a:t>Unser Wortschatz (</a:t>
            </a:r>
            <a:r>
              <a:rPr lang="ru-RU" b="1" i="1" dirty="0" smtClean="0"/>
              <a:t>Словарь)</a:t>
            </a:r>
            <a:endParaRPr lang="ru-RU" b="1" i="1" dirty="0"/>
          </a:p>
        </p:txBody>
      </p:sp>
      <p:sp>
        <p:nvSpPr>
          <p:cNvPr id="3" name="Объект 2"/>
          <p:cNvSpPr>
            <a:spLocks noGrp="1"/>
          </p:cNvSpPr>
          <p:nvPr>
            <p:ph idx="1"/>
          </p:nvPr>
        </p:nvSpPr>
        <p:spPr/>
        <p:txBody>
          <a:bodyPr>
            <a:normAutofit lnSpcReduction="10000"/>
          </a:bodyPr>
          <a:lstStyle/>
          <a:p>
            <a:pPr marL="0" indent="0">
              <a:buNone/>
            </a:pPr>
            <a:r>
              <a:rPr lang="de-DE" b="1" dirty="0"/>
              <a:t>d</a:t>
            </a:r>
            <a:r>
              <a:rPr lang="de-DE" b="1" dirty="0" smtClean="0"/>
              <a:t>ie Familie                      die Tante</a:t>
            </a:r>
          </a:p>
          <a:p>
            <a:pPr marL="0" indent="0">
              <a:buNone/>
            </a:pPr>
            <a:r>
              <a:rPr lang="de-DE" b="1" dirty="0"/>
              <a:t>d</a:t>
            </a:r>
            <a:r>
              <a:rPr lang="de-DE" b="1" dirty="0" smtClean="0"/>
              <a:t>ie Mutter                       der Onkel</a:t>
            </a:r>
          </a:p>
          <a:p>
            <a:pPr marL="0" indent="0">
              <a:buNone/>
            </a:pPr>
            <a:r>
              <a:rPr lang="de-DE" b="1" dirty="0" smtClean="0"/>
              <a:t>der Vater                         das Kind</a:t>
            </a:r>
          </a:p>
          <a:p>
            <a:pPr marL="0" indent="0">
              <a:buNone/>
            </a:pPr>
            <a:r>
              <a:rPr lang="de-DE" b="1" dirty="0" smtClean="0"/>
              <a:t>die Oma                           die Eltern</a:t>
            </a:r>
          </a:p>
          <a:p>
            <a:pPr marL="0" indent="0">
              <a:buNone/>
            </a:pPr>
            <a:r>
              <a:rPr lang="de-DE" b="1" dirty="0" smtClean="0"/>
              <a:t>der Opa                            die Großeltern</a:t>
            </a:r>
          </a:p>
          <a:p>
            <a:pPr marL="0" indent="0">
              <a:buNone/>
            </a:pPr>
            <a:r>
              <a:rPr lang="de-DE" b="1" dirty="0"/>
              <a:t>d</a:t>
            </a:r>
            <a:r>
              <a:rPr lang="de-DE" b="1" dirty="0" smtClean="0"/>
              <a:t>er Sohn                           der Vetter</a:t>
            </a:r>
          </a:p>
          <a:p>
            <a:pPr marL="0" indent="0">
              <a:buNone/>
            </a:pPr>
            <a:r>
              <a:rPr lang="de-DE" b="1" dirty="0" smtClean="0"/>
              <a:t>die Tochter                       die Cousine</a:t>
            </a:r>
          </a:p>
          <a:p>
            <a:pPr marL="0" indent="0">
              <a:buNone/>
            </a:pPr>
            <a:r>
              <a:rPr lang="de-DE" b="1" dirty="0" smtClean="0"/>
              <a:t>der Bruder                        lieben</a:t>
            </a:r>
          </a:p>
          <a:p>
            <a:pPr marL="0" indent="0">
              <a:buNone/>
            </a:pPr>
            <a:r>
              <a:rPr lang="de-DE" b="1" dirty="0" smtClean="0"/>
              <a:t>die Schwester</a:t>
            </a:r>
          </a:p>
          <a:p>
            <a:pPr marL="0" indent="0">
              <a:buNone/>
            </a:pPr>
            <a:r>
              <a:rPr lang="de-DE" b="1" dirty="0"/>
              <a:t>d</a:t>
            </a:r>
            <a:r>
              <a:rPr lang="de-DE" b="1" dirty="0" smtClean="0"/>
              <a:t>ie Geschwister</a:t>
            </a:r>
          </a:p>
          <a:p>
            <a:pPr marL="0" indent="0">
              <a:buNone/>
            </a:pPr>
            <a:endParaRPr lang="ru-RU" dirty="0"/>
          </a:p>
        </p:txBody>
      </p:sp>
      <p:pic>
        <p:nvPicPr>
          <p:cNvPr id="3074" name="Picture 2" descr="C:\Users\Светка\Desktop\multik322.pn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flipH="1">
            <a:off x="5906561" y="1412776"/>
            <a:ext cx="2625877" cy="2625877"/>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427630139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11560" y="495496"/>
            <a:ext cx="3636085" cy="1258493"/>
          </a:xfrm>
        </p:spPr>
        <p:txBody>
          <a:bodyPr/>
          <a:lstStyle/>
          <a:p>
            <a:pPr algn="ctr"/>
            <a:r>
              <a:rPr lang="de-DE" dirty="0" smtClean="0"/>
              <a:t>Meine Familie</a:t>
            </a:r>
            <a:r>
              <a:rPr lang="ru-RU" dirty="0" smtClean="0"/>
              <a:t/>
            </a:r>
            <a:br>
              <a:rPr lang="ru-RU" dirty="0" smtClean="0"/>
            </a:br>
            <a:endParaRPr lang="ru-RU" dirty="0"/>
          </a:p>
        </p:txBody>
      </p:sp>
      <p:sp>
        <p:nvSpPr>
          <p:cNvPr id="4" name="Текст 3"/>
          <p:cNvSpPr>
            <a:spLocks noGrp="1"/>
          </p:cNvSpPr>
          <p:nvPr>
            <p:ph type="body" idx="2"/>
          </p:nvPr>
        </p:nvSpPr>
        <p:spPr>
          <a:xfrm>
            <a:off x="611560" y="1412776"/>
            <a:ext cx="3852865" cy="4224544"/>
          </a:xfrm>
        </p:spPr>
        <p:txBody>
          <a:bodyPr>
            <a:normAutofit/>
          </a:bodyPr>
          <a:lstStyle/>
          <a:p>
            <a:r>
              <a:rPr lang="de-DE" sz="1800" dirty="0" smtClean="0"/>
              <a:t>Ich  </a:t>
            </a:r>
            <a:r>
              <a:rPr lang="de-DE" sz="1800" dirty="0" err="1" smtClean="0"/>
              <a:t>heìße</a:t>
            </a:r>
            <a:r>
              <a:rPr lang="de-DE" sz="1800" dirty="0"/>
              <a:t> </a:t>
            </a:r>
            <a:r>
              <a:rPr lang="de-DE" sz="1800" dirty="0" smtClean="0"/>
              <a:t>Katja. Ich lebe in Russland, in der Stadt  </a:t>
            </a:r>
            <a:r>
              <a:rPr lang="de-DE" sz="1800" dirty="0" err="1" smtClean="0"/>
              <a:t>Satka</a:t>
            </a:r>
            <a:r>
              <a:rPr lang="de-DE" sz="1800" dirty="0" smtClean="0"/>
              <a:t>.  Ich bin  11 Jahre alt.  Ich  habe eine Familie: eine Mutter, einen Vater, eine Schwester. Meine Familie ist gut und freundlich.  Meine Mutti heißt Anna. Sie ist 30. Sie ist Lehrerin von Beruf. Sie ist schön und klug. Mein Vaters Name ist  Sergej. Er ist Fahrer von Beruf. Sein Hobby ist  Auto. Wir haben ein schönes Auto. Meine Schwester ist noch klein. Sie ist 4. Wir verbringen unsere Freizeit zusammen. Ich liebe meine </a:t>
            </a:r>
            <a:r>
              <a:rPr lang="de-DE" sz="1800" dirty="0" err="1" smtClean="0"/>
              <a:t>Famile</a:t>
            </a:r>
            <a:r>
              <a:rPr lang="de-DE" sz="1800" dirty="0" smtClean="0"/>
              <a:t>!</a:t>
            </a:r>
            <a:endParaRPr lang="ru-RU" sz="1800" dirty="0"/>
          </a:p>
        </p:txBody>
      </p:sp>
      <p:sp>
        <p:nvSpPr>
          <p:cNvPr id="3" name="Объект 2"/>
          <p:cNvSpPr>
            <a:spLocks noGrp="1"/>
          </p:cNvSpPr>
          <p:nvPr>
            <p:ph sz="half" idx="1"/>
          </p:nvPr>
        </p:nvSpPr>
        <p:spPr/>
        <p:txBody>
          <a:bodyPr/>
          <a:lstStyle/>
          <a:p>
            <a:pPr marL="45720" indent="0">
              <a:buNone/>
            </a:pPr>
            <a:endParaRPr lang="ru-RU" dirty="0"/>
          </a:p>
        </p:txBody>
      </p:sp>
      <p:pic>
        <p:nvPicPr>
          <p:cNvPr id="4098" name="Picture 2" descr="C:\Users\Светка\Desktop\f_18275479.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4849087" y="1124743"/>
            <a:ext cx="2819258" cy="1870723"/>
          </a:xfrm>
          <a:prstGeom prst="rect">
            <a:avLst/>
          </a:prstGeom>
          <a:noFill/>
          <a:extLst>
            <a:ext uri="{909E8E84-426E-40DD-AFC4-6F175D3DCCD1}">
              <a14:hiddenFill xmlns="" xmlns:a14="http://schemas.microsoft.com/office/drawing/2010/main">
                <a:solidFill>
                  <a:srgbClr val="FFFFFF"/>
                </a:solidFill>
              </a14:hiddenFill>
            </a:ext>
          </a:extLst>
        </p:spPr>
      </p:pic>
      <p:pic>
        <p:nvPicPr>
          <p:cNvPr id="4099" name="Picture 3" descr="C:\Users\Светка\Desktop\Новая папка\Загрузки\dalnobojshi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668010" y="3717032"/>
            <a:ext cx="2282958" cy="1712218"/>
          </a:xfrm>
          <a:prstGeom prst="rect">
            <a:avLst/>
          </a:prstGeom>
          <a:noFill/>
          <a:extLst>
            <a:ext uri="{909E8E84-426E-40DD-AFC4-6F175D3DCCD1}">
              <a14:hiddenFill xmlns="" xmlns:a14="http://schemas.microsoft.com/office/drawing/2010/main">
                <a:solidFill>
                  <a:srgbClr val="FFFFFF"/>
                </a:solidFill>
              </a14:hiddenFill>
            </a:ext>
          </a:extLst>
        </p:spPr>
      </p:pic>
      <p:pic>
        <p:nvPicPr>
          <p:cNvPr id="4100" name="Picture 4" descr="C:\Users\Светка\Desktop\Новая папка\Загрузки\dalnobojshik.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4764021" y="3717032"/>
            <a:ext cx="2090936" cy="1568202"/>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262180647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de-DE" b="1" i="1" dirty="0" smtClean="0"/>
              <a:t>Die deutsche Familie</a:t>
            </a:r>
            <a:endParaRPr lang="ru-RU" b="1" i="1" dirty="0"/>
          </a:p>
        </p:txBody>
      </p:sp>
      <p:sp>
        <p:nvSpPr>
          <p:cNvPr id="3" name="Текст 2"/>
          <p:cNvSpPr>
            <a:spLocks noGrp="1"/>
          </p:cNvSpPr>
          <p:nvPr>
            <p:ph type="body" idx="1"/>
          </p:nvPr>
        </p:nvSpPr>
        <p:spPr/>
        <p:txBody>
          <a:bodyPr>
            <a:normAutofit/>
          </a:bodyPr>
          <a:lstStyle/>
          <a:p>
            <a:endParaRPr lang="de-DE" dirty="0" smtClean="0"/>
          </a:p>
          <a:p>
            <a:endParaRPr lang="de-DE" dirty="0"/>
          </a:p>
          <a:p>
            <a:endParaRPr lang="de-DE" dirty="0" smtClean="0"/>
          </a:p>
          <a:p>
            <a:endParaRPr lang="de-DE" dirty="0"/>
          </a:p>
          <a:p>
            <a:endParaRPr lang="de-DE" dirty="0" smtClean="0"/>
          </a:p>
          <a:p>
            <a:endParaRPr lang="de-DE" dirty="0"/>
          </a:p>
          <a:p>
            <a:endParaRPr lang="de-DE" dirty="0" smtClean="0"/>
          </a:p>
          <a:p>
            <a:endParaRPr lang="de-DE" dirty="0"/>
          </a:p>
        </p:txBody>
      </p:sp>
      <p:sp>
        <p:nvSpPr>
          <p:cNvPr id="5" name="Текст 4"/>
          <p:cNvSpPr>
            <a:spLocks noGrp="1"/>
          </p:cNvSpPr>
          <p:nvPr>
            <p:ph type="body" sz="half" idx="3"/>
          </p:nvPr>
        </p:nvSpPr>
        <p:spPr>
          <a:xfrm>
            <a:off x="4000496" y="1428736"/>
            <a:ext cx="4500594" cy="2928958"/>
          </a:xfrm>
        </p:spPr>
        <p:txBody>
          <a:bodyPr/>
          <a:lstStyle/>
          <a:p>
            <a:r>
              <a:rPr lang="de-DE" dirty="0" smtClean="0"/>
              <a:t>Wir haben erfahren, dass </a:t>
            </a:r>
          </a:p>
          <a:p>
            <a:pPr>
              <a:buFont typeface="Arial" pitchFamily="34" charset="0"/>
              <a:buChar char="•"/>
            </a:pPr>
            <a:r>
              <a:rPr lang="de-DE" dirty="0"/>
              <a:t> </a:t>
            </a:r>
            <a:r>
              <a:rPr lang="de-DE" dirty="0" smtClean="0"/>
              <a:t>die Familien in Deutschland nicht groß sind.</a:t>
            </a:r>
          </a:p>
          <a:p>
            <a:pPr>
              <a:buFont typeface="Arial" pitchFamily="34" charset="0"/>
              <a:buChar char="•"/>
            </a:pPr>
            <a:r>
              <a:rPr lang="de-DE" dirty="0"/>
              <a:t> </a:t>
            </a:r>
            <a:r>
              <a:rPr lang="de-DE" dirty="0" smtClean="0"/>
              <a:t>wenige Familien drei oder vier Kinder haben.</a:t>
            </a:r>
          </a:p>
          <a:p>
            <a:pPr>
              <a:buFont typeface="Arial" pitchFamily="34" charset="0"/>
              <a:buChar char="•"/>
            </a:pPr>
            <a:r>
              <a:rPr lang="de-DE" dirty="0"/>
              <a:t> </a:t>
            </a:r>
            <a:r>
              <a:rPr lang="de-DE" dirty="0" smtClean="0"/>
              <a:t>es nicht verheiratete Paare mit Kindern gibt.</a:t>
            </a:r>
            <a:endParaRPr lang="ru-RU" dirty="0"/>
          </a:p>
        </p:txBody>
      </p:sp>
      <p:pic>
        <p:nvPicPr>
          <p:cNvPr id="1026" name="Picture 2" descr="F:\Монякова Семья 5класс немецкий язык\Картинки\i (6).jpg"/>
          <p:cNvPicPr>
            <a:picLocks noGrp="1" noChangeAspect="1" noChangeArrowheads="1"/>
          </p:cNvPicPr>
          <p:nvPr>
            <p:ph sz="quarter" idx="2"/>
          </p:nvPr>
        </p:nvPicPr>
        <p:blipFill>
          <a:blip r:embed="rId2"/>
          <a:srcRect/>
          <a:stretch>
            <a:fillRect/>
          </a:stretch>
        </p:blipFill>
        <p:spPr bwMode="auto">
          <a:xfrm>
            <a:off x="857224" y="2500306"/>
            <a:ext cx="2142327" cy="1606745"/>
          </a:xfrm>
          <a:prstGeom prst="rect">
            <a:avLst/>
          </a:prstGeom>
          <a:noFill/>
        </p:spPr>
      </p:pic>
      <p:pic>
        <p:nvPicPr>
          <p:cNvPr id="11" name="Содержимое 10" descr="i (16).jpg"/>
          <p:cNvPicPr>
            <a:picLocks noGrp="1" noChangeAspect="1"/>
          </p:cNvPicPr>
          <p:nvPr>
            <p:ph sz="quarter" idx="4"/>
          </p:nvPr>
        </p:nvPicPr>
        <p:blipFill>
          <a:blip r:embed="rId3"/>
          <a:stretch>
            <a:fillRect/>
          </a:stretch>
        </p:blipFill>
        <p:spPr>
          <a:xfrm>
            <a:off x="1857356" y="785794"/>
            <a:ext cx="1905000" cy="1428750"/>
          </a:xfrm>
        </p:spPr>
      </p:pic>
    </p:spTree>
    <p:extLst>
      <p:ext uri="{BB962C8B-B14F-4D97-AF65-F5344CB8AC3E}">
        <p14:creationId xmlns="" xmlns:p14="http://schemas.microsoft.com/office/powerpoint/2010/main" val="312745785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63688" y="4293691"/>
            <a:ext cx="6512511" cy="1143000"/>
          </a:xfrm>
        </p:spPr>
        <p:txBody>
          <a:bodyPr/>
          <a:lstStyle/>
          <a:p>
            <a:r>
              <a:rPr lang="ru-RU" b="1" i="1" dirty="0" smtClean="0"/>
              <a:t>Самооценка работы</a:t>
            </a:r>
            <a:endParaRPr lang="ru-RU" b="1" i="1" dirty="0"/>
          </a:p>
        </p:txBody>
      </p:sp>
      <p:sp>
        <p:nvSpPr>
          <p:cNvPr id="3" name="Объект 2"/>
          <p:cNvSpPr>
            <a:spLocks noGrp="1"/>
          </p:cNvSpPr>
          <p:nvPr>
            <p:ph idx="1"/>
          </p:nvPr>
        </p:nvSpPr>
        <p:spPr>
          <a:xfrm>
            <a:off x="2857488" y="642918"/>
            <a:ext cx="4857784" cy="3857652"/>
          </a:xfrm>
        </p:spPr>
        <p:txBody>
          <a:bodyPr>
            <a:normAutofit lnSpcReduction="10000"/>
          </a:bodyPr>
          <a:lstStyle/>
          <a:p>
            <a:pPr marL="0" indent="0" algn="ctr">
              <a:buNone/>
            </a:pPr>
            <a:endParaRPr lang="de-DE" dirty="0" smtClean="0"/>
          </a:p>
          <a:p>
            <a:pPr marL="0" indent="0">
              <a:buNone/>
            </a:pPr>
            <a:r>
              <a:rPr lang="de-DE" dirty="0" smtClean="0"/>
              <a:t> </a:t>
            </a:r>
            <a:r>
              <a:rPr lang="de-DE" dirty="0" smtClean="0"/>
              <a:t>  </a:t>
            </a:r>
            <a:r>
              <a:rPr lang="de-DE" b="1" dirty="0" smtClean="0"/>
              <a:t>ausgezeichnet</a:t>
            </a:r>
          </a:p>
          <a:p>
            <a:pPr marL="0" indent="0" algn="ctr">
              <a:buNone/>
            </a:pPr>
            <a:endParaRPr lang="de-DE" dirty="0" smtClean="0"/>
          </a:p>
          <a:p>
            <a:pPr marL="0" indent="0" algn="ctr">
              <a:buNone/>
            </a:pPr>
            <a:endParaRPr lang="de-DE" dirty="0" smtClean="0"/>
          </a:p>
          <a:p>
            <a:pPr marL="0" indent="0" algn="ctr">
              <a:buNone/>
            </a:pPr>
            <a:r>
              <a:rPr lang="de-DE" b="1" dirty="0" smtClean="0"/>
              <a:t>g</a:t>
            </a:r>
            <a:r>
              <a:rPr lang="de-DE" b="1" dirty="0" smtClean="0"/>
              <a:t>ut</a:t>
            </a:r>
          </a:p>
          <a:p>
            <a:pPr marL="0" indent="0" algn="ctr">
              <a:buNone/>
            </a:pPr>
            <a:endParaRPr lang="de-DE" dirty="0" smtClean="0"/>
          </a:p>
          <a:p>
            <a:pPr marL="0" indent="0" algn="ctr">
              <a:buNone/>
            </a:pPr>
            <a:r>
              <a:rPr lang="de-DE" dirty="0" smtClean="0"/>
              <a:t>          </a:t>
            </a:r>
          </a:p>
          <a:p>
            <a:pPr marL="0" indent="0">
              <a:buNone/>
            </a:pPr>
            <a:r>
              <a:rPr lang="de-DE" b="1" dirty="0" smtClean="0"/>
              <a:t>   nicht</a:t>
            </a:r>
            <a:r>
              <a:rPr lang="ru-RU" b="1" dirty="0" smtClean="0"/>
              <a:t> </a:t>
            </a:r>
            <a:r>
              <a:rPr lang="de-DE" b="1" dirty="0" smtClean="0"/>
              <a:t>besonders gut</a:t>
            </a:r>
            <a:endParaRPr lang="ru-RU" b="1" dirty="0"/>
          </a:p>
        </p:txBody>
      </p:sp>
      <p:pic>
        <p:nvPicPr>
          <p:cNvPr id="5122" name="Picture 2" descr="C:\Users\Светка\Desktop\159481.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785786" y="4500570"/>
            <a:ext cx="1459126" cy="1459126"/>
          </a:xfrm>
          <a:prstGeom prst="rect">
            <a:avLst/>
          </a:prstGeom>
          <a:noFill/>
          <a:extLst>
            <a:ext uri="{909E8E84-426E-40DD-AFC4-6F175D3DCCD1}">
              <a14:hiddenFill xmlns="" xmlns:a14="http://schemas.microsoft.com/office/drawing/2010/main">
                <a:solidFill>
                  <a:srgbClr val="FFFFFF"/>
                </a:solidFill>
              </a14:hiddenFill>
            </a:ext>
          </a:extLst>
        </p:spPr>
      </p:pic>
      <p:pic>
        <p:nvPicPr>
          <p:cNvPr id="1029" name="Picture 5" descr="C:\Users\Светка\Desktop\думает.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3500430" y="1928802"/>
            <a:ext cx="1199558" cy="1246330"/>
          </a:xfrm>
          <a:prstGeom prst="rect">
            <a:avLst/>
          </a:prstGeom>
          <a:noFill/>
          <a:extLst>
            <a:ext uri="{909E8E84-426E-40DD-AFC4-6F175D3DCCD1}">
              <a14:hiddenFill xmlns="" xmlns:a14="http://schemas.microsoft.com/office/drawing/2010/main">
                <a:solidFill>
                  <a:srgbClr val="FFFFFF"/>
                </a:solidFill>
              </a14:hiddenFill>
            </a:ext>
          </a:extLst>
        </p:spPr>
      </p:pic>
      <p:pic>
        <p:nvPicPr>
          <p:cNvPr id="1030" name="Picture 6" descr="C:\Users\Светка\Desktop\смайл1.jpg"/>
          <p:cNvPicPr>
            <a:picLocks noChangeAspect="1" noChangeArrowheads="1"/>
          </p:cNvPicPr>
          <p:nvPr/>
        </p:nvPicPr>
        <p:blipFill>
          <a:blip r:embed="rId5">
            <a:extLst>
              <a:ext uri="{28A0092B-C50C-407E-A947-70E740481C1C}">
                <a14:useLocalDpi xmlns="" xmlns:a14="http://schemas.microsoft.com/office/drawing/2010/main" val="0"/>
              </a:ext>
            </a:extLst>
          </a:blip>
          <a:srcRect/>
          <a:stretch>
            <a:fillRect/>
          </a:stretch>
        </p:blipFill>
        <p:spPr bwMode="auto">
          <a:xfrm>
            <a:off x="714348" y="571480"/>
            <a:ext cx="1885276" cy="1071179"/>
          </a:xfrm>
          <a:prstGeom prst="rect">
            <a:avLst/>
          </a:prstGeom>
          <a:noFill/>
          <a:extLst>
            <a:ext uri="{909E8E84-426E-40DD-AFC4-6F175D3DCCD1}">
              <a14:hiddenFill xmlns="" xmlns:a14="http://schemas.microsoft.com/office/drawing/2010/main">
                <a:solidFill>
                  <a:srgbClr val="FFFFFF"/>
                </a:solidFill>
              </a14:hiddenFill>
            </a:ext>
          </a:extLst>
        </p:spPr>
      </p:pic>
      <p:pic>
        <p:nvPicPr>
          <p:cNvPr id="4" name="Picture 2" descr="C:\Users\Светка\Desktop\139a19d783a0d49d529e7183a34aaf29.jpg"/>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7572396" y="3071810"/>
            <a:ext cx="1198129" cy="125803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599974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i="1" dirty="0" smtClean="0"/>
              <a:t>Wir können folgendes machen</a:t>
            </a:r>
            <a:r>
              <a:rPr lang="ru-RU" b="1" i="1" dirty="0" smtClean="0"/>
              <a:t/>
            </a:r>
            <a:br>
              <a:rPr lang="ru-RU" b="1" i="1" dirty="0" smtClean="0"/>
            </a:br>
            <a:r>
              <a:rPr lang="ru-RU" b="1" i="1" dirty="0" smtClean="0"/>
              <a:t>(</a:t>
            </a:r>
            <a:r>
              <a:rPr lang="ru-RU" b="1" i="1" dirty="0"/>
              <a:t>М</a:t>
            </a:r>
            <a:r>
              <a:rPr lang="ru-RU" b="1" i="1" dirty="0" smtClean="0"/>
              <a:t>ы уже умеем)</a:t>
            </a:r>
            <a:endParaRPr lang="ru-RU" b="1" i="1" dirty="0"/>
          </a:p>
        </p:txBody>
      </p:sp>
      <p:sp>
        <p:nvSpPr>
          <p:cNvPr id="3" name="Объект 2"/>
          <p:cNvSpPr>
            <a:spLocks noGrp="1"/>
          </p:cNvSpPr>
          <p:nvPr>
            <p:ph idx="1"/>
          </p:nvPr>
        </p:nvSpPr>
        <p:spPr/>
        <p:txBody>
          <a:bodyPr>
            <a:normAutofit fontScale="92500" lnSpcReduction="10000"/>
          </a:bodyPr>
          <a:lstStyle/>
          <a:p>
            <a:r>
              <a:rPr lang="de-DE" dirty="0" smtClean="0"/>
              <a:t> </a:t>
            </a:r>
            <a:r>
              <a:rPr lang="ru-RU" dirty="0" smtClean="0"/>
              <a:t>находить информацию в различных источниках (словари, учебник, интернет, журналы на немецком языке);</a:t>
            </a:r>
          </a:p>
          <a:p>
            <a:r>
              <a:rPr lang="ru-RU" dirty="0"/>
              <a:t> </a:t>
            </a:r>
            <a:r>
              <a:rPr lang="ru-RU" dirty="0" smtClean="0"/>
              <a:t>оформлять свои результаты в виде презентации, написания письма другу о семье;</a:t>
            </a:r>
          </a:p>
          <a:p>
            <a:r>
              <a:rPr lang="ru-RU" dirty="0"/>
              <a:t> </a:t>
            </a:r>
            <a:r>
              <a:rPr lang="ru-RU" dirty="0" smtClean="0"/>
              <a:t>рассказывать о своей семье, используя материалы учебника и материалы поиска;</a:t>
            </a:r>
          </a:p>
          <a:p>
            <a:r>
              <a:rPr lang="ru-RU" dirty="0"/>
              <a:t> </a:t>
            </a:r>
            <a:r>
              <a:rPr lang="ru-RU" dirty="0" smtClean="0"/>
              <a:t>печатать письмо на компьютере по-немецки.</a:t>
            </a:r>
            <a:endParaRPr lang="ru-RU" dirty="0"/>
          </a:p>
        </p:txBody>
      </p:sp>
    </p:spTree>
    <p:extLst>
      <p:ext uri="{BB962C8B-B14F-4D97-AF65-F5344CB8AC3E}">
        <p14:creationId xmlns="" xmlns:p14="http://schemas.microsoft.com/office/powerpoint/2010/main" val="272693062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dirty="0" smtClean="0"/>
              <a:t>Характеристика проекта</a:t>
            </a:r>
            <a:endParaRPr lang="ru-RU" b="1" dirty="0"/>
          </a:p>
        </p:txBody>
      </p:sp>
      <p:sp>
        <p:nvSpPr>
          <p:cNvPr id="3" name="Объект 2"/>
          <p:cNvSpPr>
            <a:spLocks noGrp="1"/>
          </p:cNvSpPr>
          <p:nvPr>
            <p:ph idx="1"/>
          </p:nvPr>
        </p:nvSpPr>
        <p:spPr/>
        <p:txBody>
          <a:bodyPr/>
          <a:lstStyle/>
          <a:p>
            <a:r>
              <a:rPr lang="ru-RU" dirty="0"/>
              <a:t> </a:t>
            </a:r>
            <a:r>
              <a:rPr lang="ru-RU" dirty="0" smtClean="0"/>
              <a:t> </a:t>
            </a:r>
            <a:r>
              <a:rPr lang="ru-RU" b="1" dirty="0" smtClean="0"/>
              <a:t>Вид проекта:  </a:t>
            </a:r>
            <a:r>
              <a:rPr lang="ru-RU" dirty="0" smtClean="0"/>
              <a:t>творческий,                            практико- ориентированный;</a:t>
            </a:r>
          </a:p>
          <a:p>
            <a:r>
              <a:rPr lang="ru-RU" dirty="0"/>
              <a:t> </a:t>
            </a:r>
            <a:r>
              <a:rPr lang="ru-RU" b="1" dirty="0" smtClean="0"/>
              <a:t>Предметные области: </a:t>
            </a:r>
            <a:r>
              <a:rPr lang="ru-RU" dirty="0" smtClean="0"/>
              <a:t>немецкий язык, информатика;</a:t>
            </a:r>
          </a:p>
          <a:p>
            <a:r>
              <a:rPr lang="ru-RU" dirty="0"/>
              <a:t> </a:t>
            </a:r>
            <a:r>
              <a:rPr lang="ru-RU" b="1" dirty="0" smtClean="0"/>
              <a:t>Участники:  </a:t>
            </a:r>
            <a:r>
              <a:rPr lang="ru-RU" dirty="0" smtClean="0"/>
              <a:t>группа 5 класса;</a:t>
            </a:r>
          </a:p>
          <a:p>
            <a:r>
              <a:rPr lang="ru-RU" dirty="0"/>
              <a:t> </a:t>
            </a:r>
            <a:r>
              <a:rPr lang="ru-RU" b="1" dirty="0" smtClean="0"/>
              <a:t>Продолжительность: </a:t>
            </a:r>
            <a:r>
              <a:rPr lang="ru-RU" dirty="0" smtClean="0"/>
              <a:t>кратко- срочный</a:t>
            </a:r>
            <a:endParaRPr lang="ru-RU" dirty="0"/>
          </a:p>
        </p:txBody>
      </p:sp>
    </p:spTree>
    <p:extLst>
      <p:ext uri="{BB962C8B-B14F-4D97-AF65-F5344CB8AC3E}">
        <p14:creationId xmlns="" xmlns:p14="http://schemas.microsoft.com/office/powerpoint/2010/main" val="27597956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Цель проекта</a:t>
            </a:r>
            <a:endParaRPr lang="ru-RU" b="1" i="1" dirty="0"/>
          </a:p>
        </p:txBody>
      </p:sp>
      <p:sp>
        <p:nvSpPr>
          <p:cNvPr id="3" name="Объект 2"/>
          <p:cNvSpPr>
            <a:spLocks noGrp="1"/>
          </p:cNvSpPr>
          <p:nvPr>
            <p:ph idx="1"/>
          </p:nvPr>
        </p:nvSpPr>
        <p:spPr/>
        <p:txBody>
          <a:bodyPr>
            <a:normAutofit/>
          </a:bodyPr>
          <a:lstStyle/>
          <a:p>
            <a:pPr marL="0" indent="0" algn="ctr">
              <a:buNone/>
            </a:pPr>
            <a:r>
              <a:rPr lang="ru-RU" dirty="0" smtClean="0"/>
              <a:t>        </a:t>
            </a:r>
            <a:r>
              <a:rPr lang="ru-RU" sz="4400" dirty="0" smtClean="0"/>
              <a:t>Создать презентации на немецком языке по теме «Семья» и научиться рассказывать о своей семье на немецком языке.</a:t>
            </a:r>
            <a:endParaRPr lang="ru-RU" sz="4400" dirty="0"/>
          </a:p>
        </p:txBody>
      </p:sp>
    </p:spTree>
    <p:extLst>
      <p:ext uri="{BB962C8B-B14F-4D97-AF65-F5344CB8AC3E}">
        <p14:creationId xmlns="" xmlns:p14="http://schemas.microsoft.com/office/powerpoint/2010/main" val="241311458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Практические задачи</a:t>
            </a:r>
            <a:endParaRPr lang="ru-RU" b="1" i="1" dirty="0"/>
          </a:p>
        </p:txBody>
      </p:sp>
      <p:sp>
        <p:nvSpPr>
          <p:cNvPr id="3" name="Объект 2"/>
          <p:cNvSpPr>
            <a:spLocks noGrp="1"/>
          </p:cNvSpPr>
          <p:nvPr>
            <p:ph idx="1"/>
          </p:nvPr>
        </p:nvSpPr>
        <p:spPr/>
        <p:txBody>
          <a:bodyPr>
            <a:normAutofit fontScale="85000" lnSpcReduction="10000"/>
          </a:bodyPr>
          <a:lstStyle/>
          <a:p>
            <a:r>
              <a:rPr lang="ru-RU" dirty="0" smtClean="0"/>
              <a:t> </a:t>
            </a:r>
            <a:r>
              <a:rPr lang="ru-RU" sz="3800" dirty="0" smtClean="0"/>
              <a:t>выучить слова по теме «Семья»; уметь писать их;</a:t>
            </a:r>
          </a:p>
          <a:p>
            <a:r>
              <a:rPr lang="ru-RU" sz="3800" dirty="0" smtClean="0"/>
              <a:t>использовать информацию учебника и рабочей тетради для составления рассказа о своей семье;</a:t>
            </a:r>
          </a:p>
          <a:p>
            <a:r>
              <a:rPr lang="ru-RU" sz="3800" dirty="0"/>
              <a:t> </a:t>
            </a:r>
            <a:r>
              <a:rPr lang="ru-RU" sz="3800" dirty="0" smtClean="0"/>
              <a:t>найти фотографии немецкой семьи для описания её;</a:t>
            </a:r>
          </a:p>
          <a:p>
            <a:r>
              <a:rPr lang="ru-RU" sz="3800" dirty="0"/>
              <a:t> </a:t>
            </a:r>
            <a:r>
              <a:rPr lang="ru-RU" sz="3800" dirty="0" smtClean="0"/>
              <a:t>читать страноведческие тексты по теме;</a:t>
            </a:r>
          </a:p>
          <a:p>
            <a:r>
              <a:rPr lang="ru-RU" sz="3800" dirty="0"/>
              <a:t> </a:t>
            </a:r>
            <a:r>
              <a:rPr lang="ru-RU" sz="3800" dirty="0" smtClean="0"/>
              <a:t>писать письмо немецкому другу о своей семье.</a:t>
            </a:r>
          </a:p>
          <a:p>
            <a:pPr marL="0" indent="0">
              <a:buNone/>
            </a:pPr>
            <a:endParaRPr lang="ru-RU" sz="3800" dirty="0"/>
          </a:p>
        </p:txBody>
      </p:sp>
    </p:spTree>
    <p:extLst>
      <p:ext uri="{BB962C8B-B14F-4D97-AF65-F5344CB8AC3E}">
        <p14:creationId xmlns="" xmlns:p14="http://schemas.microsoft.com/office/powerpoint/2010/main" val="341328263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Участники проекта</a:t>
            </a:r>
            <a:endParaRPr lang="ru-RU" b="1" i="1" dirty="0"/>
          </a:p>
        </p:txBody>
      </p:sp>
      <p:sp>
        <p:nvSpPr>
          <p:cNvPr id="3" name="Объект 2"/>
          <p:cNvSpPr>
            <a:spLocks noGrp="1"/>
          </p:cNvSpPr>
          <p:nvPr>
            <p:ph idx="1"/>
          </p:nvPr>
        </p:nvSpPr>
        <p:spPr/>
        <p:txBody>
          <a:bodyPr>
            <a:normAutofit/>
          </a:bodyPr>
          <a:lstStyle/>
          <a:p>
            <a:pPr marL="0" indent="0">
              <a:buNone/>
            </a:pPr>
            <a:r>
              <a:rPr lang="ru-RU" sz="2800" b="1" u="sng" dirty="0" smtClean="0"/>
              <a:t>1 группа- Рассказчики</a:t>
            </a:r>
          </a:p>
          <a:p>
            <a:r>
              <a:rPr lang="ru-RU" sz="2800" dirty="0"/>
              <a:t> </a:t>
            </a:r>
            <a:r>
              <a:rPr lang="ru-RU" sz="2800" dirty="0" smtClean="0"/>
              <a:t>подбирают фотографии (иллюстрации);</a:t>
            </a:r>
          </a:p>
          <a:p>
            <a:r>
              <a:rPr lang="ru-RU" sz="2800" dirty="0"/>
              <a:t> </a:t>
            </a:r>
            <a:r>
              <a:rPr lang="ru-RU" sz="2800" dirty="0" smtClean="0"/>
              <a:t>составляют тексты по теме;</a:t>
            </a:r>
          </a:p>
          <a:p>
            <a:r>
              <a:rPr lang="ru-RU" sz="2800" dirty="0"/>
              <a:t> </a:t>
            </a:r>
            <a:r>
              <a:rPr lang="ru-RU" sz="2800" dirty="0" smtClean="0"/>
              <a:t>оформляют презентации.</a:t>
            </a:r>
          </a:p>
          <a:p>
            <a:pPr marL="0" indent="0">
              <a:buNone/>
            </a:pPr>
            <a:r>
              <a:rPr lang="ru-RU" sz="2800" b="1" u="sng" dirty="0" smtClean="0"/>
              <a:t>2 группа- Читатели</a:t>
            </a:r>
          </a:p>
          <a:p>
            <a:r>
              <a:rPr lang="ru-RU" sz="2800" dirty="0"/>
              <a:t> </a:t>
            </a:r>
            <a:r>
              <a:rPr lang="ru-RU" sz="2800" dirty="0" smtClean="0"/>
              <a:t>читают текст о немецкой семье, по смыслу его восстанавливают.</a:t>
            </a:r>
          </a:p>
          <a:p>
            <a:pPr marL="45720" indent="0">
              <a:buNone/>
            </a:pPr>
            <a:r>
              <a:rPr lang="ru-RU" sz="2800" b="1" u="sng" dirty="0" smtClean="0"/>
              <a:t>3 группа- Переводчики</a:t>
            </a:r>
          </a:p>
          <a:p>
            <a:r>
              <a:rPr lang="ru-RU" sz="2800" dirty="0" smtClean="0"/>
              <a:t>расшифровывают предложения о немецкой </a:t>
            </a:r>
            <a:r>
              <a:rPr lang="ru-RU" sz="2800" dirty="0" smtClean="0"/>
              <a:t>семье</a:t>
            </a:r>
            <a:r>
              <a:rPr lang="de-DE" sz="2800" dirty="0" smtClean="0"/>
              <a:t>; </a:t>
            </a:r>
            <a:r>
              <a:rPr lang="ru-RU" sz="2800" dirty="0" smtClean="0"/>
              <a:t>рассказывают о семье.</a:t>
            </a:r>
            <a:endParaRPr lang="ru-RU" sz="2800" b="1" u="sng" dirty="0" smtClean="0"/>
          </a:p>
        </p:txBody>
      </p:sp>
    </p:spTree>
    <p:extLst>
      <p:ext uri="{BB962C8B-B14F-4D97-AF65-F5344CB8AC3E}">
        <p14:creationId xmlns="" xmlns:p14="http://schemas.microsoft.com/office/powerpoint/2010/main" val="31715425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Это - мы</a:t>
            </a:r>
            <a:endParaRPr lang="ru-RU" b="1" i="1" dirty="0"/>
          </a:p>
        </p:txBody>
      </p:sp>
      <p:pic>
        <p:nvPicPr>
          <p:cNvPr id="5" name="Picture 2" descr="F:\Монякова Семья 5класс немецкий язык\Новая папка (4)\IMG_0782.jpg"/>
          <p:cNvPicPr>
            <a:picLocks noGrp="1" noChangeAspect="1" noChangeArrowheads="1"/>
          </p:cNvPicPr>
          <p:nvPr>
            <p:ph idx="1"/>
          </p:nvPr>
        </p:nvPicPr>
        <p:blipFill>
          <a:blip r:embed="rId3" cstate="print"/>
          <a:srcRect/>
          <a:stretch>
            <a:fillRect/>
          </a:stretch>
        </p:blipFill>
        <p:spPr bwMode="auto">
          <a:xfrm>
            <a:off x="4643438" y="1928802"/>
            <a:ext cx="3714776" cy="2786082"/>
          </a:xfrm>
          <a:prstGeom prst="rect">
            <a:avLst/>
          </a:prstGeom>
          <a:noFill/>
        </p:spPr>
      </p:pic>
      <p:pic>
        <p:nvPicPr>
          <p:cNvPr id="6" name="Рисунок 5" descr="IMG_0783.jpg"/>
          <p:cNvPicPr>
            <a:picLocks noChangeAspect="1"/>
          </p:cNvPicPr>
          <p:nvPr/>
        </p:nvPicPr>
        <p:blipFill>
          <a:blip r:embed="rId4" cstate="print"/>
          <a:stretch>
            <a:fillRect/>
          </a:stretch>
        </p:blipFill>
        <p:spPr>
          <a:xfrm>
            <a:off x="357159" y="1125124"/>
            <a:ext cx="3643338" cy="2732503"/>
          </a:xfrm>
          <a:prstGeom prst="rect">
            <a:avLst/>
          </a:prstGeom>
        </p:spPr>
      </p:pic>
      <p:pic>
        <p:nvPicPr>
          <p:cNvPr id="7" name="Рисунок 6" descr="IMG_0775.jpg"/>
          <p:cNvPicPr>
            <a:picLocks noChangeAspect="1"/>
          </p:cNvPicPr>
          <p:nvPr/>
        </p:nvPicPr>
        <p:blipFill>
          <a:blip r:embed="rId5" cstate="print"/>
          <a:stretch>
            <a:fillRect/>
          </a:stretch>
        </p:blipFill>
        <p:spPr>
          <a:xfrm>
            <a:off x="928662" y="4000504"/>
            <a:ext cx="3238491" cy="2428868"/>
          </a:xfrm>
          <a:prstGeom prst="rect">
            <a:avLst/>
          </a:prstGeom>
        </p:spPr>
      </p:pic>
    </p:spTree>
    <p:extLst>
      <p:ext uri="{BB962C8B-B14F-4D97-AF65-F5344CB8AC3E}">
        <p14:creationId xmlns="" xmlns:p14="http://schemas.microsoft.com/office/powerpoint/2010/main" val="210726148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План проекта</a:t>
            </a:r>
            <a:endParaRPr lang="ru-RU" b="1" i="1" dirty="0"/>
          </a:p>
        </p:txBody>
      </p:sp>
      <p:sp>
        <p:nvSpPr>
          <p:cNvPr id="3" name="Объект 2"/>
          <p:cNvSpPr>
            <a:spLocks noGrp="1"/>
          </p:cNvSpPr>
          <p:nvPr>
            <p:ph sz="half" idx="1"/>
          </p:nvPr>
        </p:nvSpPr>
        <p:spPr/>
        <p:txBody>
          <a:bodyPr>
            <a:normAutofit fontScale="92500"/>
          </a:bodyPr>
          <a:lstStyle/>
          <a:p>
            <a:pPr marL="0" indent="0">
              <a:buNone/>
            </a:pPr>
            <a:r>
              <a:rPr lang="ru-RU" sz="2000" b="1" dirty="0" smtClean="0"/>
              <a:t>Этап работы</a:t>
            </a:r>
          </a:p>
          <a:p>
            <a:r>
              <a:rPr lang="ru-RU" sz="2000" dirty="0"/>
              <a:t> </a:t>
            </a:r>
            <a:r>
              <a:rPr lang="ru-RU" sz="2000" i="1" dirty="0" smtClean="0"/>
              <a:t>Подготовительный</a:t>
            </a:r>
          </a:p>
          <a:p>
            <a:pPr marL="0" indent="0">
              <a:buNone/>
            </a:pPr>
            <a:endParaRPr lang="ru-RU" sz="2000" i="1" dirty="0"/>
          </a:p>
          <a:p>
            <a:pPr marL="0" indent="0">
              <a:buNone/>
            </a:pPr>
            <a:endParaRPr lang="ru-RU" sz="2000" i="1" dirty="0" smtClean="0"/>
          </a:p>
          <a:p>
            <a:r>
              <a:rPr lang="ru-RU" sz="2000" i="1" dirty="0"/>
              <a:t> </a:t>
            </a:r>
            <a:r>
              <a:rPr lang="ru-RU" sz="2000" i="1" dirty="0" smtClean="0"/>
              <a:t>Практический</a:t>
            </a:r>
          </a:p>
          <a:p>
            <a:pPr marL="0" indent="0">
              <a:buNone/>
            </a:pPr>
            <a:endParaRPr lang="ru-RU" sz="2000" i="1" dirty="0"/>
          </a:p>
          <a:p>
            <a:pPr marL="0" indent="0">
              <a:buNone/>
            </a:pPr>
            <a:endParaRPr lang="ru-RU" sz="2000" i="1" dirty="0" smtClean="0"/>
          </a:p>
          <a:p>
            <a:pPr marL="0" indent="0">
              <a:buNone/>
            </a:pPr>
            <a:endParaRPr lang="ru-RU" sz="2000" i="1" dirty="0" smtClean="0"/>
          </a:p>
          <a:p>
            <a:pPr marL="0" indent="0">
              <a:buNone/>
            </a:pPr>
            <a:endParaRPr lang="ru-RU" sz="2000" i="1" dirty="0" smtClean="0"/>
          </a:p>
          <a:p>
            <a:pPr marL="0" indent="0">
              <a:buNone/>
            </a:pPr>
            <a:endParaRPr lang="ru-RU" sz="2000" i="1" dirty="0" smtClean="0"/>
          </a:p>
          <a:p>
            <a:pPr marL="0" indent="0">
              <a:buNone/>
            </a:pPr>
            <a:endParaRPr lang="ru-RU" sz="2000" i="1" dirty="0" smtClean="0"/>
          </a:p>
          <a:p>
            <a:pPr marL="0" indent="0">
              <a:buNone/>
            </a:pPr>
            <a:endParaRPr lang="ru-RU" sz="2000" i="1" dirty="0" smtClean="0"/>
          </a:p>
          <a:p>
            <a:pPr marL="0" indent="0">
              <a:buNone/>
            </a:pPr>
            <a:endParaRPr lang="ru-RU" sz="2000" i="1" dirty="0"/>
          </a:p>
          <a:p>
            <a:r>
              <a:rPr lang="ru-RU" sz="2000" i="1" dirty="0" smtClean="0"/>
              <a:t> Заключительный </a:t>
            </a:r>
            <a:endParaRPr lang="ru-RU" sz="2000" i="1" dirty="0"/>
          </a:p>
        </p:txBody>
      </p:sp>
      <p:sp>
        <p:nvSpPr>
          <p:cNvPr id="4" name="Объект 3"/>
          <p:cNvSpPr>
            <a:spLocks noGrp="1"/>
          </p:cNvSpPr>
          <p:nvPr>
            <p:ph sz="half" idx="2"/>
          </p:nvPr>
        </p:nvSpPr>
        <p:spPr/>
        <p:txBody>
          <a:bodyPr>
            <a:normAutofit fontScale="92500"/>
          </a:bodyPr>
          <a:lstStyle/>
          <a:p>
            <a:pPr marL="0" indent="0">
              <a:buNone/>
            </a:pPr>
            <a:r>
              <a:rPr lang="ru-RU" sz="2700" b="1" dirty="0" smtClean="0"/>
              <a:t>Деятельность</a:t>
            </a:r>
          </a:p>
          <a:p>
            <a:r>
              <a:rPr lang="ru-RU" sz="2000" dirty="0"/>
              <a:t> </a:t>
            </a:r>
            <a:r>
              <a:rPr lang="ru-RU" sz="2000" dirty="0" smtClean="0"/>
              <a:t>знакомство с новой лексикой;</a:t>
            </a:r>
          </a:p>
          <a:p>
            <a:r>
              <a:rPr lang="ru-RU" sz="2000" dirty="0"/>
              <a:t> </a:t>
            </a:r>
            <a:r>
              <a:rPr lang="ru-RU" sz="2000" dirty="0" smtClean="0"/>
              <a:t>чтение текстов и стихов на немецком языке о семье. </a:t>
            </a:r>
          </a:p>
          <a:p>
            <a:r>
              <a:rPr lang="ru-RU" sz="2000" dirty="0" smtClean="0"/>
              <a:t> поиск информации о немецкой семье (журналы; интернет);</a:t>
            </a:r>
          </a:p>
          <a:p>
            <a:r>
              <a:rPr lang="ru-RU" sz="2000" dirty="0"/>
              <a:t> </a:t>
            </a:r>
            <a:r>
              <a:rPr lang="ru-RU" sz="2000" dirty="0" smtClean="0"/>
              <a:t>подготовка небольших рассказов о семье. </a:t>
            </a:r>
            <a:endParaRPr lang="ru-RU" sz="2000" dirty="0"/>
          </a:p>
          <a:p>
            <a:r>
              <a:rPr lang="ru-RU" sz="2000" dirty="0" smtClean="0"/>
              <a:t> создание презентаций о семье;</a:t>
            </a:r>
          </a:p>
          <a:p>
            <a:r>
              <a:rPr lang="ru-RU" sz="2000" dirty="0"/>
              <a:t> </a:t>
            </a:r>
            <a:r>
              <a:rPr lang="ru-RU" sz="2000" dirty="0" smtClean="0"/>
              <a:t>написание письма немецкому другу.</a:t>
            </a:r>
          </a:p>
          <a:p>
            <a:endParaRPr lang="ru-RU" sz="2000" dirty="0"/>
          </a:p>
          <a:p>
            <a:pPr marL="45720" indent="0">
              <a:buNone/>
            </a:pPr>
            <a:endParaRPr lang="ru-RU" sz="2000" dirty="0" smtClean="0"/>
          </a:p>
          <a:p>
            <a:r>
              <a:rPr lang="ru-RU" sz="2000" dirty="0" smtClean="0"/>
              <a:t> Самооценка </a:t>
            </a:r>
            <a:r>
              <a:rPr lang="ru-RU" sz="2000" dirty="0" smtClean="0"/>
              <a:t>работы.</a:t>
            </a:r>
            <a:endParaRPr lang="ru-RU" sz="2000" dirty="0"/>
          </a:p>
        </p:txBody>
      </p:sp>
    </p:spTree>
    <p:extLst>
      <p:ext uri="{BB962C8B-B14F-4D97-AF65-F5344CB8AC3E}">
        <p14:creationId xmlns="" xmlns:p14="http://schemas.microsoft.com/office/powerpoint/2010/main" val="1476874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b="1" i="1" dirty="0" smtClean="0"/>
              <a:t>Продукты нашего проекта</a:t>
            </a:r>
            <a:endParaRPr lang="ru-RU" b="1" i="1" dirty="0"/>
          </a:p>
        </p:txBody>
      </p:sp>
      <p:pic>
        <p:nvPicPr>
          <p:cNvPr id="2050" name="Picture 2" descr="C:\Users\Светка\Desktop\familie1.jpg"/>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42910" y="3000372"/>
            <a:ext cx="4571033" cy="2836456"/>
          </a:xfrm>
          <a:prstGeom prst="rect">
            <a:avLst/>
          </a:prstGeom>
          <a:noFill/>
          <a:extLst>
            <a:ext uri="{909E8E84-426E-40DD-AFC4-6F175D3DCCD1}">
              <a14:hiddenFill xmlns="" xmlns:a14="http://schemas.microsoft.com/office/drawing/2010/main">
                <a:solidFill>
                  <a:srgbClr val="FFFFFF"/>
                </a:solidFill>
              </a14:hiddenFill>
            </a:ext>
          </a:extLst>
        </p:spPr>
      </p:pic>
      <p:pic>
        <p:nvPicPr>
          <p:cNvPr id="1026" name="Picture 2" descr="C:\Users\Светка\Desktop\rebenokisobaka3.jpg"/>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flipH="1" flipV="1">
            <a:off x="10836696" y="6381328"/>
            <a:ext cx="1143000" cy="1143000"/>
          </a:xfrm>
          <a:prstGeom prst="rect">
            <a:avLst/>
          </a:prstGeom>
          <a:noFill/>
          <a:extLst>
            <a:ext uri="{909E8E84-426E-40DD-AFC4-6F175D3DCCD1}">
              <a14:hiddenFill xmlns="" xmlns:a14="http://schemas.microsoft.com/office/drawing/2010/main">
                <a:solidFill>
                  <a:srgbClr val="FFFFFF"/>
                </a:solidFill>
              </a14:hiddenFill>
            </a:ext>
          </a:extLst>
        </p:spPr>
      </p:pic>
      <p:pic>
        <p:nvPicPr>
          <p:cNvPr id="5" name="Picture 2" descr="C:\Users\Светка\Desktop\rebenokisobaka3.jpg"/>
          <p:cNvPicPr>
            <a:picLocks noChangeAspect="1" noChangeArrowheads="1"/>
          </p:cNvPicPr>
          <p:nvPr/>
        </p:nvPicPr>
        <p:blipFill>
          <a:blip r:embed="rId4" cstate="print">
            <a:extLst>
              <a:ext uri="{28A0092B-C50C-407E-A947-70E740481C1C}">
                <a14:useLocalDpi xmlns="" xmlns:a14="http://schemas.microsoft.com/office/drawing/2010/main" val="0"/>
              </a:ext>
            </a:extLst>
          </a:blip>
          <a:srcRect/>
          <a:stretch>
            <a:fillRect/>
          </a:stretch>
        </p:blipFill>
        <p:spPr bwMode="auto">
          <a:xfrm>
            <a:off x="11854680" y="7118339"/>
            <a:ext cx="782216" cy="78221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069089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de-DE" b="1" i="1" dirty="0" smtClean="0"/>
              <a:t>Wir spielen </a:t>
            </a:r>
            <a:r>
              <a:rPr lang="ru-RU" b="1" i="1" dirty="0" smtClean="0"/>
              <a:t>          </a:t>
            </a:r>
            <a:r>
              <a:rPr lang="de-DE" b="1" i="1" dirty="0" smtClean="0"/>
              <a:t>(</a:t>
            </a:r>
            <a:r>
              <a:rPr lang="ru-RU" b="1" i="1" dirty="0" smtClean="0"/>
              <a:t>Мы играем</a:t>
            </a:r>
            <a:r>
              <a:rPr lang="de-DE" b="1" i="1" dirty="0" smtClean="0"/>
              <a:t>)</a:t>
            </a:r>
            <a:endParaRPr lang="ru-RU" b="1" i="1" dirty="0"/>
          </a:p>
        </p:txBody>
      </p:sp>
      <p:sp>
        <p:nvSpPr>
          <p:cNvPr id="3" name="Объект 2"/>
          <p:cNvSpPr>
            <a:spLocks noGrp="1"/>
          </p:cNvSpPr>
          <p:nvPr>
            <p:ph idx="1"/>
          </p:nvPr>
        </p:nvSpPr>
        <p:spPr/>
        <p:txBody>
          <a:bodyPr/>
          <a:lstStyle/>
          <a:p>
            <a:r>
              <a:rPr lang="de-DE" i="1" dirty="0" smtClean="0"/>
              <a:t>Buchstabensalat</a:t>
            </a:r>
          </a:p>
          <a:p>
            <a:pPr marL="45720" indent="0">
              <a:buNone/>
            </a:pPr>
            <a:endParaRPr lang="de-DE" i="1" dirty="0" smtClean="0"/>
          </a:p>
          <a:p>
            <a:r>
              <a:rPr lang="de-DE" dirty="0" smtClean="0"/>
              <a:t> LIEFAMI  = die Familie</a:t>
            </a:r>
          </a:p>
          <a:p>
            <a:r>
              <a:rPr lang="de-DE" dirty="0"/>
              <a:t> </a:t>
            </a:r>
            <a:r>
              <a:rPr lang="de-DE" dirty="0" smtClean="0"/>
              <a:t>TERTMU = die Mutter</a:t>
            </a:r>
          </a:p>
          <a:p>
            <a:r>
              <a:rPr lang="de-DE" dirty="0"/>
              <a:t> </a:t>
            </a:r>
            <a:r>
              <a:rPr lang="de-DE" dirty="0" smtClean="0"/>
              <a:t>TRELNE = die Eltern</a:t>
            </a:r>
          </a:p>
          <a:p>
            <a:r>
              <a:rPr lang="de-DE" dirty="0"/>
              <a:t> </a:t>
            </a:r>
            <a:r>
              <a:rPr lang="de-DE" dirty="0" smtClean="0"/>
              <a:t>DKNI = das Kind</a:t>
            </a:r>
          </a:p>
          <a:p>
            <a:r>
              <a:rPr lang="de-DE" dirty="0"/>
              <a:t> </a:t>
            </a:r>
            <a:r>
              <a:rPr lang="de-DE" dirty="0" smtClean="0"/>
              <a:t>NHSO = der Sohn</a:t>
            </a:r>
            <a:endParaRPr lang="ru-RU" dirty="0"/>
          </a:p>
        </p:txBody>
      </p:sp>
      <p:pic>
        <p:nvPicPr>
          <p:cNvPr id="1026" name="Picture 2" descr="C:\Users\Светка\Desktop\images.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214942" y="2000240"/>
            <a:ext cx="3473863" cy="2311698"/>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24105028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373</TotalTime>
  <Words>513</Words>
  <Application>Microsoft Office PowerPoint</Application>
  <PresentationFormat>Экран (4:3)</PresentationFormat>
  <Paragraphs>99</Paragraphs>
  <Slides>14</Slides>
  <Notes>3</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Литейная</vt:lpstr>
      <vt:lpstr>Проект «Семья» 5класс       УМК «Горизонты»  М.М      Аверин</vt:lpstr>
      <vt:lpstr>Характеристика проекта</vt:lpstr>
      <vt:lpstr>Цель проекта</vt:lpstr>
      <vt:lpstr>Практические задачи</vt:lpstr>
      <vt:lpstr>Участники проекта</vt:lpstr>
      <vt:lpstr>Это - мы</vt:lpstr>
      <vt:lpstr>План проекта</vt:lpstr>
      <vt:lpstr>Продукты нашего проекта</vt:lpstr>
      <vt:lpstr>Wir spielen           (Мы играем)</vt:lpstr>
      <vt:lpstr>Unser Wortschatz (Словарь)</vt:lpstr>
      <vt:lpstr>Meine Familie </vt:lpstr>
      <vt:lpstr>Die deutsche Familie</vt:lpstr>
      <vt:lpstr>Самооценка работы</vt:lpstr>
      <vt:lpstr>Wir können folgendes machen (Мы уже умеем)</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Проект «Семья» 5класс УМК «Горизонты» М.М Аверин</dc:title>
  <dc:creator>Светка</dc:creator>
  <cp:lastModifiedBy>User</cp:lastModifiedBy>
  <cp:revision>63</cp:revision>
  <dcterms:created xsi:type="dcterms:W3CDTF">2015-02-19T12:43:14Z</dcterms:created>
  <dcterms:modified xsi:type="dcterms:W3CDTF">2015-02-25T11:57:07Z</dcterms:modified>
</cp:coreProperties>
</file>