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sldIdLst>
    <p:sldId id="256" r:id="rId2"/>
    <p:sldId id="269" r:id="rId3"/>
    <p:sldId id="257" r:id="rId4"/>
    <p:sldId id="258" r:id="rId5"/>
    <p:sldId id="276" r:id="rId6"/>
    <p:sldId id="299" r:id="rId7"/>
    <p:sldId id="297" r:id="rId8"/>
    <p:sldId id="270" r:id="rId9"/>
    <p:sldId id="277" r:id="rId10"/>
    <p:sldId id="278" r:id="rId11"/>
    <p:sldId id="279" r:id="rId12"/>
    <p:sldId id="260" r:id="rId13"/>
    <p:sldId id="280" r:id="rId14"/>
    <p:sldId id="261" r:id="rId15"/>
    <p:sldId id="282" r:id="rId16"/>
    <p:sldId id="296" r:id="rId17"/>
    <p:sldId id="267" r:id="rId18"/>
    <p:sldId id="275" r:id="rId19"/>
    <p:sldId id="298" r:id="rId20"/>
    <p:sldId id="285" r:id="rId21"/>
    <p:sldId id="286" r:id="rId22"/>
    <p:sldId id="281" r:id="rId23"/>
    <p:sldId id="284" r:id="rId24"/>
    <p:sldId id="294" r:id="rId25"/>
    <p:sldId id="291" r:id="rId26"/>
    <p:sldId id="290" r:id="rId27"/>
    <p:sldId id="268" r:id="rId28"/>
    <p:sldId id="283" r:id="rId29"/>
    <p:sldId id="262" r:id="rId30"/>
    <p:sldId id="263" r:id="rId31"/>
    <p:sldId id="274" r:id="rId32"/>
    <p:sldId id="287" r:id="rId33"/>
    <p:sldId id="273" r:id="rId34"/>
    <p:sldId id="272" r:id="rId35"/>
    <p:sldId id="264" r:id="rId36"/>
    <p:sldId id="26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1" autoAdjust="0"/>
  </p:normalViewPr>
  <p:slideViewPr>
    <p:cSldViewPr>
      <p:cViewPr>
        <p:scale>
          <a:sx n="72" d="100"/>
          <a:sy n="72" d="100"/>
        </p:scale>
        <p:origin x="-13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355807312700994E-2"/>
          <c:y val="3.6946104520881325E-2"/>
          <c:w val="0.61345361025952072"/>
          <c:h val="0.84855823147532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 внутренней мотивации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5а2011-2012</c:v>
                </c:pt>
                <c:pt idx="1">
                  <c:v>6а 2012-2014</c:v>
                </c:pt>
                <c:pt idx="2">
                  <c:v>7а 2013-2014</c:v>
                </c:pt>
                <c:pt idx="3">
                  <c:v>8а 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 внутренней мотивации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5а2011-2012</c:v>
                </c:pt>
                <c:pt idx="1">
                  <c:v>6а 2012-2014</c:v>
                </c:pt>
                <c:pt idx="2">
                  <c:v>7а 2013-2014</c:v>
                </c:pt>
                <c:pt idx="3">
                  <c:v>8а 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 внутренней мотивации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5а2011-2012</c:v>
                </c:pt>
                <c:pt idx="1">
                  <c:v>6а 2012-2014</c:v>
                </c:pt>
                <c:pt idx="2">
                  <c:v>7а 2013-2014</c:v>
                </c:pt>
                <c:pt idx="3">
                  <c:v>8а 2014-2015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98496"/>
        <c:axId val="117122176"/>
      </c:barChart>
      <c:catAx>
        <c:axId val="11669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122176"/>
        <c:crosses val="autoZero"/>
        <c:auto val="1"/>
        <c:lblAlgn val="ctr"/>
        <c:lblOffset val="100"/>
        <c:noMultiLvlLbl val="0"/>
      </c:catAx>
      <c:valAx>
        <c:axId val="11712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69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86256281834555"/>
          <c:y val="0.13244361737584714"/>
          <c:w val="0.32336956521739241"/>
          <c:h val="0.63675213675213682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33D48-2B35-43CF-A576-5E2CF17BFDB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19742B-C868-46C7-AD12-AF9A1EBC30A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800" b="1" i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F6DD92A-8915-4217-9701-696BF3A57D8F}" type="parTrans" cxnId="{4A070975-EFD2-401B-8A99-7A510F4DAE4D}">
      <dgm:prSet/>
      <dgm:spPr/>
      <dgm:t>
        <a:bodyPr/>
        <a:lstStyle/>
        <a:p>
          <a:endParaRPr lang="ru-RU"/>
        </a:p>
      </dgm:t>
    </dgm:pt>
    <dgm:pt modelId="{DED2D828-C95D-40B7-82BC-FCB77EAAFE72}" type="sibTrans" cxnId="{4A070975-EFD2-401B-8A99-7A510F4DAE4D}">
      <dgm:prSet/>
      <dgm:spPr/>
      <dgm:t>
        <a:bodyPr/>
        <a:lstStyle/>
        <a:p>
          <a:endParaRPr lang="ru-RU"/>
        </a:p>
      </dgm:t>
    </dgm:pt>
    <dgm:pt modelId="{2D5977E2-023E-4866-A12C-F6CDBD783CD2}">
      <dgm:prSet phldrT="[Текст]" custT="1"/>
      <dgm:spPr/>
      <dgm:t>
        <a:bodyPr/>
        <a:lstStyle/>
        <a:p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Познавательная мотивация</a:t>
          </a:r>
          <a:endParaRPr lang="ru-RU" sz="24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F0E3BC9-DB0C-4409-865D-7F0C4B866D3C}" type="parTrans" cxnId="{02A7B560-9F34-4430-8C36-9AD541EC3DF9}">
      <dgm:prSet/>
      <dgm:spPr/>
      <dgm:t>
        <a:bodyPr/>
        <a:lstStyle/>
        <a:p>
          <a:endParaRPr lang="ru-RU"/>
        </a:p>
      </dgm:t>
    </dgm:pt>
    <dgm:pt modelId="{71F1412D-DDF9-49DC-B7C0-9700E289CFDA}" type="sibTrans" cxnId="{02A7B560-9F34-4430-8C36-9AD541EC3DF9}">
      <dgm:prSet/>
      <dgm:spPr/>
      <dgm:t>
        <a:bodyPr/>
        <a:lstStyle/>
        <a:p>
          <a:endParaRPr lang="ru-RU"/>
        </a:p>
      </dgm:t>
    </dgm:pt>
    <dgm:pt modelId="{8B5098DE-49F8-46EE-890B-7A9D6C2AB9B9}">
      <dgm:prSet phldrT="[Текст]" custT="1"/>
      <dgm:spPr/>
      <dgm:t>
        <a:bodyPr/>
        <a:lstStyle/>
        <a:p>
          <a:r>
            <a:rPr lang="ru-RU" sz="2400" b="1" i="1" dirty="0" smtClean="0">
              <a:effectLst/>
              <a:latin typeface="Times New Roman" pitchFamily="18" charset="0"/>
              <a:cs typeface="Times New Roman" pitchFamily="18" charset="0"/>
            </a:rPr>
            <a:t>Познавательные потребности</a:t>
          </a:r>
          <a:endParaRPr lang="ru-RU" sz="24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E15D3D1-F0BD-4277-9865-213E2FA39FB6}" type="parTrans" cxnId="{FEE21DB7-3234-4C67-8E67-B73DFB61990C}">
      <dgm:prSet/>
      <dgm:spPr/>
      <dgm:t>
        <a:bodyPr/>
        <a:lstStyle/>
        <a:p>
          <a:endParaRPr lang="ru-RU"/>
        </a:p>
      </dgm:t>
    </dgm:pt>
    <dgm:pt modelId="{29F1C2DA-D3C8-42FE-8C4D-B135EA4E2047}" type="sibTrans" cxnId="{FEE21DB7-3234-4C67-8E67-B73DFB61990C}">
      <dgm:prSet/>
      <dgm:spPr/>
      <dgm:t>
        <a:bodyPr/>
        <a:lstStyle/>
        <a:p>
          <a:endParaRPr lang="ru-RU"/>
        </a:p>
      </dgm:t>
    </dgm:pt>
    <dgm:pt modelId="{D25BB7D0-14B4-4965-9279-3959C0D38CE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Интересы</a:t>
          </a:r>
          <a:endParaRPr lang="ru-RU" sz="2800" b="1" i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7BB31B5-C631-46D6-97CE-5C594B28BC5C}" type="parTrans" cxnId="{D8512F2B-9CF8-4349-906D-F09037F34B7D}">
      <dgm:prSet/>
      <dgm:spPr/>
      <dgm:t>
        <a:bodyPr/>
        <a:lstStyle/>
        <a:p>
          <a:endParaRPr lang="ru-RU"/>
        </a:p>
      </dgm:t>
    </dgm:pt>
    <dgm:pt modelId="{20BC509A-E7C0-4243-9E1A-00B5651C5E4D}" type="sibTrans" cxnId="{D8512F2B-9CF8-4349-906D-F09037F34B7D}">
      <dgm:prSet/>
      <dgm:spPr/>
      <dgm:t>
        <a:bodyPr/>
        <a:lstStyle/>
        <a:p>
          <a:endParaRPr lang="ru-RU"/>
        </a:p>
      </dgm:t>
    </dgm:pt>
    <dgm:pt modelId="{01A602F5-6249-4EFE-AEBE-1AE7CF6636EC}">
      <dgm:prSet phldrT="[Текст]" custT="1"/>
      <dgm:spPr/>
      <dgm:t>
        <a:bodyPr/>
        <a:lstStyle/>
        <a:p>
          <a:r>
            <a:rPr lang="ru-RU" sz="2800" b="1" i="1" dirty="0" smtClean="0">
              <a:effectLst/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sz="28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D313FB0-0030-47F3-9059-E4E64BE876CA}" type="parTrans" cxnId="{A611FD72-6354-4D6B-AD76-02B1FF2954C1}">
      <dgm:prSet/>
      <dgm:spPr/>
      <dgm:t>
        <a:bodyPr/>
        <a:lstStyle/>
        <a:p>
          <a:endParaRPr lang="ru-RU"/>
        </a:p>
      </dgm:t>
    </dgm:pt>
    <dgm:pt modelId="{9C17A8A0-D4F1-48B8-959B-9CDF12F90D77}" type="sibTrans" cxnId="{A611FD72-6354-4D6B-AD76-02B1FF2954C1}">
      <dgm:prSet/>
      <dgm:spPr/>
      <dgm:t>
        <a:bodyPr/>
        <a:lstStyle/>
        <a:p>
          <a:endParaRPr lang="ru-RU"/>
        </a:p>
      </dgm:t>
    </dgm:pt>
    <dgm:pt modelId="{6A52BD49-A518-480D-8027-D3A404DEA7A2}">
      <dgm:prSet phldrT="[Текст]" custT="1"/>
      <dgm:spPr/>
      <dgm:t>
        <a:bodyPr/>
        <a:lstStyle/>
        <a:p>
          <a:r>
            <a:rPr lang="ru-RU" sz="2800" b="1" i="1" dirty="0" smtClean="0">
              <a:effectLst/>
              <a:latin typeface="Times New Roman" pitchFamily="18" charset="0"/>
              <a:cs typeface="Times New Roman" pitchFamily="18" charset="0"/>
            </a:rPr>
            <a:t>Творческие</a:t>
          </a:r>
          <a:endParaRPr lang="ru-RU" sz="2800" b="1" i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5284396-E255-400D-ABB0-660C95EAC05D}" type="parTrans" cxnId="{25F55454-52A2-4B25-ABD1-7A023219AC23}">
      <dgm:prSet/>
      <dgm:spPr/>
      <dgm:t>
        <a:bodyPr/>
        <a:lstStyle/>
        <a:p>
          <a:endParaRPr lang="ru-RU"/>
        </a:p>
      </dgm:t>
    </dgm:pt>
    <dgm:pt modelId="{690716FC-4B75-4106-B5D3-B42A58F5AA22}" type="sibTrans" cxnId="{25F55454-52A2-4B25-ABD1-7A023219AC23}">
      <dgm:prSet/>
      <dgm:spPr/>
      <dgm:t>
        <a:bodyPr/>
        <a:lstStyle/>
        <a:p>
          <a:endParaRPr lang="ru-RU"/>
        </a:p>
      </dgm:t>
    </dgm:pt>
    <dgm:pt modelId="{A9ADEB6A-28D0-4601-A738-0AD60E26104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Проектная деятельность</a:t>
          </a:r>
          <a:endParaRPr lang="ru-RU" sz="2800" b="1" i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D9EF2B4-9B48-4112-A1B3-2108D9D9BA2C}" type="parTrans" cxnId="{F0247806-58EE-400C-989E-644703E88525}">
      <dgm:prSet/>
      <dgm:spPr/>
      <dgm:t>
        <a:bodyPr/>
        <a:lstStyle/>
        <a:p>
          <a:endParaRPr lang="ru-RU"/>
        </a:p>
      </dgm:t>
    </dgm:pt>
    <dgm:pt modelId="{DCD2AA7B-A5C5-4732-850D-7CCABAF67867}" type="sibTrans" cxnId="{F0247806-58EE-400C-989E-644703E88525}">
      <dgm:prSet/>
      <dgm:spPr/>
      <dgm:t>
        <a:bodyPr/>
        <a:lstStyle/>
        <a:p>
          <a:endParaRPr lang="ru-RU"/>
        </a:p>
      </dgm:t>
    </dgm:pt>
    <dgm:pt modelId="{3C75CB88-E9E4-48C7-A227-48EE4A33EBB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Творческая самостоятельность </a:t>
          </a:r>
          <a:endParaRPr lang="ru-RU" sz="2800" b="1" i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A54DA86-B6BA-4409-831B-B6A1882DDBD6}" type="parTrans" cxnId="{8C811F3A-792B-44C6-A918-87D8108434D1}">
      <dgm:prSet/>
      <dgm:spPr/>
      <dgm:t>
        <a:bodyPr/>
        <a:lstStyle/>
        <a:p>
          <a:endParaRPr lang="ru-RU"/>
        </a:p>
      </dgm:t>
    </dgm:pt>
    <dgm:pt modelId="{000400F6-373E-4700-944E-E65D7C909774}" type="sibTrans" cxnId="{8C811F3A-792B-44C6-A918-87D8108434D1}">
      <dgm:prSet/>
      <dgm:spPr/>
      <dgm:t>
        <a:bodyPr/>
        <a:lstStyle/>
        <a:p>
          <a:endParaRPr lang="ru-RU"/>
        </a:p>
      </dgm:t>
    </dgm:pt>
    <dgm:pt modelId="{D4D474A3-F825-421E-BFD5-5708DAFF1721}" type="pres">
      <dgm:prSet presAssocID="{11833D48-2B35-43CF-A576-5E2CF17BFD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79672-AAA8-4586-8703-5BCD266007D6}" type="pres">
      <dgm:prSet presAssocID="{3C75CB88-E9E4-48C7-A227-48EE4A33EBBD}" presName="boxAndChildren" presStyleCnt="0"/>
      <dgm:spPr/>
    </dgm:pt>
    <dgm:pt modelId="{B67D65BA-9852-44A1-B0F8-391865224380}" type="pres">
      <dgm:prSet presAssocID="{3C75CB88-E9E4-48C7-A227-48EE4A33EBBD}" presName="parentTextBox" presStyleLbl="node1" presStyleIdx="0" presStyleCnt="4" custLinFactNeighborX="-935" custLinFactNeighborY="-4805"/>
      <dgm:spPr/>
      <dgm:t>
        <a:bodyPr/>
        <a:lstStyle/>
        <a:p>
          <a:endParaRPr lang="ru-RU"/>
        </a:p>
      </dgm:t>
    </dgm:pt>
    <dgm:pt modelId="{11B43BF6-A1CD-4A9A-ADB7-5AC0AAF3B774}" type="pres">
      <dgm:prSet presAssocID="{DCD2AA7B-A5C5-4732-850D-7CCABAF67867}" presName="sp" presStyleCnt="0"/>
      <dgm:spPr/>
    </dgm:pt>
    <dgm:pt modelId="{71C36CC8-57FF-456F-9F21-C64995F04F9A}" type="pres">
      <dgm:prSet presAssocID="{A9ADEB6A-28D0-4601-A738-0AD60E26104D}" presName="arrowAndChildren" presStyleCnt="0"/>
      <dgm:spPr/>
    </dgm:pt>
    <dgm:pt modelId="{45AE3362-AFBE-4F2F-B59C-26F19AA0541A}" type="pres">
      <dgm:prSet presAssocID="{A9ADEB6A-28D0-4601-A738-0AD60E26104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03BAF30-235D-46E5-8DE5-1A7EABAB10F4}" type="pres">
      <dgm:prSet presAssocID="{20BC509A-E7C0-4243-9E1A-00B5651C5E4D}" presName="sp" presStyleCnt="0"/>
      <dgm:spPr/>
    </dgm:pt>
    <dgm:pt modelId="{B5493EC6-6778-49A4-A679-3EEC70D91E5C}" type="pres">
      <dgm:prSet presAssocID="{D25BB7D0-14B4-4965-9279-3959C0D38CE4}" presName="arrowAndChildren" presStyleCnt="0"/>
      <dgm:spPr/>
    </dgm:pt>
    <dgm:pt modelId="{0132BC2F-B3A5-4F7C-931E-1F37D0A3500F}" type="pres">
      <dgm:prSet presAssocID="{D25BB7D0-14B4-4965-9279-3959C0D38CE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4B99AB8-F17E-4BA0-B410-8FB3C13E3ABC}" type="pres">
      <dgm:prSet presAssocID="{D25BB7D0-14B4-4965-9279-3959C0D38CE4}" presName="arrow" presStyleLbl="node1" presStyleIdx="2" presStyleCnt="4"/>
      <dgm:spPr/>
      <dgm:t>
        <a:bodyPr/>
        <a:lstStyle/>
        <a:p>
          <a:endParaRPr lang="ru-RU"/>
        </a:p>
      </dgm:t>
    </dgm:pt>
    <dgm:pt modelId="{9BFC8FE5-E322-457A-A5BF-F494D35F3DE7}" type="pres">
      <dgm:prSet presAssocID="{D25BB7D0-14B4-4965-9279-3959C0D38CE4}" presName="descendantArrow" presStyleCnt="0"/>
      <dgm:spPr/>
    </dgm:pt>
    <dgm:pt modelId="{E40B5C9A-F6CC-41D0-A170-3B797CBC709C}" type="pres">
      <dgm:prSet presAssocID="{01A602F5-6249-4EFE-AEBE-1AE7CF6636EC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EAA26-FA4C-4F71-84D9-916A29460C2B}" type="pres">
      <dgm:prSet presAssocID="{6A52BD49-A518-480D-8027-D3A404DEA7A2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877B8-20C3-417A-8621-426FD88849E5}" type="pres">
      <dgm:prSet presAssocID="{DED2D828-C95D-40B7-82BC-FCB77EAAFE72}" presName="sp" presStyleCnt="0"/>
      <dgm:spPr/>
    </dgm:pt>
    <dgm:pt modelId="{DBB4DE8C-AFE0-4592-A764-743A609208DC}" type="pres">
      <dgm:prSet presAssocID="{AE19742B-C868-46C7-AD12-AF9A1EBC30AA}" presName="arrowAndChildren" presStyleCnt="0"/>
      <dgm:spPr/>
    </dgm:pt>
    <dgm:pt modelId="{87E9E109-B5A5-42D2-8F83-E4FF4497820E}" type="pres">
      <dgm:prSet presAssocID="{AE19742B-C868-46C7-AD12-AF9A1EBC30A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9BC37163-DBA2-439A-BF4C-85FFCA940197}" type="pres">
      <dgm:prSet presAssocID="{AE19742B-C868-46C7-AD12-AF9A1EBC30AA}" presName="arrow" presStyleLbl="node1" presStyleIdx="3" presStyleCnt="4"/>
      <dgm:spPr/>
      <dgm:t>
        <a:bodyPr/>
        <a:lstStyle/>
        <a:p>
          <a:endParaRPr lang="ru-RU"/>
        </a:p>
      </dgm:t>
    </dgm:pt>
    <dgm:pt modelId="{60AE9FB1-BF04-4CC4-85D0-0996EB7AE0FF}" type="pres">
      <dgm:prSet presAssocID="{AE19742B-C868-46C7-AD12-AF9A1EBC30AA}" presName="descendantArrow" presStyleCnt="0"/>
      <dgm:spPr/>
    </dgm:pt>
    <dgm:pt modelId="{193AF7F1-AD35-412E-BE10-3BA2C800BACD}" type="pres">
      <dgm:prSet presAssocID="{2D5977E2-023E-4866-A12C-F6CDBD783CD2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50811-2B89-4F1F-BDAC-CB17144B0235}" type="pres">
      <dgm:prSet presAssocID="{8B5098DE-49F8-46EE-890B-7A9D6C2AB9B9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DBAC0-FF88-4C78-B2D3-394366403303}" type="presOf" srcId="{D25BB7D0-14B4-4965-9279-3959C0D38CE4}" destId="{24B99AB8-F17E-4BA0-B410-8FB3C13E3ABC}" srcOrd="1" destOrd="0" presId="urn:microsoft.com/office/officeart/2005/8/layout/process4"/>
    <dgm:cxn modelId="{F309F274-F04C-4C62-A3A5-44E00416301D}" type="presOf" srcId="{3C75CB88-E9E4-48C7-A227-48EE4A33EBBD}" destId="{B67D65BA-9852-44A1-B0F8-391865224380}" srcOrd="0" destOrd="0" presId="urn:microsoft.com/office/officeart/2005/8/layout/process4"/>
    <dgm:cxn modelId="{51CA5AEF-6261-40F1-B340-B1FEBE8FE3E6}" type="presOf" srcId="{6A52BD49-A518-480D-8027-D3A404DEA7A2}" destId="{95CEAA26-FA4C-4F71-84D9-916A29460C2B}" srcOrd="0" destOrd="0" presId="urn:microsoft.com/office/officeart/2005/8/layout/process4"/>
    <dgm:cxn modelId="{7C5067EF-F1D7-412A-8047-A5C18832C0DF}" type="presOf" srcId="{8B5098DE-49F8-46EE-890B-7A9D6C2AB9B9}" destId="{94250811-2B89-4F1F-BDAC-CB17144B0235}" srcOrd="0" destOrd="0" presId="urn:microsoft.com/office/officeart/2005/8/layout/process4"/>
    <dgm:cxn modelId="{D8512F2B-9CF8-4349-906D-F09037F34B7D}" srcId="{11833D48-2B35-43CF-A576-5E2CF17BFDB8}" destId="{D25BB7D0-14B4-4965-9279-3959C0D38CE4}" srcOrd="1" destOrd="0" parTransId="{B7BB31B5-C631-46D6-97CE-5C594B28BC5C}" sibTransId="{20BC509A-E7C0-4243-9E1A-00B5651C5E4D}"/>
    <dgm:cxn modelId="{4A070975-EFD2-401B-8A99-7A510F4DAE4D}" srcId="{11833D48-2B35-43CF-A576-5E2CF17BFDB8}" destId="{AE19742B-C868-46C7-AD12-AF9A1EBC30AA}" srcOrd="0" destOrd="0" parTransId="{BF6DD92A-8915-4217-9701-696BF3A57D8F}" sibTransId="{DED2D828-C95D-40B7-82BC-FCB77EAAFE72}"/>
    <dgm:cxn modelId="{D15E92DD-1D60-4B0C-A161-DB0AE6403EAD}" type="presOf" srcId="{AE19742B-C868-46C7-AD12-AF9A1EBC30AA}" destId="{9BC37163-DBA2-439A-BF4C-85FFCA940197}" srcOrd="1" destOrd="0" presId="urn:microsoft.com/office/officeart/2005/8/layout/process4"/>
    <dgm:cxn modelId="{F5051361-A61E-4163-AC98-71DED1C325B6}" type="presOf" srcId="{01A602F5-6249-4EFE-AEBE-1AE7CF6636EC}" destId="{E40B5C9A-F6CC-41D0-A170-3B797CBC709C}" srcOrd="0" destOrd="0" presId="urn:microsoft.com/office/officeart/2005/8/layout/process4"/>
    <dgm:cxn modelId="{F0247806-58EE-400C-989E-644703E88525}" srcId="{11833D48-2B35-43CF-A576-5E2CF17BFDB8}" destId="{A9ADEB6A-28D0-4601-A738-0AD60E26104D}" srcOrd="2" destOrd="0" parTransId="{9D9EF2B4-9B48-4112-A1B3-2108D9D9BA2C}" sibTransId="{DCD2AA7B-A5C5-4732-850D-7CCABAF67867}"/>
    <dgm:cxn modelId="{2F5E9D43-434C-455F-8F16-5DD7A3876109}" type="presOf" srcId="{11833D48-2B35-43CF-A576-5E2CF17BFDB8}" destId="{D4D474A3-F825-421E-BFD5-5708DAFF1721}" srcOrd="0" destOrd="0" presId="urn:microsoft.com/office/officeart/2005/8/layout/process4"/>
    <dgm:cxn modelId="{8F445340-ED79-4D9C-AE57-F1B8919C3ADF}" type="presOf" srcId="{D25BB7D0-14B4-4965-9279-3959C0D38CE4}" destId="{0132BC2F-B3A5-4F7C-931E-1F37D0A3500F}" srcOrd="0" destOrd="0" presId="urn:microsoft.com/office/officeart/2005/8/layout/process4"/>
    <dgm:cxn modelId="{DBD68E50-731A-4189-AFED-7C96389361C4}" type="presOf" srcId="{2D5977E2-023E-4866-A12C-F6CDBD783CD2}" destId="{193AF7F1-AD35-412E-BE10-3BA2C800BACD}" srcOrd="0" destOrd="0" presId="urn:microsoft.com/office/officeart/2005/8/layout/process4"/>
    <dgm:cxn modelId="{A611FD72-6354-4D6B-AD76-02B1FF2954C1}" srcId="{D25BB7D0-14B4-4965-9279-3959C0D38CE4}" destId="{01A602F5-6249-4EFE-AEBE-1AE7CF6636EC}" srcOrd="0" destOrd="0" parTransId="{1D313FB0-0030-47F3-9059-E4E64BE876CA}" sibTransId="{9C17A8A0-D4F1-48B8-959B-9CDF12F90D77}"/>
    <dgm:cxn modelId="{FEE21DB7-3234-4C67-8E67-B73DFB61990C}" srcId="{AE19742B-C868-46C7-AD12-AF9A1EBC30AA}" destId="{8B5098DE-49F8-46EE-890B-7A9D6C2AB9B9}" srcOrd="1" destOrd="0" parTransId="{2E15D3D1-F0BD-4277-9865-213E2FA39FB6}" sibTransId="{29F1C2DA-D3C8-42FE-8C4D-B135EA4E2047}"/>
    <dgm:cxn modelId="{4B77C853-5966-491B-B366-850FE479C067}" type="presOf" srcId="{A9ADEB6A-28D0-4601-A738-0AD60E26104D}" destId="{45AE3362-AFBE-4F2F-B59C-26F19AA0541A}" srcOrd="0" destOrd="0" presId="urn:microsoft.com/office/officeart/2005/8/layout/process4"/>
    <dgm:cxn modelId="{361ECEF4-5A14-42F9-B6C0-3690C99F8B55}" type="presOf" srcId="{AE19742B-C868-46C7-AD12-AF9A1EBC30AA}" destId="{87E9E109-B5A5-42D2-8F83-E4FF4497820E}" srcOrd="0" destOrd="0" presId="urn:microsoft.com/office/officeart/2005/8/layout/process4"/>
    <dgm:cxn modelId="{8C811F3A-792B-44C6-A918-87D8108434D1}" srcId="{11833D48-2B35-43CF-A576-5E2CF17BFDB8}" destId="{3C75CB88-E9E4-48C7-A227-48EE4A33EBBD}" srcOrd="3" destOrd="0" parTransId="{8A54DA86-B6BA-4409-831B-B6A1882DDBD6}" sibTransId="{000400F6-373E-4700-944E-E65D7C909774}"/>
    <dgm:cxn modelId="{25F55454-52A2-4B25-ABD1-7A023219AC23}" srcId="{D25BB7D0-14B4-4965-9279-3959C0D38CE4}" destId="{6A52BD49-A518-480D-8027-D3A404DEA7A2}" srcOrd="1" destOrd="0" parTransId="{35284396-E255-400D-ABB0-660C95EAC05D}" sibTransId="{690716FC-4B75-4106-B5D3-B42A58F5AA22}"/>
    <dgm:cxn modelId="{02A7B560-9F34-4430-8C36-9AD541EC3DF9}" srcId="{AE19742B-C868-46C7-AD12-AF9A1EBC30AA}" destId="{2D5977E2-023E-4866-A12C-F6CDBD783CD2}" srcOrd="0" destOrd="0" parTransId="{9F0E3BC9-DB0C-4409-865D-7F0C4B866D3C}" sibTransId="{71F1412D-DDF9-49DC-B7C0-9700E289CFDA}"/>
    <dgm:cxn modelId="{FB43F54A-1ADA-4F5D-BAD8-52480F3F1AD3}" type="presParOf" srcId="{D4D474A3-F825-421E-BFD5-5708DAFF1721}" destId="{48F79672-AAA8-4586-8703-5BCD266007D6}" srcOrd="0" destOrd="0" presId="urn:microsoft.com/office/officeart/2005/8/layout/process4"/>
    <dgm:cxn modelId="{11D2D12A-B73B-4AC6-8F5F-02486408FC33}" type="presParOf" srcId="{48F79672-AAA8-4586-8703-5BCD266007D6}" destId="{B67D65BA-9852-44A1-B0F8-391865224380}" srcOrd="0" destOrd="0" presId="urn:microsoft.com/office/officeart/2005/8/layout/process4"/>
    <dgm:cxn modelId="{163604E3-D2B8-4D0A-B343-B8AC7D1C48B6}" type="presParOf" srcId="{D4D474A3-F825-421E-BFD5-5708DAFF1721}" destId="{11B43BF6-A1CD-4A9A-ADB7-5AC0AAF3B774}" srcOrd="1" destOrd="0" presId="urn:microsoft.com/office/officeart/2005/8/layout/process4"/>
    <dgm:cxn modelId="{708A756A-A09E-4A96-89E2-2084754B3C93}" type="presParOf" srcId="{D4D474A3-F825-421E-BFD5-5708DAFF1721}" destId="{71C36CC8-57FF-456F-9F21-C64995F04F9A}" srcOrd="2" destOrd="0" presId="urn:microsoft.com/office/officeart/2005/8/layout/process4"/>
    <dgm:cxn modelId="{A0AC3256-B51D-479D-A47A-7D94D9BDEBC8}" type="presParOf" srcId="{71C36CC8-57FF-456F-9F21-C64995F04F9A}" destId="{45AE3362-AFBE-4F2F-B59C-26F19AA0541A}" srcOrd="0" destOrd="0" presId="urn:microsoft.com/office/officeart/2005/8/layout/process4"/>
    <dgm:cxn modelId="{2320ED52-A574-43F7-BE6F-FB171A79D86C}" type="presParOf" srcId="{D4D474A3-F825-421E-BFD5-5708DAFF1721}" destId="{103BAF30-235D-46E5-8DE5-1A7EABAB10F4}" srcOrd="3" destOrd="0" presId="urn:microsoft.com/office/officeart/2005/8/layout/process4"/>
    <dgm:cxn modelId="{881D2D83-992F-4DEF-B766-D6AC201080A6}" type="presParOf" srcId="{D4D474A3-F825-421E-BFD5-5708DAFF1721}" destId="{B5493EC6-6778-49A4-A679-3EEC70D91E5C}" srcOrd="4" destOrd="0" presId="urn:microsoft.com/office/officeart/2005/8/layout/process4"/>
    <dgm:cxn modelId="{E7F37047-0032-4CE1-A597-9CCA45A5826D}" type="presParOf" srcId="{B5493EC6-6778-49A4-A679-3EEC70D91E5C}" destId="{0132BC2F-B3A5-4F7C-931E-1F37D0A3500F}" srcOrd="0" destOrd="0" presId="urn:microsoft.com/office/officeart/2005/8/layout/process4"/>
    <dgm:cxn modelId="{451161D8-0010-4469-A82F-A3EB2A474D70}" type="presParOf" srcId="{B5493EC6-6778-49A4-A679-3EEC70D91E5C}" destId="{24B99AB8-F17E-4BA0-B410-8FB3C13E3ABC}" srcOrd="1" destOrd="0" presId="urn:microsoft.com/office/officeart/2005/8/layout/process4"/>
    <dgm:cxn modelId="{018F1AC5-0B4C-4AED-AF84-834AB74D57F7}" type="presParOf" srcId="{B5493EC6-6778-49A4-A679-3EEC70D91E5C}" destId="{9BFC8FE5-E322-457A-A5BF-F494D35F3DE7}" srcOrd="2" destOrd="0" presId="urn:microsoft.com/office/officeart/2005/8/layout/process4"/>
    <dgm:cxn modelId="{D17CD82F-8E64-46C0-B210-E187A0CB612B}" type="presParOf" srcId="{9BFC8FE5-E322-457A-A5BF-F494D35F3DE7}" destId="{E40B5C9A-F6CC-41D0-A170-3B797CBC709C}" srcOrd="0" destOrd="0" presId="urn:microsoft.com/office/officeart/2005/8/layout/process4"/>
    <dgm:cxn modelId="{72DAC280-9816-4226-89B7-A0B4BD7B7DA2}" type="presParOf" srcId="{9BFC8FE5-E322-457A-A5BF-F494D35F3DE7}" destId="{95CEAA26-FA4C-4F71-84D9-916A29460C2B}" srcOrd="1" destOrd="0" presId="urn:microsoft.com/office/officeart/2005/8/layout/process4"/>
    <dgm:cxn modelId="{6E258A7E-02FD-47B3-B7B9-7710A68592EC}" type="presParOf" srcId="{D4D474A3-F825-421E-BFD5-5708DAFF1721}" destId="{65B877B8-20C3-417A-8621-426FD88849E5}" srcOrd="5" destOrd="0" presId="urn:microsoft.com/office/officeart/2005/8/layout/process4"/>
    <dgm:cxn modelId="{E4B5D7B5-C1B9-403A-9E58-B2C88D2B245A}" type="presParOf" srcId="{D4D474A3-F825-421E-BFD5-5708DAFF1721}" destId="{DBB4DE8C-AFE0-4592-A764-743A609208DC}" srcOrd="6" destOrd="0" presId="urn:microsoft.com/office/officeart/2005/8/layout/process4"/>
    <dgm:cxn modelId="{C765A471-DBF3-405E-9B5E-D9CBB45C9A15}" type="presParOf" srcId="{DBB4DE8C-AFE0-4592-A764-743A609208DC}" destId="{87E9E109-B5A5-42D2-8F83-E4FF4497820E}" srcOrd="0" destOrd="0" presId="urn:microsoft.com/office/officeart/2005/8/layout/process4"/>
    <dgm:cxn modelId="{0E7871B5-FA71-4949-9C8C-C72EBE415D54}" type="presParOf" srcId="{DBB4DE8C-AFE0-4592-A764-743A609208DC}" destId="{9BC37163-DBA2-439A-BF4C-85FFCA940197}" srcOrd="1" destOrd="0" presId="urn:microsoft.com/office/officeart/2005/8/layout/process4"/>
    <dgm:cxn modelId="{1EC46AEA-3D81-4A4B-8C66-27C8A2CD24C7}" type="presParOf" srcId="{DBB4DE8C-AFE0-4592-A764-743A609208DC}" destId="{60AE9FB1-BF04-4CC4-85D0-0996EB7AE0FF}" srcOrd="2" destOrd="0" presId="urn:microsoft.com/office/officeart/2005/8/layout/process4"/>
    <dgm:cxn modelId="{E94DB1C2-88B1-45C4-9F6B-835514A7A927}" type="presParOf" srcId="{60AE9FB1-BF04-4CC4-85D0-0996EB7AE0FF}" destId="{193AF7F1-AD35-412E-BE10-3BA2C800BACD}" srcOrd="0" destOrd="0" presId="urn:microsoft.com/office/officeart/2005/8/layout/process4"/>
    <dgm:cxn modelId="{62EB2A1A-B72D-4551-A127-B34B77C60372}" type="presParOf" srcId="{60AE9FB1-BF04-4CC4-85D0-0996EB7AE0FF}" destId="{94250811-2B89-4F1F-BDAC-CB17144B023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D65BA-9852-44A1-B0F8-391865224380}">
      <dsp:nvSpPr>
        <dsp:cNvPr id="0" name=""/>
        <dsp:cNvSpPr/>
      </dsp:nvSpPr>
      <dsp:spPr>
        <a:xfrm>
          <a:off x="0" y="4441538"/>
          <a:ext cx="8352928" cy="98202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Творческая самостоятельность </a:t>
          </a:r>
          <a:endParaRPr lang="ru-RU" sz="2800" b="1" i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4441538"/>
        <a:ext cx="8352928" cy="982023"/>
      </dsp:txXfrm>
    </dsp:sp>
    <dsp:sp modelId="{45AE3362-AFBE-4F2F-B59C-26F19AA0541A}">
      <dsp:nvSpPr>
        <dsp:cNvPr id="0" name=""/>
        <dsp:cNvSpPr/>
      </dsp:nvSpPr>
      <dsp:spPr>
        <a:xfrm rot="10800000">
          <a:off x="0" y="2993103"/>
          <a:ext cx="8352928" cy="1510351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Проектная деятельность</a:t>
          </a:r>
          <a:endParaRPr lang="ru-RU" sz="2800" b="1" i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0" y="2993103"/>
        <a:ext cx="8352928" cy="981381"/>
      </dsp:txXfrm>
    </dsp:sp>
    <dsp:sp modelId="{24B99AB8-F17E-4BA0-B410-8FB3C13E3ABC}">
      <dsp:nvSpPr>
        <dsp:cNvPr id="0" name=""/>
        <dsp:cNvSpPr/>
      </dsp:nvSpPr>
      <dsp:spPr>
        <a:xfrm rot="10800000">
          <a:off x="0" y="1497481"/>
          <a:ext cx="8352928" cy="1510351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Интересы</a:t>
          </a:r>
          <a:endParaRPr lang="ru-RU" sz="2800" b="1" i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10800000">
        <a:off x="0" y="1497481"/>
        <a:ext cx="8352928" cy="530133"/>
      </dsp:txXfrm>
    </dsp:sp>
    <dsp:sp modelId="{E40B5C9A-F6CC-41D0-A170-3B797CBC709C}">
      <dsp:nvSpPr>
        <dsp:cNvPr id="0" name=""/>
        <dsp:cNvSpPr/>
      </dsp:nvSpPr>
      <dsp:spPr>
        <a:xfrm>
          <a:off x="0" y="2027615"/>
          <a:ext cx="4176464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/>
              <a:latin typeface="Times New Roman" pitchFamily="18" charset="0"/>
              <a:cs typeface="Times New Roman" pitchFamily="18" charset="0"/>
            </a:rPr>
            <a:t>Познавательные </a:t>
          </a:r>
          <a:endParaRPr lang="ru-RU" sz="2800" b="1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2027615"/>
        <a:ext cx="4176464" cy="451595"/>
      </dsp:txXfrm>
    </dsp:sp>
    <dsp:sp modelId="{95CEAA26-FA4C-4F71-84D9-916A29460C2B}">
      <dsp:nvSpPr>
        <dsp:cNvPr id="0" name=""/>
        <dsp:cNvSpPr/>
      </dsp:nvSpPr>
      <dsp:spPr>
        <a:xfrm>
          <a:off x="4176464" y="2027615"/>
          <a:ext cx="4176464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/>
              <a:latin typeface="Times New Roman" pitchFamily="18" charset="0"/>
              <a:cs typeface="Times New Roman" pitchFamily="18" charset="0"/>
            </a:rPr>
            <a:t>Творческие</a:t>
          </a:r>
          <a:endParaRPr lang="ru-RU" sz="2800" b="1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176464" y="2027615"/>
        <a:ext cx="4176464" cy="451595"/>
      </dsp:txXfrm>
    </dsp:sp>
    <dsp:sp modelId="{9BC37163-DBA2-439A-BF4C-85FFCA940197}">
      <dsp:nvSpPr>
        <dsp:cNvPr id="0" name=""/>
        <dsp:cNvSpPr/>
      </dsp:nvSpPr>
      <dsp:spPr>
        <a:xfrm rot="10800000">
          <a:off x="0" y="1860"/>
          <a:ext cx="8352928" cy="1510351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800" b="1" i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10800000">
        <a:off x="0" y="1860"/>
        <a:ext cx="8352928" cy="530133"/>
      </dsp:txXfrm>
    </dsp:sp>
    <dsp:sp modelId="{193AF7F1-AD35-412E-BE10-3BA2C800BACD}">
      <dsp:nvSpPr>
        <dsp:cNvPr id="0" name=""/>
        <dsp:cNvSpPr/>
      </dsp:nvSpPr>
      <dsp:spPr>
        <a:xfrm>
          <a:off x="0" y="531993"/>
          <a:ext cx="4176464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Познавательная мотивация</a:t>
          </a:r>
          <a:endParaRPr lang="ru-RU" sz="2400" b="1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531993"/>
        <a:ext cx="4176464" cy="451595"/>
      </dsp:txXfrm>
    </dsp:sp>
    <dsp:sp modelId="{94250811-2B89-4F1F-BDAC-CB17144B0235}">
      <dsp:nvSpPr>
        <dsp:cNvPr id="0" name=""/>
        <dsp:cNvSpPr/>
      </dsp:nvSpPr>
      <dsp:spPr>
        <a:xfrm>
          <a:off x="4176464" y="531993"/>
          <a:ext cx="4176464" cy="451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/>
              <a:latin typeface="Times New Roman" pitchFamily="18" charset="0"/>
              <a:cs typeface="Times New Roman" pitchFamily="18" charset="0"/>
            </a:rPr>
            <a:t>Познавательные потребности</a:t>
          </a:r>
          <a:endParaRPr lang="ru-RU" sz="2400" b="1" i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176464" y="531993"/>
        <a:ext cx="4176464" cy="451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C26DE2-18F3-4067-A25E-3D641068411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D0B38-1464-45E4-B35E-313E63C0C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46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0FA2F99-2A66-41D6-84D8-9CD240B4C4E0}" type="slidenum">
              <a:rPr lang="ru-RU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D0B38-1464-45E4-B35E-313E63C0C1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D0B38-1464-45E4-B35E-313E63C0C1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1B4D1A5E-8F51-441E-9D5A-D31FF8987884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7A9A863-2257-45FD-A7AE-839065070A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DBBA5-599F-40FA-8398-155E574A020E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85AE1-FC0E-43AC-8DFD-62C5319C8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AA9D2-0CB4-45BA-A0A7-72E5B2BA779E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1DCE1-80DC-484D-8E35-0C798BA40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45D8F0B-847D-4B66-84E2-9AE3456EE182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88DE6FA-6675-4080-870F-433F93E65E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5237436-003E-4BE9-9545-F9A5E808A72C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3ED0B444-90CD-408D-B872-141B5150B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AF2F0-47A0-48F5-901B-F79F0FBE4572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EB521-22BF-4439-AC50-C648798BCA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A88C2-4ED6-4A65-9251-3E43C8A94C1E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86927-F50B-43B5-A497-A9DD15C2C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D544CA2-0628-416F-8DB3-452C298C50F0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9578F5F-2FD3-4071-9E55-BFF0A7660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54E50-BCDF-4CDD-8E21-C728438E25B0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21677-35F2-483A-92D7-EAEBF3D42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5B7863DE-3489-4926-834E-8D28979836F1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265B52F-996A-4B53-80F7-F612E35215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4564187-03C8-49AA-8AC2-4AD6DF3EE297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27F6CB3-9CB9-499F-B902-5CC462970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26D6EC-3426-4096-AE60-9B0DE98565C0}" type="datetimeFigureOut">
              <a:rPr lang="ru-RU" smtClean="0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5BEA5F-43FE-498F-8BF9-EBB478AFEE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://www.rvb.ru" TargetMode="External"/><Relationship Id="rId2" Type="http://schemas.openxmlformats.org/officeDocument/2006/relationships/hyperlink" Target="http://infourok.ru/go.html?href=http://www.gnpbu.ru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fourok.ru/go.html?href=http://nsportal.ru/ap/khudozhestvenno-prikladnoe-tvorchestvo/library/tvorcheskie-proekty-po-tekhnologii" TargetMode="External"/><Relationship Id="rId5" Type="http://schemas.openxmlformats.org/officeDocument/2006/relationships/hyperlink" Target="http://infourok.ru/go.html?href=http://www.burdastyle.ru/" TargetMode="External"/><Relationship Id="rId4" Type="http://schemas.openxmlformats.org/officeDocument/2006/relationships/hyperlink" Target="http://infourok.ru/go.html?href=http://www.osinka.ru/Sewing/Deko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1582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ПЕДАГОГИЧЕСКИЙ ПРОЕКТ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738"/>
            <a:ext cx="6400800" cy="1439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«Проектный  метод обучения как средство  формирования положительной  мотивации к развитию творческой самостоятельности обучающихся» </a:t>
            </a:r>
            <a:endParaRPr lang="ru-RU" sz="26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600" smtClean="0">
              <a:solidFill>
                <a:srgbClr val="898989"/>
              </a:solidFill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68313" y="442913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Мирненская средняя школа « Уйского района Челябинской области.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 rot="10800000" flipV="1">
            <a:off x="4930775" y="5378450"/>
            <a:ext cx="3817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400550" algn="l"/>
              </a:tabLst>
            </a:pP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Петухова Людмила Юрьевна  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технологии,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6" descr="J0152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229225"/>
            <a:ext cx="17875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ICT16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38810"/>
            <a:ext cx="4139952" cy="251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«мотивации на достижение  успеха и боязнь неудачи»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А.А.Реана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6801" name="Объект 1"/>
          <p:cNvGraphicFramePr>
            <a:graphicFrameLocks/>
          </p:cNvGraphicFramePr>
          <p:nvPr/>
        </p:nvGraphicFramePr>
        <p:xfrm>
          <a:off x="395536" y="2060848"/>
          <a:ext cx="7488832" cy="410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Worksheet" r:id="rId3" imgW="3974936" imgH="1542422" progId="Excel.Sheet.8">
                  <p:embed/>
                </p:oleObj>
              </mc:Choice>
              <mc:Fallback>
                <p:oleObj name="Worksheet" r:id="rId3" imgW="3974936" imgH="1542422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06"/>
                      <a:stretch>
                        <a:fillRect/>
                      </a:stretch>
                    </p:blipFill>
                    <p:spPr bwMode="auto">
                      <a:xfrm>
                        <a:off x="395536" y="2060848"/>
                        <a:ext cx="7488832" cy="4104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 основного и дополнительного образования.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467544" y="1346004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программа «Технология» для учащихся 5-8 классов. Издательство: М., «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2012. Авторы А.Т. Тищенко, Н.В. Синица. Под редакцией В.Д. Симоненко.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Примерная программа по предметам «Технология» для учащихся 5-9 классов, М.: Просвещение, 2010 год (стандарты второго поколения);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В.Д.Симоненко,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Ю.Л.Хотунцев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Основы профессионально самоопределения и карьера: учебное пособие для учащихся 9-11 классов/ Ф.А. Зуева – Челябинск, ЧИППКРО, 2012. – 72 с.                                                    3.Работа с одаренными детьми в рамках технологической подготовки (инструментарий оценивания предметных результатов): учебное пособие/ Ф.А. Зуева – Челябинск: ЧИППКРО, 2013. – Ч.1 – 120 с.                                                                                       4.Инструментарий оценивания предметных результатов в рамках технологической подготовки (работа с одаренными детьми): учебное пособие/ Ф.А. Зуева – Челябинск: ЧИППКРО, 2013. – 88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208912" cy="93610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на уроках технологии и в рамках дополнительного образования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699791" y="1336122"/>
            <a:ext cx="2747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Осознание</a:t>
            </a:r>
            <a:r>
              <a:rPr lang="en-US" b="1" dirty="0" smtClean="0"/>
              <a:t> </a:t>
            </a:r>
            <a:r>
              <a:rPr lang="en-US" b="1" dirty="0" err="1" smtClean="0"/>
              <a:t>проблемы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426696" y="1960435"/>
            <a:ext cx="24171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(активная жизненная позиция гражданина общества)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 rot="10800000" flipV="1">
            <a:off x="2987824" y="1893130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(проявление профессиональных качеств)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 rot="10800000" flipV="1">
            <a:off x="5508104" y="2116808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 проект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(выражение творческой активности)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95536" y="334334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2  .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Постановка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717032"/>
            <a:ext cx="468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3.  .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задач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0050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Работа с источниками информации 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43711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Font typeface="+mj-lt"/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5. Технологическая карта дальнейшей работы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(составление карты)</a:t>
            </a:r>
            <a:endParaRPr lang="ru-RU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941168"/>
            <a:ext cx="83529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6. 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Практическая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реализация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ea typeface="Calibri"/>
                <a:cs typeface="Times New Roman"/>
              </a:rPr>
              <a:t>проекта</a:t>
            </a:r>
            <a:endParaRPr lang="ru-RU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445224"/>
            <a:ext cx="56166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Оформление проектной документации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8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. Создание презентации проекта.</a:t>
            </a:r>
            <a:endParaRPr lang="ru-RU" b="1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 rot="10800000" flipV="1">
            <a:off x="467544" y="170526"/>
            <a:ext cx="7416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2879725" algn="ctr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работа учащихся при выполнении проекта состоит из следующих этапов.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2879725" algn="ctr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2879725" algn="ctr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 этап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2879725" algn="ctr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Технологический этап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2879725" algn="ctr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6513" algn="l"/>
                <a:tab pos="2879725" algn="ctr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Заключительная часть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7" name="Picture 1" descr="C:\Users\Людмила\Desktop\мои фото\дети и школа\Людм.Юр. 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851920" cy="246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Позитивная динамика учебных достижений обучающихся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258889"/>
          <a:ext cx="8424937" cy="4797408"/>
        </p:xfrm>
        <a:graphic>
          <a:graphicData uri="http://schemas.openxmlformats.org/drawingml/2006/table">
            <a:tbl>
              <a:tblPr/>
              <a:tblGrid>
                <a:gridCol w="463409"/>
                <a:gridCol w="3425023"/>
                <a:gridCol w="1080120"/>
                <a:gridCol w="1152129"/>
                <a:gridCol w="1224136"/>
                <a:gridCol w="1080120"/>
              </a:tblGrid>
              <a:tr h="65991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14351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-20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1445" indent="-13144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-20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1445" indent="-13144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-201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-201</a:t>
                      </a: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5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Позитивная динамика уровня обученности учащихся (%)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86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Позитивная динамика «качества знаний» учащихся (%)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87%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0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Увеличение количества участников предметных  олимпиад 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среди коллег.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22" name="Picture 2" descr="C:\Users\Людмила\Desktop\Мои документы\кружок\SDC143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79038" cy="2745166"/>
          </a:xfrm>
          <a:prstGeom prst="rect">
            <a:avLst/>
          </a:prstGeom>
          <a:noFill/>
        </p:spPr>
      </p:pic>
      <p:pic>
        <p:nvPicPr>
          <p:cNvPr id="107524" name="Picture 4" descr="C:\Users\Людмила\Desktop\мои фото\Учитель Года2013\DSC069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99511" cy="2880320"/>
          </a:xfrm>
          <a:prstGeom prst="rect">
            <a:avLst/>
          </a:prstGeom>
          <a:noFill/>
        </p:spPr>
      </p:pic>
      <p:pic>
        <p:nvPicPr>
          <p:cNvPr id="7" name="Picture 5" descr="C:\Documents and Settings\User\Рабочий стол\учитель года\мои фото\S73002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5488" y="3789040"/>
            <a:ext cx="4608512" cy="2787843"/>
          </a:xfrm>
          <a:prstGeom prst="rect">
            <a:avLst/>
          </a:prstGeom>
        </p:spPr>
      </p:pic>
      <p:pic>
        <p:nvPicPr>
          <p:cNvPr id="107525" name="Picture 5" descr="C:\Users\Людмила\Desktop\Мои документы\DSC012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88480"/>
            <a:ext cx="4032448" cy="245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5"/>
          <p:cNvSpPr>
            <a:spLocks noGrp="1"/>
          </p:cNvSpPr>
          <p:nvPr>
            <p:ph type="title"/>
          </p:nvPr>
        </p:nvSpPr>
        <p:spPr>
          <a:xfrm>
            <a:off x="323850" y="404813"/>
            <a:ext cx="8820150" cy="1007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2010г участие в конкурсе «Лучших учителей»  Челябинской области на грант губернатора.</a:t>
            </a:r>
          </a:p>
        </p:txBody>
      </p:sp>
      <p:pic>
        <p:nvPicPr>
          <p:cNvPr id="37890" name="Picture 2" descr="C:\Users\Людмила\Desktop\учитель года\IMGP43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3168650" cy="2376487"/>
          </a:xfrm>
        </p:spPr>
      </p:pic>
      <p:pic>
        <p:nvPicPr>
          <p:cNvPr id="37891" name="Picture 3" descr="C:\Users\Людмила\Desktop\учитель года\IMGP4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46434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E:\Мои результаты сканирования\сканирование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313113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>
          <a:xfrm>
            <a:off x="395288" y="274638"/>
            <a:ext cx="4537075" cy="236227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2010 – 2012 г. Работала в районной  творческой группе  учителей   по реализации совместного научно-прикладного проекта с ГОУ ДПО ЧИППКРО по проблеме: «Мониторинг результатов диссеминации инновационного педагогического опыта победителей ПНПО на региональном и муниципальном уровнях как условие распространения лучших педагогических практик»    под руководством  Г.С.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Юзеевой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 учителя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ин-яз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Мирненская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СОШ. </a:t>
            </a:r>
          </a:p>
        </p:txBody>
      </p:sp>
      <p:pic>
        <p:nvPicPr>
          <p:cNvPr id="28674" name="Picture 2" descr="C:\Users\Людмила\Desktop\фото Петуховой Л.Ю. учитель года\IMG_0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391025" cy="36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4083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3429000"/>
            <a:ext cx="432593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педагогического проекта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1" name="Picture 1" descr="C:\Users\Людмила\Desktop\мои фото\DSC01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8395643" cy="3104209"/>
          </a:xfrm>
          <a:prstGeom prst="rect">
            <a:avLst/>
          </a:prstGeom>
          <a:noFill/>
        </p:spPr>
      </p:pic>
      <p:pic>
        <p:nvPicPr>
          <p:cNvPr id="102403" name="Picture 3" descr="C:\Users\Людмила\Desktop\мои фото\мои грамоты\Благодарственное письмо _ Петуховой Людмиле Юрьевн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557" y="4509121"/>
            <a:ext cx="3322529" cy="2348880"/>
          </a:xfrm>
          <a:prstGeom prst="rect">
            <a:avLst/>
          </a:prstGeom>
          <a:noFill/>
        </p:spPr>
      </p:pic>
      <p:pic>
        <p:nvPicPr>
          <p:cNvPr id="102405" name="Picture 5" descr="C:\Users\Людмила\Desktop\мои фото\мои грамоты\Изображени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48112"/>
            <a:ext cx="1897694" cy="2609888"/>
          </a:xfrm>
          <a:prstGeom prst="rect">
            <a:avLst/>
          </a:prstGeom>
          <a:noFill/>
        </p:spPr>
      </p:pic>
      <p:pic>
        <p:nvPicPr>
          <p:cNvPr id="9" name="Picture 5" descr="E:\Мои результаты сканирования\сканирование0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01723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C:\Users\Людмила\Desktop\DSC018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053955" cy="5013176"/>
          </a:xfrm>
          <a:prstGeom prst="rect">
            <a:avLst/>
          </a:prstGeom>
          <a:noFill/>
        </p:spPr>
      </p:pic>
      <p:pic>
        <p:nvPicPr>
          <p:cNvPr id="4" name="Picture 4" descr="C:\Users\Людмила\Desktop\мои фото\мои грамоты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 l="15706" t="11086" r="17884" b="15306"/>
          <a:stretch>
            <a:fillRect/>
          </a:stretch>
        </p:blipFill>
        <p:spPr bwMode="auto">
          <a:xfrm rot="4905674">
            <a:off x="553732" y="1648222"/>
            <a:ext cx="1698741" cy="258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J01525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7875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61160" y="260648"/>
            <a:ext cx="746294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опыта.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3" descr="C:\Users\Людмила\Desktop\мои фото\дети и школа\DSC00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741" y="1268760"/>
            <a:ext cx="6865778" cy="51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20688"/>
          <a:ext cx="8424935" cy="6574959"/>
        </p:xfrm>
        <a:graphic>
          <a:graphicData uri="http://schemas.openxmlformats.org/drawingml/2006/table">
            <a:tbl>
              <a:tblPr/>
              <a:tblGrid>
                <a:gridCol w="414847"/>
                <a:gridCol w="1984617"/>
                <a:gridCol w="1115073"/>
                <a:gridCol w="3569481"/>
                <a:gridCol w="1340917"/>
              </a:tblGrid>
              <a:tr h="5718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 </a:t>
                      </a:r>
                      <a:r>
                        <a:rPr lang="en-US" sz="12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уч-ся</a:t>
                      </a:r>
                      <a:r>
                        <a:rPr lang="en-US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</a:t>
                      </a:r>
                      <a:r>
                        <a:rPr lang="en-US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участвовал и тематика работ</a:t>
                      </a: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Авинова Любовь Азязова Наталья, Комлева Валентина,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класс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апреля 2011г.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Областная конференция учащихся « Кулинарный поединок» в ФГОУ  ВПО г Троицк. с творческим проектом «Торты»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Вишнякова Анастасия, Чугаева Анастасия, Овсянникова Виктория 3а класс.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апреля 2011г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Районная научно-практическая конференция. Защита коллективного творческого проекта «Чудесный гипс»  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победители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Юзеева Екатерина 9а класс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2011г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Районная олимпиада по технологии.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Творческий проект «Вышивка как один из видов выполнения икон».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9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Соколова Оксана 9а класс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2011г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Районная олимпиада по технологии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Творческий проект «Оформление интерьера кухни»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en-US" sz="12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Тихонова Екатерина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9а класс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2012г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Школьная  научно-практическая конференция. Творческий проект «Роль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Чугаева Анастасия 4б класс 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  <a:r>
                        <a:rPr lang="en-US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2012г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Районная научно-практическая конференция. Творческий проект «Рушник»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9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Ботуева Олеся                          8 б класс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2012г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Районная выставка детского творчества «Мозаика детства»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Номинация Работа с разными материалами.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1место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9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Куйбагишева                                Валерия 8бкласс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27 сентября 2012г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конкурс исследовательских работ                     « Живи земля» номинация комнатное цветоводство. </a:t>
                      </a: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Исследовательская работа « </a:t>
                      </a: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Влияние света на рост и цветение фиалок»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участница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Юзеева Екатерина 10кл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Ефимова Елизавета 10кл 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декабрь 2012г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конкурс исследовательских работ «Отечество» номинация «Этнография»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r>
                        <a:rPr lang="en-US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частники.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5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Юзеева Екатерина 10кл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Ефимова Елизавета 10кл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Ботуева Олеся 8б класс.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декабря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2012г</a:t>
                      </a:r>
                      <a:endParaRPr lang="ru-RU" sz="12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конкурс исследовательских работ « За Россию раны святы» Исследовательские  работы «Обряд крещения в культуре казаков Соколовского сельского поселения»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«Роль рушника в обрядовой культуре казаков»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en-US" sz="12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ризёр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2484794" y="74711"/>
            <a:ext cx="4174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педагогического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332655"/>
          <a:ext cx="8424936" cy="6400800"/>
        </p:xfrm>
        <a:graphic>
          <a:graphicData uri="http://schemas.openxmlformats.org/drawingml/2006/table">
            <a:tbl>
              <a:tblPr/>
              <a:tblGrid>
                <a:gridCol w="414848"/>
                <a:gridCol w="1984617"/>
                <a:gridCol w="1115072"/>
                <a:gridCol w="3569482"/>
                <a:gridCol w="1340917"/>
              </a:tblGrid>
              <a:tr h="7703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1.Долгополова Татьяна 10а кл.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2.Макарова Евгения 9а кл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2014г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конкурс научно-исследовательских работ. « От старины до современности».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Обряд крещение в культуре казаков Соколовского сельского поселения»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« Одежда из холста вчера, сегодня, завтра»</a:t>
                      </a: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участница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Крапивина Екатерина 8а класс.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2014г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 конкурс научно- исследовательских работ «Наследие»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«Делами славен человек»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1.Долгополова Татьяна 10а кл.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2.Макарова Евгения 9а кл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 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Областная олимпиада по технологии.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Долгополова Татьяна 10а кл.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Март2015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8-Межрегиональный конкурс детских работ по этнографии и краеведению «Уральская слободка»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Лауреат.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Долгополова Татьяна 10а кл.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Матвеева Юлия.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2015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Областной конкурс научно-исследовательских работ. « От старины до современности».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«Традиции празднования рождества в культуре Оренбургского казачества»                   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Мир рассказанный стежками»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Участница.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Макарова Евгения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Шестерина Алёна- 4а класс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2015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конкурс научно- исследовательских работ «Мир моих увлечений»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1.« Одежда из холста вчера, сегодня, завтра»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Призёр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победитель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Матвеева Юлия. « Мир рассказанный стежками»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7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1.Долгополова.Т  10а.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2.Макарова. Е 9а 3.Шестерина А 4а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4.Лебедев М. -8а 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 2015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 конкурс научно- исследовательских работ «За Россию раны святы»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1.«Традиции празднования рождества в культуре Оренбургского казачества»                   2.« Одежда из холста вчера, сегодня, завтра»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« Тайна бабушкиного сундука»      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4.«Традиции и обряды современных казаков Соколовского сельского поселения»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  Призёр Победитель призёр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Матвеева Юлия 8а класс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Шестерина Алёна 4а класс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 2015г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Всероссийский конкурс научно-исследовательских работ »Моя малая Родина»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1.«Тайна бабушкиного сундука»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200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Участники.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19" marR="8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142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различных конкурсах, научно – исследовательских работ и конференциях.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988842"/>
          <a:ext cx="7704855" cy="4457678"/>
        </p:xfrm>
        <a:graphic>
          <a:graphicData uri="http://schemas.openxmlformats.org/drawingml/2006/table">
            <a:tbl>
              <a:tblPr/>
              <a:tblGrid>
                <a:gridCol w="1938420"/>
                <a:gridCol w="1960393"/>
                <a:gridCol w="1960393"/>
                <a:gridCol w="1845649"/>
              </a:tblGrid>
              <a:tr h="63681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Школьный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2011-2012 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400" b="1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уч-ся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1 уч-ся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2012 – 2013 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3 уч-ся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2 уч-ся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4 уч-ся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4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21752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5940152" y="2155999"/>
            <a:ext cx="2736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4" name="Picture 2" descr="C:\Users\Людмила\Desktop\мои фото\DSC01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835696" cy="314690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Долгополова Татьяна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5" name="Picture 3" descr="C:\Users\Людмила\Desktop\мои фото\Петухова Л.Ю. грамоты\Петухова Л.Ю. грамоты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8118" y="4223010"/>
            <a:ext cx="1902704" cy="2618939"/>
          </a:xfrm>
          <a:prstGeom prst="rect">
            <a:avLst/>
          </a:prstGeom>
          <a:noFill/>
        </p:spPr>
      </p:pic>
      <p:pic>
        <p:nvPicPr>
          <p:cNvPr id="8" name="Picture 3" descr="C:\Users\Людмила\Desktop\Мои документы\кружок\SAM_708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872208" cy="2808313"/>
          </a:xfrm>
          <a:prstGeom prst="rect">
            <a:avLst/>
          </a:prstGeom>
          <a:noFill/>
        </p:spPr>
      </p:pic>
      <p:pic>
        <p:nvPicPr>
          <p:cNvPr id="105476" name="Picture 4" descr="C:\Users\Людмила\Desktop\Мои документы\кружок\вышиывки\DSC011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193704"/>
            <a:ext cx="2880320" cy="266429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3950">
            <a:off x="6057393" y="4376995"/>
            <a:ext cx="2000500" cy="2384514"/>
          </a:xfrm>
          <a:prstGeom prst="rect">
            <a:avLst/>
          </a:prstGeom>
          <a:noFill/>
        </p:spPr>
      </p:pic>
      <p:pic>
        <p:nvPicPr>
          <p:cNvPr id="11" name="Рисунок 10" descr="B92C662B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217599" cy="33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3784848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Юзеева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Екатерина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 descr="ABCF91B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3024336" cy="41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 descr="C:\Users\Людмила\Desktop\Мои документы\кружок\вышиывки\DSCN17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89430" y="1689631"/>
            <a:ext cx="581029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Матвеева Юлия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C:\Users\Людмила\Desktop\мои фото\мои грамоты\DSC01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11585" y="4210009"/>
            <a:ext cx="2996952" cy="2299032"/>
          </a:xfrm>
          <a:prstGeom prst="rect">
            <a:avLst/>
          </a:prstGeom>
          <a:noFill/>
        </p:spPr>
      </p:pic>
      <p:pic>
        <p:nvPicPr>
          <p:cNvPr id="109571" name="Picture 3" descr="C:\Users\Людмила\Desktop\мои фото\мои грамоты\DSC01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578" y="3717032"/>
            <a:ext cx="2335592" cy="3140968"/>
          </a:xfrm>
          <a:prstGeom prst="rect">
            <a:avLst/>
          </a:prstGeom>
          <a:noFill/>
        </p:spPr>
      </p:pic>
      <p:pic>
        <p:nvPicPr>
          <p:cNvPr id="109572" name="Picture 4" descr="C:\Users\Людмила\Desktop\Мои документы\DSC012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2700300" cy="3600400"/>
          </a:xfrm>
          <a:prstGeom prst="rect">
            <a:avLst/>
          </a:prstGeom>
          <a:noFill/>
        </p:spPr>
      </p:pic>
      <p:pic>
        <p:nvPicPr>
          <p:cNvPr id="104450" name="Picture 2" descr="C:\Users\Людмила\Desktop\DSC012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664" y="0"/>
            <a:ext cx="2880336" cy="3545631"/>
          </a:xfrm>
          <a:prstGeom prst="rect">
            <a:avLst/>
          </a:prstGeom>
          <a:noFill/>
        </p:spPr>
      </p:pic>
      <p:pic>
        <p:nvPicPr>
          <p:cNvPr id="104451" name="Picture 3" descr="C:\Users\Людмила\Desktop\DSC012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440009" cy="346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Людмила\Desktop\мои фото\DSC011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1" r="-645"/>
          <a:stretch>
            <a:fillRect/>
          </a:stretch>
        </p:blipFill>
        <p:spPr bwMode="auto">
          <a:xfrm rot="5400000">
            <a:off x="-1809329" y="1988840"/>
            <a:ext cx="6858001" cy="28803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216896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Макарова Евгения.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9" name="Picture 3" descr="F91C80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876255" y="980728"/>
            <a:ext cx="17085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:\Users\Людмила\Desktop\мои фото\Петухова Л.Ю. грамоты\Петухова Л.Ю. грамоты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1831027" cy="2520280"/>
          </a:xfrm>
          <a:prstGeom prst="rect">
            <a:avLst/>
          </a:prstGeom>
          <a:noFill/>
        </p:spPr>
      </p:pic>
      <p:pic>
        <p:nvPicPr>
          <p:cNvPr id="6" name="Рисунок 5" descr="B8016F8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2004323" cy="330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Творческие работы учащихся кружка «вышивка вручную»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7650" name="Picture 2" descr="E:\кружок\CIMG6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15128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E:\кружок\Вышивка 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1714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Users\Людмила\Desktop\Мои документы\кружок\6б 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18700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Users\aaa\Desktop\SDC143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"/>
          <a:stretch>
            <a:fillRect/>
          </a:stretch>
        </p:blipFill>
        <p:spPr bwMode="auto">
          <a:xfrm>
            <a:off x="4356100" y="1700213"/>
            <a:ext cx="24844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A7D44A0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4437063"/>
            <a:ext cx="17605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E2E689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17081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69D6346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65613"/>
            <a:ext cx="18843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 descr="C:\Users\Людмила\Desktop\Мои документы\кружок\SAM_709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72597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Users\Людмила\Desktop\Мои документы\кружок\SAM_7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22" y="404664"/>
            <a:ext cx="2185245" cy="2962222"/>
          </a:xfrm>
          <a:prstGeom prst="rect">
            <a:avLst/>
          </a:prstGeom>
          <a:noFill/>
        </p:spPr>
      </p:pic>
      <p:pic>
        <p:nvPicPr>
          <p:cNvPr id="4" name="Picture 3" descr="E:\кружок\IMGP48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081634" cy="282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 descr="C:\Users\Людмила\Desktop\Мои документы\кружок\вышиывки\DSCN17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966" y="332656"/>
            <a:ext cx="2007583" cy="2952328"/>
          </a:xfrm>
          <a:prstGeom prst="rect">
            <a:avLst/>
          </a:prstGeom>
          <a:noFill/>
        </p:spPr>
      </p:pic>
      <p:pic>
        <p:nvPicPr>
          <p:cNvPr id="112642" name="Picture 2" descr="C:\Users\Людмила\Desktop\мои фото\Петухова Л.Ю. грамоты\Петухова Л.Ю. грамоты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284984"/>
            <a:ext cx="1444884" cy="1988840"/>
          </a:xfrm>
          <a:prstGeom prst="rect">
            <a:avLst/>
          </a:prstGeom>
          <a:noFill/>
        </p:spPr>
      </p:pic>
      <p:pic>
        <p:nvPicPr>
          <p:cNvPr id="112643" name="Picture 3" descr="C:\Users\Людмила\Desktop\мои фото\Петухова Л.Ю. грамоты\Петухова Л.Ю. грамоты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3068960"/>
            <a:ext cx="1728192" cy="2378735"/>
          </a:xfrm>
          <a:prstGeom prst="rect">
            <a:avLst/>
          </a:prstGeom>
          <a:noFill/>
        </p:spPr>
      </p:pic>
      <p:pic>
        <p:nvPicPr>
          <p:cNvPr id="9" name="Picture 3" descr="C:\Users\Людмила\Desktop\мои фото\мои грамоты\.jpg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1458175" cy="2060848"/>
          </a:xfrm>
          <a:prstGeom prst="rect">
            <a:avLst/>
          </a:prstGeom>
          <a:noFill/>
        </p:spPr>
      </p:pic>
      <p:pic>
        <p:nvPicPr>
          <p:cNvPr id="10" name="Picture 2" descr="C:\Users\Людмила\Desktop\мои фото\мои грамоты\.jpg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950750"/>
            <a:ext cx="1349495" cy="1907250"/>
          </a:xfrm>
          <a:prstGeom prst="rect">
            <a:avLst/>
          </a:prstGeom>
          <a:noFill/>
        </p:spPr>
      </p:pic>
      <p:pic>
        <p:nvPicPr>
          <p:cNvPr id="11" name="Содержимое 6" descr="SAM_208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10880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134868"/>
            <a:ext cx="1944216" cy="172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результативности внедрения педагогического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«качества знаний»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2204864"/>
          <a:ext cx="7776864" cy="4032447"/>
        </p:xfrm>
        <a:graphic>
          <a:graphicData uri="http://schemas.openxmlformats.org/drawingml/2006/table">
            <a:tbl>
              <a:tblPr/>
              <a:tblGrid>
                <a:gridCol w="2065944"/>
                <a:gridCol w="1944216"/>
                <a:gridCol w="1822488"/>
                <a:gridCol w="1944216"/>
              </a:tblGrid>
              <a:tr h="1178432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Кол-во учащихся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2000" i="0" dirty="0" err="1">
                          <a:latin typeface="Times New Roman"/>
                          <a:ea typeface="Calibri"/>
                          <a:cs typeface="Times New Roman"/>
                        </a:rPr>
                        <a:t>успеваемости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ru-RU" sz="2000" i="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000" i="0" dirty="0">
                          <a:latin typeface="Times New Roman"/>
                          <a:ea typeface="Calibri"/>
                          <a:cs typeface="Times New Roman"/>
                        </a:rPr>
                        <a:t>«4 и 5»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 - 20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113 чел.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87%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 - 20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     105 чел.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 - 201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 чел.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000" i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latin typeface="Times New Roman"/>
                          <a:ea typeface="Calibri"/>
                          <a:cs typeface="Times New Roman"/>
                        </a:rPr>
                        <a:t>120 </a:t>
                      </a:r>
                      <a:r>
                        <a:rPr lang="en-US" sz="2000" i="0" dirty="0" err="1"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r>
                        <a:rPr lang="en-US" sz="2000" i="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120 чел.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/>
                          <a:ea typeface="Calibri"/>
                          <a:cs typeface="Times New Roman"/>
                        </a:rPr>
                        <a:t>95%</a:t>
                      </a:r>
                      <a:endParaRPr lang="ru-RU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188" y="142754"/>
            <a:ext cx="8064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Стратегическая цель проекта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 устойчивой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положительной  мотивации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учащихся к 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творческой самостоятельности через  проектный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обучения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технологии</a:t>
            </a:r>
            <a:r>
              <a:rPr lang="ru-RU" sz="2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lang="ru-RU" sz="2800" dirty="0">
              <a:ea typeface="Calibri" pitchFamily="34" charset="0"/>
              <a:cs typeface="Arial" charset="0"/>
            </a:endParaRPr>
          </a:p>
        </p:txBody>
      </p:sp>
      <p:pic>
        <p:nvPicPr>
          <p:cNvPr id="81921" name="Picture 1" descr="C:\Users\Людмила\Desktop\Мои документы\кружок\CIMG41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528392" cy="3312368"/>
          </a:xfrm>
          <a:prstGeom prst="rect">
            <a:avLst/>
          </a:prstGeom>
          <a:noFill/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4139952" y="2348880"/>
            <a:ext cx="43924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творческой самостоятельности у учащихся в образовательной области «Технология».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проектного обучения, в процессе которого развивается творческая самостоятельность и навыки самообразования учащихся.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эффективность развития и формирования самостоятельной творческой личности возрастет при условии включения его в активную учебно-познавательную проектную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 участия в школьных олимпиадах по технологии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graphicFrame>
        <p:nvGraphicFramePr>
          <p:cNvPr id="25602" name="Объект 5"/>
          <p:cNvGraphicFramePr>
            <a:graphicFrameLocks/>
          </p:cNvGraphicFramePr>
          <p:nvPr/>
        </p:nvGraphicFramePr>
        <p:xfrm>
          <a:off x="323528" y="2060848"/>
          <a:ext cx="6408712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r:id="rId3" imgW="7303641" imgH="4639458" progId="Excel.Sheet.8">
                  <p:embed/>
                </p:oleObj>
              </mc:Choice>
              <mc:Fallback>
                <p:oleObj r:id="rId3" imgW="7303641" imgH="4639458" progId="Excel.Shee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6408712" cy="4464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 descr="C:\Users\Людмила\Desktop\мои фото\мои грамоты\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980728"/>
            <a:ext cx="2074419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Ресурсы.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395536" y="939347"/>
            <a:ext cx="828092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Временной ресурс: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продолжительности проведения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 является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долгосрочным, так как срок его реализации составляет 5 лет.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Информационные: В своей работе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используюследующте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Учебник «Технологии» 5 – 9 класс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авторы: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Технология ведения дома: 5 класс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обуч-ся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Н.В. Синица, В.Д. Симоненко. 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2015.                                                                                                                                                                    ---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Технология. Обслуживающий труд.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класс: учебник для учащихся общеобразовательных учреждений /В.Д. Симоненко. 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                                                                                                                                        -Технология. Обслуживающий труд.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класс: учебник для учащихся общеобразовательных учреждений /В.Д. Симоненко. 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                                                                                                                       ---Технология. Обслуживающий труд: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класс: учебник для учащихся общеобразовательных учреждений /В.Д. Симоненко. 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2011.                                                                                                                                  -----Технология. Обслуживающий труд: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класс: учебник для учащихся общеобразовательных учреждений /В.Д. Симоненко. 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Книги по декоративно-прикладному творчеству: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Солёное тесто»,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Пэчворк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«Вышивка крестом», «Вышивка шёлковыми лентами», «Объёмная вышивка», «Вышивка гладью» и др.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Видеофильмы: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«Мир вышивки», «Вышивка лентами»,«Лоскутная техника», « Русские   праздники»,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Мультимедиа: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лучшие проекты учащихся (презентация), «Большая энциклопедия Кирилла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Мефодия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«Стильные штучки. Коллекция оригинальных идей»,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Изонить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 др.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5-9 класс. Инструктаж по ТБ. Материаловедение.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Цветоведение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Конструирование и моделирование фартука. Конструирование и моделирование юбки. Конструирование и моделирование платья. Конструирование и моделирование брюк. Конструирование основы легкого женского платья. Моделирование основы.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конструирования одежды. Синтетические волокна.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Ресурсы.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467544" y="1061489"/>
            <a:ext cx="76328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Примерные программы по учебным предметам. Технология. 5-9 классы. Проект. – Просвещение, 2011. (Стандарты второго поколения)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2.Программы: Тищенко А.Т., Синица Н.В.,  Симоненко В.Д. Технология. Программа:  5-8 классы, ФГОС, 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Вентана-граф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2013 г. 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Сайты  Ресурсы Интернет: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Электронные библиотеки.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gnpbu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Русская виртуальная библиотека.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rvb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Декоративно-прикладное искусство.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osinka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Sewing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Dekor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Шить и крой.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burdastyle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Проектная деятельность.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nsportal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ap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khudozhestvenno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prikladnoe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tvorchestvo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library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tvorcheskie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proekty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po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tekhnologii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Кадровый ресурс: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учителя технологии, методическая служба школы, педагог-организатор по воспитательной работе, психолог.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оснащение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085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483" y="4547640"/>
            <a:ext cx="3047578" cy="211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 descr="C:\Users\Людмила\Desktop\Мои документы\кружок\CIMG41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190128" cy="2126752"/>
          </a:xfrm>
          <a:prstGeom prst="rect">
            <a:avLst/>
          </a:prstGeom>
          <a:noFill/>
        </p:spPr>
      </p:pic>
      <p:pic>
        <p:nvPicPr>
          <p:cNvPr id="113666" name="Picture 2" descr="C:\Users\Людмила\Desktop\мои фото\дети и школа\Людм.Юр. 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05672"/>
            <a:ext cx="4118479" cy="2952328"/>
          </a:xfrm>
          <a:prstGeom prst="rect">
            <a:avLst/>
          </a:prstGeom>
          <a:noFill/>
        </p:spPr>
      </p:pic>
      <p:pic>
        <p:nvPicPr>
          <p:cNvPr id="8" name="Picture 2" descr="E:\Новая папка\DSC045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188640"/>
            <a:ext cx="2771799" cy="271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 и социальный эффект.</a:t>
            </a: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3" name="Picture 6" descr="C:\Users\Людмила\Desktop\мои фото\IMGP48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89" y="1484784"/>
            <a:ext cx="4154031" cy="259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Людмила\Desktop\Мои документы\внеклассная работа по технологии\фото технология\S7302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571" y="1363139"/>
            <a:ext cx="4236950" cy="28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Людмила\Desktop\7. Учебные достижения\7.2.творческие работы учащихся\проект Обереги\фото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9"/>
          <a:stretch>
            <a:fillRect/>
          </a:stretch>
        </p:blipFill>
        <p:spPr>
          <a:xfrm>
            <a:off x="251521" y="4192588"/>
            <a:ext cx="3456384" cy="2593060"/>
          </a:xfrm>
          <a:prstGeom prst="rect">
            <a:avLst/>
          </a:prstGeom>
        </p:spPr>
      </p:pic>
      <p:pic>
        <p:nvPicPr>
          <p:cNvPr id="6" name="Picture 4" descr="C:\Users\Людмила\Desktop\урок флаг\IMGP44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31"/>
          <a:stretch>
            <a:fillRect/>
          </a:stretch>
        </p:blipFill>
        <p:spPr bwMode="auto">
          <a:xfrm>
            <a:off x="3924300" y="4292600"/>
            <a:ext cx="40719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0152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1728887" cy="110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Источники информации.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755576" y="1124600"/>
            <a:ext cx="77048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Кругликов Г. И. Методика преподавания технологии с практикумом: Учеб. Пособие для студентов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Учеб. заведений.-2-е .-М: Изд. центр «Академия»,2004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Матяш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Н.В. Проектная деятельность школьников. Метод проектов в технологическом образовании школьников: Пособие для учителя /   под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.И.А.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Сасовой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.-   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М.:Вентана-Граф,2003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Муравьев Е.М., Симоненко В.Д. Общие основы методики преподавания технологии  М.: Дрофа, 2000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проектов в технологическом образовании школьников. 6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 ред.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Сасовой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И.А.-М.: Дрофа,2003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по оборудованию кабинетов и мастерских обслуживающего труда. Кожина О.А. .-М.: Дрофа,2003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Бешенков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А.К.Методика обучения технологии  5-9 класс.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М.Б.,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Дж. Образовательная область «Технология». Теоретические подходы и методические рекомендации.1997.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Программно-методические материалы. Технология 5-11класс.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Хотунцев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Ю.В. Симоненко В.Д.-М.:АСТ: Астрель,2005.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Настольная книга учителя технологии: справочно-методическое пособие.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Составитель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Марченко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А.В.-М.: АСТ: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Астрель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2005.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качества выпускников основной школы по технологии. Сост. В.М. Казакевич, А.В.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Марченко.-М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 Дрофа, 2000.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образовательные технологии: Учебное пособие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Селевко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Г.К.-М.:Народное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образование,1998.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проекты старшеклассников по технологии обработке ткани.  Учебно-методическое пособие для учителя. /Симоненко В.Д.-Брянск: Издательство Брянского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гос.университета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13.Технология: Библиотека электронных наглядных пособий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РЦ ЭМТО; ЗАО "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Инфостудия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ЭКОН")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fcior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центр информационно-образовательных ресурсов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knigi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-2004.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narod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knigi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rossii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-2004/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index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_25243.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htm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«Педагогическое образование и наука»;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charko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narod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tekst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4/1.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html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Современные образовательные технологии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september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Электронное издание «1 сентября»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school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Российский общеобразовательный портал.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tehnologiya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ucoz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index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/0-4 непрерывная подготовка учителя технологии.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323528" y="1746426"/>
            <a:ext cx="8280920" cy="2697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chemeClr val="tx1"/>
                  </a:outerShdw>
                </a:effectLst>
                <a:latin typeface="Impact"/>
              </a:rPr>
              <a:t>Спасибо за внимание</a:t>
            </a: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5796136" y="4077072"/>
            <a:ext cx="2738264" cy="13681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074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3549"/>
            <a:ext cx="813593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tabLst>
                <a:tab pos="457200" algn="l"/>
              </a:tabLst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Выявить имеющийся начальный уровень мотивации учащихся к предмету и определить уровень мотивации достижения успеха и боязни неудачи, используя специальные диагностические методики.</a:t>
            </a:r>
          </a:p>
          <a:p>
            <a:pPr indent="449263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Создать благоприятную и мотивирующую на учебу психологическую атмосферу, способствующую формированию у учащихся устойчивого интереса к учению, творческой самостоятельной инициативы. </a:t>
            </a:r>
          </a:p>
          <a:p>
            <a:pPr indent="449263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Использовать  различные виды проектной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для развития творческих способностей учащихся и самостоятельной активности.</a:t>
            </a:r>
          </a:p>
          <a:p>
            <a:pPr indent="449263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Способствовать формированию технологической культуры и знаний  по технологии обработки различных материалов, овладения методами творческой деятельности в проектировании и изготовлении изделий декоративно-прикладной направленности с учётом эстетических и экологических требований.</a:t>
            </a:r>
          </a:p>
          <a:p>
            <a:pPr indent="449263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Способствовать развитию творческой, активной, ответственной и предприимчивой личности, способной самостоятельно приобретать и интегрировать знания из разных областей и применять их для решения практических задач.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a27f24c2ba6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31572" y="0"/>
            <a:ext cx="8412427" cy="630932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395536" y="1124744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157592" cy="83671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221825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проектов позволяет сочетать самостоятельную индивидуальную работу с групповой и коллективной, что стимулирует учащихся на самостоятельный поиск нужной информации, создаёт положительную мотивацию для самообразования.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05474" name="Picture 2" descr="C:\Users\Людмила\Desktop\мои фото\дети и школа\DSC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59478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Механизмы реализации педагогического проекта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Проведение диагностик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учебной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мотивации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учащихся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мотивации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боязнь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неудачи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Реализация программ.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программа «Технология» для учащихся 5-8 классов. Издательство: М.,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2012. Авторы А.Т. Тищенко, Н.В. Синица. Под редакцией В.Д. Симоненко.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проектного метода обучения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направленного на развитие творческой самостоятельности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274638"/>
            <a:ext cx="6321896" cy="92211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980728"/>
          <a:ext cx="8500894" cy="5280056"/>
        </p:xfrm>
        <a:graphic>
          <a:graphicData uri="http://schemas.openxmlformats.org/drawingml/2006/table">
            <a:tbl>
              <a:tblPr/>
              <a:tblGrid>
                <a:gridCol w="4229579"/>
                <a:gridCol w="132348"/>
                <a:gridCol w="3461648"/>
                <a:gridCol w="544971"/>
                <a:gridCol w="132348"/>
              </a:tblGrid>
              <a:tr h="699938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Этапы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74" marR="53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74" marR="53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Сроки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реализации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74" marR="53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74" marR="53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908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1.Подготовительный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этап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Диагностическое  исследование индивидуальных, личностных особенностей учащихся.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474" marR="53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268">
                <a:tc gridSpan="5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Практический этап </a:t>
                      </a:r>
                      <a:r>
                        <a:rPr lang="ru-RU" sz="20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-2015г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294">
                <a:tc gridSpan="5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Реализация программы «1-9 </a:t>
                      </a:r>
                      <a:r>
                        <a:rPr lang="ru-RU" sz="2000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</a:t>
                      </a:r>
                      <a:r>
                        <a:rPr lang="ru-RU" sz="20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.» дополнительного образования 2010 г.-2015г. (кружок «Вышивка вручную»).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Реализация  проектного метода обучения на уроках технологии и в рамках дополнительного образования 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3.График </a:t>
                      </a:r>
                      <a:r>
                        <a:rPr lang="ru-RU" sz="20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основных мероприятий в рамках дополнительного образования. 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7648">
                <a:tc gridSpan="3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20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обобщающий этап  2014-2015:</a:t>
                      </a:r>
                      <a:r>
                        <a:rPr kumimoji="0" lang="ru-RU" sz="2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000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Диагностико-аналитический</a:t>
                      </a:r>
                      <a:r>
                        <a:rPr lang="ru-RU" sz="20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 анализ результатов. 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lang="ru-RU" sz="200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обобщение и распространение опыта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</a:tabLst>
                      </a:pP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74" marR="534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«Диагностика направленности учебной мотивации»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0559124"/>
              </p:ext>
            </p:extLst>
          </p:nvPr>
        </p:nvGraphicFramePr>
        <p:xfrm>
          <a:off x="467544" y="1988840"/>
          <a:ext cx="79928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573</TotalTime>
  <Words>2093</Words>
  <Application>Microsoft Office PowerPoint</Application>
  <PresentationFormat>Экран (4:3)</PresentationFormat>
  <Paragraphs>325</Paragraphs>
  <Slides>36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Эркер</vt:lpstr>
      <vt:lpstr>Worksheet</vt:lpstr>
      <vt:lpstr>Лист Microsoft Excel 97-2003</vt:lpstr>
      <vt:lpstr>  ПЕДАГОГИЧЕСКИЙ ПРОЕКТ </vt:lpstr>
      <vt:lpstr>Презентация PowerPoint</vt:lpstr>
      <vt:lpstr>Презентация PowerPoint</vt:lpstr>
      <vt:lpstr>Презентация PowerPoint</vt:lpstr>
      <vt:lpstr>Содержание проекта</vt:lpstr>
      <vt:lpstr>Метод проектов позволяет сочетать самостоятельную индивидуальную работу с групповой и коллективной, что стимулирует учащихся на самостоятельный поиск нужной информации, создаёт положительную мотивацию для самообразования. </vt:lpstr>
      <vt:lpstr>Механизмы реализации педагогического проекта</vt:lpstr>
      <vt:lpstr>План реализации проекта </vt:lpstr>
      <vt:lpstr>«Диагностика направленности учебной мотивации»</vt:lpstr>
      <vt:lpstr>Диагностика «мотивации на достижение  успеха и боязнь неудачи» А.А.Реана</vt:lpstr>
      <vt:lpstr>Реализация программ основного и дополнительного образования. </vt:lpstr>
      <vt:lpstr>     Проектная деятельность на уроках технологии и в рамках дополнительного образования</vt:lpstr>
      <vt:lpstr>Презентация PowerPoint</vt:lpstr>
      <vt:lpstr>Позитивная динамика учебных достижений обучающихся </vt:lpstr>
      <vt:lpstr>Распространение опыта среди коллег.</vt:lpstr>
      <vt:lpstr>2010г участие в конкурсе «Лучших учителей»  Челябинской области на грант губернатора.</vt:lpstr>
      <vt:lpstr>2010 – 2012 г. Работала в районной  творческой группе  учителей   по реализации совместного научно-прикладного проекта с ГОУ ДПО ЧИППКРО по проблеме: «Мониторинг результатов диссеминации инновационного педагогического опыта победителей ПНПО на региональном и муниципальном уровнях как условие распространения лучших педагогических практик»    под руководством  Г.С. Юзеевой ( учителя ин-яз МБОУ «Мирненская» СОШ. </vt:lpstr>
      <vt:lpstr>Результативность педагогического проекта</vt:lpstr>
      <vt:lpstr>Повышение квалификации.</vt:lpstr>
      <vt:lpstr>Презентация PowerPoint</vt:lpstr>
      <vt:lpstr>Презентация PowerPoint</vt:lpstr>
      <vt:lpstr>участие в различных конкурсах, научно – исследовательских работ и конференциях. </vt:lpstr>
      <vt:lpstr>Долгополова Татьяна</vt:lpstr>
      <vt:lpstr>Юзеева Екатерина</vt:lpstr>
      <vt:lpstr>Матвеева Юлия</vt:lpstr>
      <vt:lpstr>Макарова Евгения.</vt:lpstr>
      <vt:lpstr> Творческие работы учащихся кружка «вышивка вручную».</vt:lpstr>
      <vt:lpstr>Презентация PowerPoint</vt:lpstr>
      <vt:lpstr>Мониторинг результативности внедрения педагогического проекта  «качества знаний»  </vt:lpstr>
      <vt:lpstr> Процент участия в школьных олимпиадах по технологии </vt:lpstr>
      <vt:lpstr>Ресурсы.</vt:lpstr>
      <vt:lpstr>Ресурсы.</vt:lpstr>
      <vt:lpstr>Материально-техническое оснащение</vt:lpstr>
      <vt:lpstr>Ожидаемые результаты и социальный эффект. </vt:lpstr>
      <vt:lpstr>Источники информации.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NOTEBOOK</cp:lastModifiedBy>
  <cp:revision>62</cp:revision>
  <dcterms:created xsi:type="dcterms:W3CDTF">2015-09-22T10:44:36Z</dcterms:created>
  <dcterms:modified xsi:type="dcterms:W3CDTF">2016-02-21T05:57:53Z</dcterms:modified>
</cp:coreProperties>
</file>